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77"/>
  </p:notesMasterIdLst>
  <p:sldIdLst>
    <p:sldId id="3633" r:id="rId2"/>
    <p:sldId id="3634" r:id="rId3"/>
    <p:sldId id="3635" r:id="rId4"/>
    <p:sldId id="3636" r:id="rId5"/>
    <p:sldId id="3637" r:id="rId6"/>
    <p:sldId id="3638" r:id="rId7"/>
    <p:sldId id="3639" r:id="rId8"/>
    <p:sldId id="3640" r:id="rId9"/>
    <p:sldId id="3641" r:id="rId10"/>
    <p:sldId id="3643" r:id="rId11"/>
    <p:sldId id="3645" r:id="rId12"/>
    <p:sldId id="3647" r:id="rId13"/>
    <p:sldId id="3648" r:id="rId14"/>
    <p:sldId id="3649" r:id="rId15"/>
    <p:sldId id="3650" r:id="rId16"/>
    <p:sldId id="3651" r:id="rId17"/>
    <p:sldId id="3652" r:id="rId18"/>
    <p:sldId id="3653" r:id="rId19"/>
    <p:sldId id="3654" r:id="rId20"/>
    <p:sldId id="3655" r:id="rId21"/>
    <p:sldId id="3657" r:id="rId22"/>
    <p:sldId id="3658" r:id="rId23"/>
    <p:sldId id="3659" r:id="rId24"/>
    <p:sldId id="3660" r:id="rId25"/>
    <p:sldId id="3661" r:id="rId26"/>
    <p:sldId id="3662" r:id="rId27"/>
    <p:sldId id="3663" r:id="rId28"/>
    <p:sldId id="3664" r:id="rId29"/>
    <p:sldId id="3665" r:id="rId30"/>
    <p:sldId id="3666" r:id="rId31"/>
    <p:sldId id="3667" r:id="rId32"/>
    <p:sldId id="3668" r:id="rId33"/>
    <p:sldId id="3669" r:id="rId34"/>
    <p:sldId id="3670" r:id="rId35"/>
    <p:sldId id="3671" r:id="rId36"/>
    <p:sldId id="3672" r:id="rId37"/>
    <p:sldId id="3673" r:id="rId38"/>
    <p:sldId id="3674" r:id="rId39"/>
    <p:sldId id="3675" r:id="rId40"/>
    <p:sldId id="3676" r:id="rId41"/>
    <p:sldId id="3677" r:id="rId42"/>
    <p:sldId id="3678" r:id="rId43"/>
    <p:sldId id="3679" r:id="rId44"/>
    <p:sldId id="3680" r:id="rId45"/>
    <p:sldId id="3681" r:id="rId46"/>
    <p:sldId id="3682" r:id="rId47"/>
    <p:sldId id="3683" r:id="rId48"/>
    <p:sldId id="3684" r:id="rId49"/>
    <p:sldId id="3685" r:id="rId50"/>
    <p:sldId id="3687" r:id="rId51"/>
    <p:sldId id="3688" r:id="rId52"/>
    <p:sldId id="3689" r:id="rId53"/>
    <p:sldId id="3691" r:id="rId54"/>
    <p:sldId id="3692" r:id="rId55"/>
    <p:sldId id="3693" r:id="rId56"/>
    <p:sldId id="3694" r:id="rId57"/>
    <p:sldId id="3695" r:id="rId58"/>
    <p:sldId id="3696" r:id="rId59"/>
    <p:sldId id="3697" r:id="rId60"/>
    <p:sldId id="3698" r:id="rId61"/>
    <p:sldId id="3699" r:id="rId62"/>
    <p:sldId id="3700" r:id="rId63"/>
    <p:sldId id="3701" r:id="rId64"/>
    <p:sldId id="3702" r:id="rId65"/>
    <p:sldId id="3703" r:id="rId66"/>
    <p:sldId id="3704" r:id="rId67"/>
    <p:sldId id="3705" r:id="rId68"/>
    <p:sldId id="3706" r:id="rId69"/>
    <p:sldId id="3707" r:id="rId70"/>
    <p:sldId id="3708" r:id="rId71"/>
    <p:sldId id="3709" r:id="rId72"/>
    <p:sldId id="3710" r:id="rId73"/>
    <p:sldId id="3711" r:id="rId74"/>
    <p:sldId id="3712" r:id="rId75"/>
    <p:sldId id="3713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E7E7"/>
    <a:srgbClr val="DA71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928" autoAdjust="0"/>
  </p:normalViewPr>
  <p:slideViewPr>
    <p:cSldViewPr>
      <p:cViewPr varScale="1">
        <p:scale>
          <a:sx n="64" d="100"/>
          <a:sy n="64" d="100"/>
        </p:scale>
        <p:origin x="141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240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78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8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65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4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41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298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16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666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44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4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549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796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97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4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759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766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984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445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11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2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736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75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214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485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51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6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164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18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09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2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331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662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0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754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493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92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6433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752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84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463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5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414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811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2847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749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438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4547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404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34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7159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432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1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971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60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566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153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537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889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176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028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882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121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0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548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281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4677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979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1034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40114-E0BF-45C4-95B7-F02567B0ED1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7329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8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8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1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1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4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1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7753-F59B-450B-B2D4-2A898B9DAFF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1.png"/><Relationship Id="rId5" Type="http://schemas.openxmlformats.org/officeDocument/2006/relationships/image" Target="../media/image1240.png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Filtration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Result: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Each Tree Represented as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Persist. Diag.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“Coordinate Free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” 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Edelsbrunner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I.e. Persistence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Diag.s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are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9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Persistence Diag. Data Objects?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 Choices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Full Diagrams (Wasserstein Metric)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Euclidean Summaries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Many Methods Available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Deep Results Come Quick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Still Exploit “Coordinate Free” Aspects!</a:t>
            </a:r>
          </a:p>
        </p:txBody>
      </p:sp>
    </p:spTree>
    <p:extLst>
      <p:ext uri="{BB962C8B-B14F-4D97-AF65-F5344CB8AC3E}">
        <p14:creationId xmlns:p14="http://schemas.microsoft.com/office/powerpoint/2010/main" val="24972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Persistence Diag. Data Objects?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 Choices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Full Diagrams (Wasserstein Metric)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Euclidean Summaries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Other Options?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Smooth Functions: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Fasy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et al  (2014)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Tahoma" pitchFamily="34" charset="0"/>
              </a:rPr>
              <a:t>Landscapes:    Bubenik (2015</a:t>
            </a:r>
            <a:r>
              <a:rPr lang="en-US" sz="3200" dirty="0" smtClean="0">
                <a:latin typeface="Tahoma" pitchFamily="34" charset="0"/>
              </a:rPr>
              <a:t>)</a:t>
            </a:r>
            <a:endParaRPr lang="en-US" sz="32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Many Aspects to Consider: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Start Times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Bar Lengths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Bar Numbers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Ordering of Summaries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Others???</a:t>
            </a:r>
          </a:p>
        </p:txBody>
      </p:sp>
    </p:spTree>
    <p:extLst>
      <p:ext uri="{BB962C8B-B14F-4D97-AF65-F5344CB8AC3E}">
        <p14:creationId xmlns:p14="http://schemas.microsoft.com/office/powerpoint/2010/main" val="34855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4478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Repr’n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Top 2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Points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(Length)</a:t>
            </a:r>
          </a:p>
        </p:txBody>
      </p:sp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4478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Repr’n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Top 5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Points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(Length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 Length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Order)</a:t>
            </a:r>
          </a:p>
        </p:txBody>
      </p:sp>
      <p:pic>
        <p:nvPicPr>
          <p:cNvPr id="956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5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4478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Repr’n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Top 5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Points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(Length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 Birth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Order)</a:t>
            </a:r>
          </a:p>
        </p:txBody>
      </p:sp>
      <p:pic>
        <p:nvPicPr>
          <p:cNvPr id="965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4478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Repr’n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Lengths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Only,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Length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Order</a:t>
            </a:r>
          </a:p>
        </p:txBody>
      </p:sp>
      <p:pic>
        <p:nvPicPr>
          <p:cNvPr id="957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4478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Repr’n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Lengths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Only,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Length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Order,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Log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Scale</a:t>
            </a:r>
          </a:p>
        </p:txBody>
      </p:sp>
      <p:pic>
        <p:nvPicPr>
          <p:cNvPr id="958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4478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Repr’n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Lengths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Only,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Log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Scale,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Smaller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</a:t>
            </a:r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Measures of Success: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Would love to do: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Find Brain Cancer (Tortuosity)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Predict Stroke Tendency</a:t>
            </a:r>
          </a:p>
        </p:txBody>
      </p:sp>
    </p:spTree>
    <p:extLst>
      <p:ext uri="{BB962C8B-B14F-4D97-AF65-F5344CB8AC3E}">
        <p14:creationId xmlns:p14="http://schemas.microsoft.com/office/powerpoint/2010/main" val="22955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Raw Data Persistence Diagrams</a:t>
            </a:r>
          </a:p>
        </p:txBody>
      </p:sp>
      <p:pic>
        <p:nvPicPr>
          <p:cNvPr id="950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Measures of Success: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Would love to do: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Find Brain Cancer (Tortuosity)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Predict Stroke Tendency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 Data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On These</a:t>
            </a:r>
          </a:p>
        </p:txBody>
      </p:sp>
    </p:spTree>
    <p:extLst>
      <p:ext uri="{BB962C8B-B14F-4D97-AF65-F5344CB8AC3E}">
        <p14:creationId xmlns:p14="http://schemas.microsoft.com/office/powerpoint/2010/main" val="18669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Measures of Success: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Correlation with 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Distinguish Gender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(Have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Transexuals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Measures of Success: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Correlation with 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Distinguish Gender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Also have Handedness (but too many Rights)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Age &amp;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Previous Approaches: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Combinatorics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 Found Nothing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Aydin et al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2009)</a:t>
            </a:r>
          </a:p>
        </p:txBody>
      </p:sp>
    </p:spTree>
    <p:extLst>
      <p:ext uri="{BB962C8B-B14F-4D97-AF65-F5344CB8AC3E}">
        <p14:creationId xmlns:p14="http://schemas.microsoft.com/office/powerpoint/2010/main" val="577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Age &amp; Gender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Previous Approaches: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Combinatorics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 Found Nothing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Dyck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Path: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Shen et al  (2014)</a:t>
            </a:r>
          </a:p>
        </p:txBody>
      </p:sp>
    </p:spTree>
    <p:extLst>
      <p:ext uri="{BB962C8B-B14F-4D97-AF65-F5344CB8AC3E}">
        <p14:creationId xmlns:p14="http://schemas.microsoft.com/office/powerpoint/2010/main" val="31783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Age &amp;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Previous Approaches: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Combinatorics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 Found Nothing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Dyck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Path: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Rather Faint Effects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Required Complicated Tree Pruning</a:t>
            </a:r>
          </a:p>
        </p:txBody>
      </p:sp>
    </p:spTree>
    <p:extLst>
      <p:ext uri="{BB962C8B-B14F-4D97-AF65-F5344CB8AC3E}">
        <p14:creationId xmlns:p14="http://schemas.microsoft.com/office/powerpoint/2010/main" val="1691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Measures of Success: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Correlation with 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Distinguish Gender</a:t>
            </a:r>
          </a:p>
        </p:txBody>
      </p:sp>
    </p:spTree>
    <p:extLst>
      <p:ext uri="{BB962C8B-B14F-4D97-AF65-F5344CB8AC3E}">
        <p14:creationId xmlns:p14="http://schemas.microsoft.com/office/powerpoint/2010/main" val="15941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Best P. H.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Top 100 lengths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In Length Order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Log Scale</a:t>
            </a:r>
          </a:p>
        </p:txBody>
      </p:sp>
    </p:spTree>
    <p:extLst>
      <p:ext uri="{BB962C8B-B14F-4D97-AF65-F5344CB8AC3E}">
        <p14:creationId xmlns:p14="http://schemas.microsoft.com/office/powerpoint/2010/main" val="14686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Raw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Curves</a:t>
            </a:r>
          </a:p>
        </p:txBody>
      </p:sp>
      <p:pic>
        <p:nvPicPr>
          <p:cNvPr id="960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9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Loadings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Analysis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(Study Parts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Separately)</a:t>
            </a:r>
          </a:p>
        </p:txBody>
      </p:sp>
      <p:pic>
        <p:nvPicPr>
          <p:cNvPr id="961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"/>
            <a:ext cx="541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Raw Data Persistence Diagrams</a:t>
            </a:r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2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Raw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Resid’s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61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6" b="71542"/>
          <a:stretch/>
        </p:blipFill>
        <p:spPr bwMode="auto">
          <a:xfrm>
            <a:off x="1538335" y="1524000"/>
            <a:ext cx="760566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PC1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(age!)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PC2</a:t>
            </a:r>
          </a:p>
        </p:txBody>
      </p:sp>
      <p:pic>
        <p:nvPicPr>
          <p:cNvPr id="961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5373" r="10577" b="42089"/>
          <a:stretch/>
        </p:blipFill>
        <p:spPr bwMode="auto">
          <a:xfrm>
            <a:off x="1962149" y="914400"/>
            <a:ext cx="718185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PC3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40134" r="10577" b="-14497"/>
          <a:stretch/>
        </p:blipFill>
        <p:spPr bwMode="auto">
          <a:xfrm>
            <a:off x="1962149" y="990600"/>
            <a:ext cx="7181851" cy="84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Focus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PC1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Vs. Age</a:t>
            </a:r>
          </a:p>
        </p:txBody>
      </p:sp>
      <p:pic>
        <p:nvPicPr>
          <p:cNvPr id="962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PC1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Vs. Age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Strongly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Signif’t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Correl’n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With Age</a:t>
            </a:r>
          </a:p>
        </p:txBody>
      </p:sp>
      <p:pic>
        <p:nvPicPr>
          <p:cNvPr id="962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629400" y="2057400"/>
            <a:ext cx="1447800" cy="304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629400" y="304800"/>
            <a:ext cx="1600200" cy="609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608928" y="2057400"/>
            <a:ext cx="14478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Zoom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 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Bar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Intervals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419600" y="5562600"/>
            <a:ext cx="15240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88447" y="1871246"/>
            <a:ext cx="6769553" cy="4605754"/>
            <a:chOff x="88447" y="1871246"/>
            <a:chExt cx="6769553" cy="4605754"/>
          </a:xfrm>
        </p:grpSpPr>
        <p:cxnSp>
          <p:nvCxnSpPr>
            <p:cNvPr id="3" name="Straight Connector 2"/>
            <p:cNvCxnSpPr/>
            <p:nvPr/>
          </p:nvCxnSpPr>
          <p:spPr bwMode="auto">
            <a:xfrm flipV="1">
              <a:off x="4267200" y="2133600"/>
              <a:ext cx="0" cy="4343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6172200" y="2133600"/>
              <a:ext cx="0" cy="4343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505200" y="1871246"/>
              <a:ext cx="1470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Start at l = 20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7494" y="1871246"/>
              <a:ext cx="1380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End at l = 60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447" y="5481935"/>
              <a:ext cx="28833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Restrict to Windows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4267200" y="5712767"/>
              <a:ext cx="190500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730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Zoom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 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Bar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Intervals</a:t>
            </a:r>
          </a:p>
        </p:txBody>
      </p:sp>
      <p:pic>
        <p:nvPicPr>
          <p:cNvPr id="952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6444" r="4207"/>
          <a:stretch/>
        </p:blipFill>
        <p:spPr bwMode="auto">
          <a:xfrm>
            <a:off x="2209800" y="1294613"/>
            <a:ext cx="6934200" cy="55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124200" y="2895600"/>
            <a:ext cx="76200" cy="45719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447" y="3048000"/>
            <a:ext cx="2959553" cy="2061865"/>
            <a:chOff x="88447" y="3048000"/>
            <a:chExt cx="2959553" cy="2061865"/>
          </a:xfrm>
        </p:grpSpPr>
        <p:sp>
          <p:nvSpPr>
            <p:cNvPr id="7" name="TextBox 6"/>
            <p:cNvSpPr txBox="1"/>
            <p:nvPr/>
          </p:nvSpPr>
          <p:spPr>
            <a:xfrm>
              <a:off x="88447" y="4648200"/>
              <a:ext cx="1895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E.g. Window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1983518" y="3048000"/>
              <a:ext cx="1064482" cy="16002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6200" y="3848100"/>
            <a:ext cx="8610600" cy="2324100"/>
            <a:chOff x="76200" y="3848100"/>
            <a:chExt cx="8610600" cy="23241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5710535"/>
              <a:ext cx="3488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Color by Age Correlation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3564206" y="3848100"/>
              <a:ext cx="5122594" cy="1862435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24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6444" r="4207"/>
          <a:stretch/>
        </p:blipFill>
        <p:spPr bwMode="auto">
          <a:xfrm>
            <a:off x="2209800" y="1294613"/>
            <a:ext cx="6934200" cy="55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Correlation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From Longest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(Since Common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 All, So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Least Variation)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889728" y="1752600"/>
            <a:ext cx="2005872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7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6444" r="4207"/>
          <a:stretch/>
        </p:blipFill>
        <p:spPr bwMode="auto">
          <a:xfrm>
            <a:off x="2209800" y="1294613"/>
            <a:ext cx="6934200" cy="55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7543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Most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Correlation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From Medium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(Important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Variation)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727928" y="2286000"/>
            <a:ext cx="1701072" cy="1447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36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6444" r="4207"/>
          <a:stretch/>
        </p:blipFill>
        <p:spPr bwMode="auto">
          <a:xfrm>
            <a:off x="2209800" y="1294613"/>
            <a:ext cx="6934200" cy="55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with Age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838200"/>
            <a:ext cx="7543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Higher Order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Bars Mostly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Add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(w.r.t. Age)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05000" y="3200400"/>
            <a:ext cx="18669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479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Raw Data Persistence Diagrams</a:t>
            </a:r>
          </a:p>
        </p:txBody>
      </p:sp>
      <p:pic>
        <p:nvPicPr>
          <p:cNvPr id="948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Summaries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Measures of Success: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Correlation with 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Distinguish Gender</a:t>
            </a:r>
          </a:p>
        </p:txBody>
      </p:sp>
    </p:spTree>
    <p:extLst>
      <p:ext uri="{BB962C8B-B14F-4D97-AF65-F5344CB8AC3E}">
        <p14:creationId xmlns:p14="http://schemas.microsoft.com/office/powerpoint/2010/main" val="25618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Best P. H.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Top 10 (length) points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irth, Length)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 Birth Order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(length order much worse)</a:t>
            </a:r>
          </a:p>
        </p:txBody>
      </p:sp>
    </p:spTree>
    <p:extLst>
      <p:ext uri="{BB962C8B-B14F-4D97-AF65-F5344CB8AC3E}">
        <p14:creationId xmlns:p14="http://schemas.microsoft.com/office/powerpoint/2010/main" val="2211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8839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Raw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Overlaid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Age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Colors</a:t>
            </a:r>
          </a:p>
        </p:txBody>
      </p:sp>
      <p:pic>
        <p:nvPicPr>
          <p:cNvPr id="951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8839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Scatterplot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Gender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Symbols</a:t>
            </a:r>
          </a:p>
        </p:txBody>
      </p:sp>
      <p:pic>
        <p:nvPicPr>
          <p:cNvPr id="952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8839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Gender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DWD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Projection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 Ortho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Reasonable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Separation?</a:t>
            </a:r>
          </a:p>
        </p:txBody>
      </p:sp>
    </p:spTree>
    <p:extLst>
      <p:ext uri="{BB962C8B-B14F-4D97-AF65-F5344CB8AC3E}">
        <p14:creationId xmlns:p14="http://schemas.microsoft.com/office/powerpoint/2010/main" val="41313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Gender Effect Looks Strong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But is it Real?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DWD Can Find Spurious Separation</a:t>
            </a:r>
          </a:p>
        </p:txBody>
      </p:sp>
    </p:spTree>
    <p:extLst>
      <p:ext uri="{BB962C8B-B14F-4D97-AF65-F5344CB8AC3E}">
        <p14:creationId xmlns:p14="http://schemas.microsoft.com/office/powerpoint/2010/main" val="41760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8839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Gender Effect Looks Strong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But is it Real?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DWD Can Find Spurious Separation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Approach Di-Pro-Perm Test: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Find Separating Direction (DWD)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Project &amp; Summarize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Permute (to Assess Significance)</a:t>
            </a:r>
          </a:p>
        </p:txBody>
      </p:sp>
    </p:spTree>
    <p:extLst>
      <p:ext uri="{BB962C8B-B14F-4D97-AF65-F5344CB8AC3E}">
        <p14:creationId xmlns:p14="http://schemas.microsoft.com/office/powerpoint/2010/main" val="41775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8839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Projected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600200" y="2362200"/>
            <a:ext cx="1676400" cy="1524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092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8839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Projected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Null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(permuted)</a:t>
            </a:r>
          </a:p>
        </p:txBody>
      </p:sp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981200" y="3810000"/>
            <a:ext cx="4419600" cy="15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91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Gender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1295400"/>
            <a:ext cx="8839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Projected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Null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Strongly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Significant</a:t>
            </a:r>
          </a:p>
        </p:txBody>
      </p:sp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1600200" y="5410200"/>
            <a:ext cx="6553200" cy="685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01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Raw Data Persistence Diagrams</a:t>
            </a:r>
          </a:p>
        </p:txBody>
      </p:sp>
      <p:pic>
        <p:nvPicPr>
          <p:cNvPr id="947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38275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Summary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“Coordinate Free” Representation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Any Benefit?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More Conclusive than Other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Rep’ns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Best Yet Correlation With Age</a:t>
            </a:r>
          </a:p>
          <a:p>
            <a:pPr marL="45720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 Gender Correlation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Main Lesson:</a:t>
            </a:r>
          </a:p>
          <a:p>
            <a:pPr marL="45720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Connectivity &amp; Branch Length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 Enough</a:t>
            </a:r>
          </a:p>
          <a:p>
            <a:pPr marL="45720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“Location” &amp; “Twists” Also Important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“Smoke and Mirrors”?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Has Been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Over-Advertised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Won’t Solve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All Problems</a:t>
            </a: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Remember that tune?</a:t>
            </a:r>
          </a:p>
          <a:p>
            <a:pPr marL="914400" marR="0" lvl="1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Artificial Intelligence</a:t>
            </a:r>
          </a:p>
          <a:p>
            <a:pPr marL="914400" marR="0" lvl="1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Neural Networks</a:t>
            </a:r>
          </a:p>
          <a:p>
            <a:pPr marL="914400" marR="0" lvl="1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Machine Learning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772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of Topological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6638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“Smoke and Mirrors”?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There are Situations it Works Very Well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Need to Understand When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Suggested Motivation:  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Serious Data Analysis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State of Topological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8254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55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Collaborators: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Max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Sommerfeld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Peter Kim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Giseon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Stephen Rush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2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5350" r="18616" b="25004"/>
          <a:stretch/>
        </p:blipFill>
        <p:spPr bwMode="auto">
          <a:xfrm>
            <a:off x="381000" y="2057400"/>
            <a:ext cx="2215662" cy="176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4" name="Picture 4" descr="Image result for peter kim guel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95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26" name="Picture 6" descr="Image result for giseon h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85348"/>
            <a:ext cx="1066800" cy="15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28" name="Picture 8" descr="Image result for stephen rush guel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101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amsi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6700" y="35814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76600" y="762000"/>
            <a:ext cx="457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Sommerfeld et al (2017)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4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Bump Hunting Background: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Approach:  Kernel Density Estimation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3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98273"/>
            <a:ext cx="5886690" cy="41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Bump Hunting Background: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Approach:  Kernel Density Estimation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98273"/>
            <a:ext cx="5886690" cy="41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8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Bump Hunting Background: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Approach:  Kernel Density Estimation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98273"/>
            <a:ext cx="5886690" cy="41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3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568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Bump Hunting Background: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Approach:  Kernel Density Estimation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Scale Factor: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(bandwidth)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Choice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𝐾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:  Gaussian (Variation Diminishing)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5681042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07" r="-2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</p:spTree>
    <p:extLst>
      <p:ext uri="{BB962C8B-B14F-4D97-AF65-F5344CB8AC3E}">
        <p14:creationId xmlns:p14="http://schemas.microsoft.com/office/powerpoint/2010/main" val="1154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3293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Bump Hunting Background: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Fun Data Set:  Hidalgo Stamp Data  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=485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How Many Bumps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Are “Really There”?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3293209"/>
              </a:xfrm>
              <a:prstGeom prst="rect">
                <a:avLst/>
              </a:prstGeom>
              <a:blipFill rotWithShape="1">
                <a:blip r:embed="rId5"/>
                <a:stretch>
                  <a:fillRect l="-1841" t="-185" r="-7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3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163" y="2514600"/>
            <a:ext cx="4922837" cy="38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3293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Bump Hunting Background: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Fun Data Set:  Hidalgo Stamp Data  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=485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How Many Bumps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Are “Really There”?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2?</a:t>
                </a: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3293209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85" r="-708"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61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5105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4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of Homology Application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-13800" y="1676400"/>
            <a:ext cx="8839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Objects: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4724400" y="34747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733800" y="388080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00400" y="358140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5791200" y="38743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486400" y="368808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324600" y="357384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162800" y="37831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415760" y="38599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3933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Bump Hunting Background: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Fun Data Set:  Hidalgo Stamp Data  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=485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How Many Bumps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Are “Really There”?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2?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5?</a:t>
                </a: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3933384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55" r="-708" b="-21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62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24125"/>
            <a:ext cx="51054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4573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Bump Hunting Background: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Fun Data Set:  Hidalgo Stamp Data  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=485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How Many Bumps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Are “Really There”?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2?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5?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7?</a:t>
                </a: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4573560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33" r="-708" b="-17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24125"/>
            <a:ext cx="51054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5137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Bump Hunting Background: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Fun Data Set:  Hidalgo Stamp Data  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=485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How Many Bumps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Are “Really There”?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2?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5?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7?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10?</a:t>
                </a: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5137945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19" r="-708" b="-29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24125"/>
            <a:ext cx="51054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4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Exploratory Approach:           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Si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Z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Chaudhuri &amp; Marron (1999)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Suggests 3-5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Are “Real”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2" name="Sizer2Eg_Stamp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600" y="2577676"/>
            <a:ext cx="5105400" cy="37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4573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Exploratory Approach:           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Helvetica" pitchFamily="34" charset="0"/>
                    <a:ea typeface="+mn-ea"/>
                    <a:cs typeface="+mn-cs"/>
                  </a:rPr>
                  <a:t>Si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Helvetica" pitchFamily="34" charset="0"/>
                    <a:ea typeface="+mn-ea"/>
                    <a:cs typeface="+mn-cs"/>
                  </a:rPr>
                  <a:t>Z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Helvetica" pitchFamily="34" charset="0"/>
                    <a:ea typeface="+mn-ea"/>
                    <a:cs typeface="+mn-cs"/>
                  </a:rPr>
                  <a:t>er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Chaudhuri &amp; Marron (1999)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Important Concept: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Investigate Bumps in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Not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More Traditional: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4573560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33" b="-17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</p:spTree>
    <p:extLst>
      <p:ext uri="{BB962C8B-B14F-4D97-AF65-F5344CB8AC3E}">
        <p14:creationId xmlns:p14="http://schemas.microsoft.com/office/powerpoint/2010/main" val="3195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Connection to TDA: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Bandwidth (Scale)  ~  Persistence Filtration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</p:spTree>
    <p:extLst>
      <p:ext uri="{BB962C8B-B14F-4D97-AF65-F5344CB8AC3E}">
        <p14:creationId xmlns:p14="http://schemas.microsoft.com/office/powerpoint/2010/main" val="27879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5335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Actual Approach:      Double Filtration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Bandwidth (Scale)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h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arenR" startAt="2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Sub-Level Sets,  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, 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h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𝑛</m:t>
                              </m:r>
                            </m:sup>
                          </m:s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: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≤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Note:  Clear Natural Ordering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5335820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14" b="-13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</p:spTree>
    <p:extLst>
      <p:ext uri="{BB962C8B-B14F-4D97-AF65-F5344CB8AC3E}">
        <p14:creationId xmlns:p14="http://schemas.microsoft.com/office/powerpoint/2010/main" val="7286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Key to Statistical Inference: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Fasy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et al.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(2014),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Confidence sets 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persistence diagrams’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</p:spTree>
    <p:extLst>
      <p:ext uri="{BB962C8B-B14F-4D97-AF65-F5344CB8AC3E}">
        <p14:creationId xmlns:p14="http://schemas.microsoft.com/office/powerpoint/2010/main" val="24462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4573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Stamps Data: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Each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ot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eak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at scale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(bandwidth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4573560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33" b="-17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74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31392" r="6856" b="8535"/>
          <a:stretch/>
        </p:blipFill>
        <p:spPr bwMode="auto">
          <a:xfrm>
            <a:off x="0" y="1981200"/>
            <a:ext cx="9144001" cy="276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676400" y="2590800"/>
            <a:ext cx="1447800" cy="2743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676400" y="3124200"/>
            <a:ext cx="1905000" cy="2209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676400" y="3276600"/>
            <a:ext cx="24384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676400" y="3429000"/>
            <a:ext cx="2895600" cy="190422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513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TextBox 4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10600" cy="5213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Stamps Data: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Each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ot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eak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at scale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(bandwidth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Colored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Red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for “Really There”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47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10600" cy="5213735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17" b="-14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74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31392" r="6856" b="8535"/>
          <a:stretch/>
        </p:blipFill>
        <p:spPr bwMode="auto">
          <a:xfrm>
            <a:off x="0" y="1981200"/>
            <a:ext cx="9144001" cy="276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429000"/>
            <a:ext cx="1524000" cy="2514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21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72956" r="73000" b="13522"/>
          <a:stretch/>
        </p:blipFill>
        <p:spPr bwMode="auto">
          <a:xfrm>
            <a:off x="4886976" y="0"/>
            <a:ext cx="349502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of Homology Application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-13800" y="1676400"/>
            <a:ext cx="8839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Carlsson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Edelsbrunner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et al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Population Level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Objects: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4724400" y="34747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733800" y="388080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00400" y="358140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5791200" y="38743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486400" y="368808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324600" y="357384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162800" y="37831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415760" y="38599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947160" y="2667000"/>
            <a:ext cx="1234440" cy="119292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928360" y="2590800"/>
            <a:ext cx="0" cy="122592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6324600" y="2590800"/>
            <a:ext cx="838200" cy="112986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869180" y="2667000"/>
            <a:ext cx="723900" cy="74886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97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Significant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Sub-Level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Death Time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7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31392" r="35339" b="8535"/>
          <a:stretch/>
        </p:blipFill>
        <p:spPr bwMode="auto">
          <a:xfrm>
            <a:off x="0" y="1306965"/>
            <a:ext cx="9144000" cy="425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1752600" y="2971800"/>
            <a:ext cx="4038600" cy="2971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800600" y="2971800"/>
            <a:ext cx="990600" cy="2971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3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Significance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Threshold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7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6" t="31393" r="7998" b="4579"/>
          <a:stretch/>
        </p:blipFill>
        <p:spPr bwMode="auto">
          <a:xfrm>
            <a:off x="0" y="1295400"/>
            <a:ext cx="9144000" cy="441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505200" y="3429000"/>
            <a:ext cx="1524000" cy="251460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79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 Scale:   Only 2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Significant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58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31099" r="35873" b="8535"/>
          <a:stretch/>
        </p:blipFill>
        <p:spPr bwMode="auto">
          <a:xfrm>
            <a:off x="35509" y="1295400"/>
            <a:ext cx="910849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1752600" y="3581400"/>
            <a:ext cx="3276600" cy="23622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2743200" y="4572000"/>
            <a:ext cx="2286000" cy="1371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633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23176" r="35311" b="32082"/>
          <a:stretch/>
        </p:blipFill>
        <p:spPr bwMode="auto">
          <a:xfrm>
            <a:off x="69144" y="1371600"/>
            <a:ext cx="8998656" cy="423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Fine Scale:   Have 4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Significant!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752600" y="2514600"/>
            <a:ext cx="3276600" cy="3387969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36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6106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Note on Fine Scale:    Many Bumps Are There!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Bump Hunting via TDA</a:t>
            </a:r>
          </a:p>
        </p:txBody>
      </p:sp>
      <p:pic>
        <p:nvPicPr>
          <p:cNvPr id="960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3" b="34105"/>
          <a:stretch/>
        </p:blipFill>
        <p:spPr bwMode="auto">
          <a:xfrm>
            <a:off x="1295399" y="838200"/>
            <a:ext cx="644948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Carry Away Concept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371600"/>
            <a:ext cx="8153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OODA is more than a “framework”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It Provides a </a:t>
            </a:r>
            <a:r>
              <a:rPr lang="en-US" sz="3200" u="sng" dirty="0" smtClean="0">
                <a:solidFill>
                  <a:srgbClr val="000000"/>
                </a:solidFill>
              </a:rPr>
              <a:t>Focal Point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Highlights Pivotal Choices: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000000"/>
                </a:solidFill>
              </a:rPr>
              <a:t>What should be the Data Objects?</a:t>
            </a:r>
          </a:p>
          <a:p>
            <a:pPr algn="ctr"/>
            <a:endParaRPr lang="en-US" sz="3200" i="1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000000"/>
                </a:solidFill>
              </a:rPr>
              <a:t>How should they be Represented?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of Homology Application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-13800" y="1676400"/>
            <a:ext cx="8839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Objects: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Bendich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et al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 Level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4724400" y="34747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733800" y="388080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00400" y="358140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5791200" y="38743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486400" y="368808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324600" y="357384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162800" y="37831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415760" y="3859920"/>
            <a:ext cx="213360" cy="21336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58664" r="59797" b="13611"/>
          <a:stretch/>
        </p:blipFill>
        <p:spPr bwMode="auto">
          <a:xfrm>
            <a:off x="668178" y="5334000"/>
            <a:ext cx="1310538" cy="104844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492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58664" r="59796" b="13610"/>
          <a:stretch/>
        </p:blipFill>
        <p:spPr bwMode="auto">
          <a:xfrm>
            <a:off x="2804209" y="5334000"/>
            <a:ext cx="1310591" cy="10484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492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58664" r="59796" b="13610"/>
          <a:stretch/>
        </p:blipFill>
        <p:spPr bwMode="auto">
          <a:xfrm>
            <a:off x="7162800" y="5334000"/>
            <a:ext cx="1310591" cy="10484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492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58664" r="59796" b="13610"/>
          <a:stretch/>
        </p:blipFill>
        <p:spPr bwMode="auto">
          <a:xfrm>
            <a:off x="5014009" y="5334000"/>
            <a:ext cx="1310591" cy="10484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H="1">
            <a:off x="1254816" y="3901440"/>
            <a:ext cx="1945584" cy="19567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482352" y="3783120"/>
            <a:ext cx="1242048" cy="19318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699760" y="4164720"/>
            <a:ext cx="167640" cy="16935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269480" y="4073280"/>
            <a:ext cx="341472" cy="178494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36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Persistence Diag. Data Objects?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 Choices: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Full Diagrams (Wasserstein Metric)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Complete &amp; Compelling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 Unwieldy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Harder to Go Deep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21219</TotalTime>
  <Words>1372</Words>
  <Application>Microsoft Office PowerPoint</Application>
  <PresentationFormat>On-screen Show (4:3)</PresentationFormat>
  <Paragraphs>574</Paragraphs>
  <Slides>75</Slides>
  <Notes>75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 Unicode MS</vt:lpstr>
      <vt:lpstr>Arial</vt:lpstr>
      <vt:lpstr>Calibri</vt:lpstr>
      <vt:lpstr>Calibri Light</vt:lpstr>
      <vt:lpstr>Cambria Math</vt:lpstr>
      <vt:lpstr>Courier New</vt:lpstr>
      <vt:lpstr>굴림</vt:lpstr>
      <vt:lpstr>Helvetica</vt:lpstr>
      <vt:lpstr>Tahoma</vt:lpstr>
      <vt:lpstr>Times New Roman</vt:lpstr>
      <vt:lpstr>Wingdings</vt:lpstr>
      <vt:lpstr>Office Theme</vt:lpstr>
      <vt:lpstr>Persistent Homology Filtration</vt:lpstr>
      <vt:lpstr>Raw Data Persistence Diagrams</vt:lpstr>
      <vt:lpstr>Raw Data Persistence Diagrams</vt:lpstr>
      <vt:lpstr>Raw Data Persistence Diagrams</vt:lpstr>
      <vt:lpstr>Raw Data Persistence Diagrams</vt:lpstr>
      <vt:lpstr>Levels of Homology Application</vt:lpstr>
      <vt:lpstr>Levels of Homology Application</vt:lpstr>
      <vt:lpstr>Levels of Homology Application</vt:lpstr>
      <vt:lpstr>Persistence Diag. Data Objects?</vt:lpstr>
      <vt:lpstr>Persistence Diag. Data Objects?</vt:lpstr>
      <vt:lpstr>Persistence Diag. Data Objects?</vt:lpstr>
      <vt:lpstr>Euclidean Summaries</vt:lpstr>
      <vt:lpstr>Euclidean Summaries</vt:lpstr>
      <vt:lpstr>Euclidean Summaries</vt:lpstr>
      <vt:lpstr>Euclidean Summaries</vt:lpstr>
      <vt:lpstr>Euclidean Summaries</vt:lpstr>
      <vt:lpstr>Euclidean Summaries</vt:lpstr>
      <vt:lpstr>Euclidean Summaries</vt:lpstr>
      <vt:lpstr>Euclidean Summaries</vt:lpstr>
      <vt:lpstr>Euclidean Summaries</vt:lpstr>
      <vt:lpstr>Euclidean Summaries</vt:lpstr>
      <vt:lpstr>Euclidean Summaries</vt:lpstr>
      <vt:lpstr>Age &amp; Gender</vt:lpstr>
      <vt:lpstr>Age &amp; Gender</vt:lpstr>
      <vt:lpstr>Age &amp; Gender</vt:lpstr>
      <vt:lpstr>Euclidean Summaries</vt:lpstr>
      <vt:lpstr>Correlation with Age</vt:lpstr>
      <vt:lpstr>Correlation with Age</vt:lpstr>
      <vt:lpstr>Correlation with Age</vt:lpstr>
      <vt:lpstr>Correlation with Age</vt:lpstr>
      <vt:lpstr>Correlation with Age</vt:lpstr>
      <vt:lpstr>Correlation with Age</vt:lpstr>
      <vt:lpstr>Correlation with Age</vt:lpstr>
      <vt:lpstr>Correlation with Age</vt:lpstr>
      <vt:lpstr>Correlation with Age</vt:lpstr>
      <vt:lpstr>Correlation with Age</vt:lpstr>
      <vt:lpstr>Correlation with Age</vt:lpstr>
      <vt:lpstr>Correlation with Age</vt:lpstr>
      <vt:lpstr>Correlation with Age</vt:lpstr>
      <vt:lpstr>Euclidean Summaries</vt:lpstr>
      <vt:lpstr>Distinguish Gender</vt:lpstr>
      <vt:lpstr>Distinguish Gender</vt:lpstr>
      <vt:lpstr>Distinguish Gender</vt:lpstr>
      <vt:lpstr>Distinguish Gender</vt:lpstr>
      <vt:lpstr>Distinguish Gender</vt:lpstr>
      <vt:lpstr>Distinguish Gender</vt:lpstr>
      <vt:lpstr>Distinguish Gender</vt:lpstr>
      <vt:lpstr>Distinguish Gender</vt:lpstr>
      <vt:lpstr>Distinguish Gender</vt:lpstr>
      <vt:lpstr>Persistent Homology Summary</vt:lpstr>
      <vt:lpstr>State of Topological Data Analysis</vt:lpstr>
      <vt:lpstr>State of Topological Data Analysis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Bump Hunting via TDA</vt:lpstr>
      <vt:lpstr>Carry Away Concept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542</cp:revision>
  <dcterms:created xsi:type="dcterms:W3CDTF">2001-06-08T01:38:43Z</dcterms:created>
  <dcterms:modified xsi:type="dcterms:W3CDTF">2017-12-05T01:54:31Z</dcterms:modified>
</cp:coreProperties>
</file>