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8" r:id="rId2"/>
    <p:sldMasterId id="2147483890" r:id="rId3"/>
  </p:sldMasterIdLst>
  <p:notesMasterIdLst>
    <p:notesMasterId r:id="rId99"/>
  </p:notesMasterIdLst>
  <p:sldIdLst>
    <p:sldId id="3547" r:id="rId4"/>
    <p:sldId id="3393" r:id="rId5"/>
    <p:sldId id="3398" r:id="rId6"/>
    <p:sldId id="3399" r:id="rId7"/>
    <p:sldId id="3406" r:id="rId8"/>
    <p:sldId id="3407" r:id="rId9"/>
    <p:sldId id="3411" r:id="rId10"/>
    <p:sldId id="3413" r:id="rId11"/>
    <p:sldId id="3416" r:id="rId12"/>
    <p:sldId id="3419" r:id="rId13"/>
    <p:sldId id="3420" r:id="rId14"/>
    <p:sldId id="3422" r:id="rId15"/>
    <p:sldId id="3424" r:id="rId16"/>
    <p:sldId id="3427" r:id="rId17"/>
    <p:sldId id="3428" r:id="rId18"/>
    <p:sldId id="3429" r:id="rId19"/>
    <p:sldId id="3431" r:id="rId20"/>
    <p:sldId id="3432" r:id="rId21"/>
    <p:sldId id="3434" r:id="rId22"/>
    <p:sldId id="3435" r:id="rId23"/>
    <p:sldId id="3440" r:id="rId24"/>
    <p:sldId id="3443" r:id="rId25"/>
    <p:sldId id="3450" r:id="rId26"/>
    <p:sldId id="3456" r:id="rId27"/>
    <p:sldId id="3457" r:id="rId28"/>
    <p:sldId id="3690" r:id="rId29"/>
    <p:sldId id="3549" r:id="rId30"/>
    <p:sldId id="3553" r:id="rId31"/>
    <p:sldId id="3554" r:id="rId32"/>
    <p:sldId id="3557" r:id="rId33"/>
    <p:sldId id="3558" r:id="rId34"/>
    <p:sldId id="3559" r:id="rId35"/>
    <p:sldId id="3560" r:id="rId36"/>
    <p:sldId id="3561" r:id="rId37"/>
    <p:sldId id="3562" r:id="rId38"/>
    <p:sldId id="3563" r:id="rId39"/>
    <p:sldId id="3564" r:id="rId40"/>
    <p:sldId id="3565" r:id="rId41"/>
    <p:sldId id="3566" r:id="rId42"/>
    <p:sldId id="3567" r:id="rId43"/>
    <p:sldId id="3568" r:id="rId44"/>
    <p:sldId id="3569" r:id="rId45"/>
    <p:sldId id="3570" r:id="rId46"/>
    <p:sldId id="3571" r:id="rId47"/>
    <p:sldId id="3572" r:id="rId48"/>
    <p:sldId id="3573" r:id="rId49"/>
    <p:sldId id="3574" r:id="rId50"/>
    <p:sldId id="3579" r:id="rId51"/>
    <p:sldId id="3580" r:id="rId52"/>
    <p:sldId id="3582" r:id="rId53"/>
    <p:sldId id="3583" r:id="rId54"/>
    <p:sldId id="3586" r:id="rId55"/>
    <p:sldId id="3588" r:id="rId56"/>
    <p:sldId id="3589" r:id="rId57"/>
    <p:sldId id="3590" r:id="rId58"/>
    <p:sldId id="3591" r:id="rId59"/>
    <p:sldId id="3592" r:id="rId60"/>
    <p:sldId id="3593" r:id="rId61"/>
    <p:sldId id="3594" r:id="rId62"/>
    <p:sldId id="3595" r:id="rId63"/>
    <p:sldId id="3596" r:id="rId64"/>
    <p:sldId id="3597" r:id="rId65"/>
    <p:sldId id="3598" r:id="rId66"/>
    <p:sldId id="3599" r:id="rId67"/>
    <p:sldId id="3600" r:id="rId68"/>
    <p:sldId id="3601" r:id="rId69"/>
    <p:sldId id="3602" r:id="rId70"/>
    <p:sldId id="3603" r:id="rId71"/>
    <p:sldId id="3604" r:id="rId72"/>
    <p:sldId id="3605" r:id="rId73"/>
    <p:sldId id="3606" r:id="rId74"/>
    <p:sldId id="3607" r:id="rId75"/>
    <p:sldId id="3608" r:id="rId76"/>
    <p:sldId id="3609" r:id="rId77"/>
    <p:sldId id="3610" r:id="rId78"/>
    <p:sldId id="3612" r:id="rId79"/>
    <p:sldId id="3613" r:id="rId80"/>
    <p:sldId id="3614" r:id="rId81"/>
    <p:sldId id="3615" r:id="rId82"/>
    <p:sldId id="3616" r:id="rId83"/>
    <p:sldId id="3617" r:id="rId84"/>
    <p:sldId id="3618" r:id="rId85"/>
    <p:sldId id="3619" r:id="rId86"/>
    <p:sldId id="3620" r:id="rId87"/>
    <p:sldId id="3621" r:id="rId88"/>
    <p:sldId id="3622" r:id="rId89"/>
    <p:sldId id="3623" r:id="rId90"/>
    <p:sldId id="3624" r:id="rId91"/>
    <p:sldId id="3625" r:id="rId92"/>
    <p:sldId id="3626" r:id="rId93"/>
    <p:sldId id="3627" r:id="rId94"/>
    <p:sldId id="3628" r:id="rId95"/>
    <p:sldId id="3629" r:id="rId96"/>
    <p:sldId id="3630" r:id="rId97"/>
    <p:sldId id="3631" r:id="rId9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E7E7"/>
    <a:srgbClr val="DA71FF"/>
    <a:srgbClr val="000000"/>
    <a:srgbClr val="EBE600"/>
    <a:srgbClr val="D357FF"/>
    <a:srgbClr val="FFDCDC"/>
    <a:srgbClr val="99FF99"/>
    <a:srgbClr val="FFB279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3" autoAdjust="0"/>
    <p:restoredTop sz="94928" autoAdjust="0"/>
  </p:normalViewPr>
  <p:slideViewPr>
    <p:cSldViewPr>
      <p:cViewPr varScale="1">
        <p:scale>
          <a:sx n="64" d="100"/>
          <a:sy n="64" d="100"/>
        </p:scale>
        <p:origin x="141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FB903-AD24-4A71-B3CD-6B608F7CEEE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383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11F3A-F779-46CA-A24A-2FFB8A7B248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621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6084F-107D-42CA-ACE8-C8BD2F6C48B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597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B3FE4E-80C0-4712-B994-C17A40B72C0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616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28F22-B7DC-450C-9A11-2A45058823F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970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25102-06DB-42CD-ABA4-E17266A4670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803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037F3-6B39-459E-9306-4B3A4BCDE1F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65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CE119-004F-4305-B9BE-2CB79A2C97B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282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8FD51-0862-4C6C-8494-1DCA3900BC8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721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DDFFB-5ABB-4EBA-8729-11D7B19230C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999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CE792-DA81-4646-9490-B12C09BCC9A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6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FB903-AD24-4A71-B3CD-6B608F7CEEE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338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ACC2D-7232-4013-8762-DFCFB1B51C6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592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BC163-A835-46C1-AD41-DD978AFED39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002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62753-C789-4332-99F3-B73103D97F4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737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6BEC6-A392-43C7-A766-C4F5C2EA6E1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778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46BEC6-A392-43C7-A766-C4F5C2EA6E1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237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27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399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274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236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870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3057D-E278-46A9-8217-B11BA536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굴림" pitchFamily="34" charset="-127"/>
                <a:ea typeface="굴림" pitchFamily="34" charset="-127"/>
              </a:rPr>
              <a:t>FIGp8correct.eps</a:t>
            </a:r>
          </a:p>
        </p:txBody>
      </p:sp>
    </p:spTree>
    <p:extLst>
      <p:ext uri="{BB962C8B-B14F-4D97-AF65-F5344CB8AC3E}">
        <p14:creationId xmlns:p14="http://schemas.microsoft.com/office/powerpoint/2010/main" val="549798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665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2991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9992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565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3016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4216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7388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4469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7323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45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D3B7D-6888-44E1-95D4-A31CC6890D7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211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8064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7359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6232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2201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684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8671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8535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791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979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25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D3B7D-6888-44E1-95D4-A31CC6890D7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057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3207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0122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4623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0117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8948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5089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005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135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034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69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588A8-21F4-41BB-B9C6-5371BEC3F5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0754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6012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772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0619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9886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5088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33877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60585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554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725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7E627-AA81-427C-93ED-FDD93F55541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610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C4FEA-47F1-4227-A92A-C2FF9538566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393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7E3FC-F7F3-40E7-A4BE-B480F8A944E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41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A4B96-42FF-4622-BCDF-23AA4683FE7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6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8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74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947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96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96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6875-8934-4920-BF81-DF558BE7E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4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C55C-84CE-4F83-9FC3-5F882F5B5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6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5BB3-AA3D-42C4-8C3E-F650C2196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2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0ADA-E6D0-40ED-98C4-A3F3F365C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7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713-D345-44EE-A526-4F125DD47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2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3F9D-4D0B-4761-A84E-6563FF2CE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1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77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B4D3-EBCB-4786-8B2B-524084561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8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57AB-4C24-4721-9ED4-D5D116830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10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1605-5A7B-4C93-865A-C994DA3DC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03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1E-DEDF-485D-A7C4-484010E0A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96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C31D-AB2A-435E-8ACF-A1FC01D8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40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13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8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5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67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17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45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13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13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79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03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7753-F59B-450B-B2D4-2A898B9DAFF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6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380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20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06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1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1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08B97E-54FA-4032-8654-18D25B4A5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18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17753-F59B-450B-B2D4-2A898B9DAFF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544B1-4CEB-4754-95B4-E2650ED3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6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asilab.med.unc.edu/Bullitt_Home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8534399" cy="1143000"/>
          </a:xfrm>
        </p:spPr>
        <p:txBody>
          <a:bodyPr/>
          <a:lstStyle/>
          <a:p>
            <a:r>
              <a:rPr lang="en-US" sz="3600" dirty="0" smtClean="0"/>
              <a:t>Probability Distributions as Data Objects</a:t>
            </a:r>
            <a:endParaRPr lang="en-US" sz="36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143000"/>
            <a:ext cx="85740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Interesting Question:  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What is “Best” Representation?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(Which Function ~ Distributions?)</a:t>
            </a:r>
          </a:p>
          <a:p>
            <a:pPr marL="0" indent="0" algn="ctr">
              <a:buClrTx/>
              <a:buSzPct val="100000"/>
              <a:buNone/>
            </a:pPr>
            <a:endParaRPr lang="en-US" dirty="0" smtClean="0"/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dirty="0" smtClean="0"/>
              <a:t>  Density Function?    (Very Interpretable)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Cumulative Distribution Function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dirty="0" smtClean="0"/>
              <a:t>  Quantile Function (Recall Inverse of CDF)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974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 Support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Points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667000" y="4419600"/>
            <a:ext cx="3048000" cy="13716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67000" y="4419600"/>
            <a:ext cx="5715000" cy="13716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 Increasing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Symmetry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Case: 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/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Medium Dimension High Sample Size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Resulting Density is “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Semi-Circle”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Called “Wigner Semi-Circle Distribution”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3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0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 With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3001"/>
            <a:ext cx="5057775" cy="57054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7200" y="4191000"/>
            <a:ext cx="4343400" cy="1229618"/>
            <a:chOff x="457200" y="4191000"/>
            <a:chExt cx="4343400" cy="1229618"/>
          </a:xfrm>
        </p:grpSpPr>
        <p:sp>
          <p:nvSpPr>
            <p:cNvPr id="3" name="TextBox 2"/>
            <p:cNvSpPr txBox="1"/>
            <p:nvPr/>
          </p:nvSpPr>
          <p:spPr>
            <a:xfrm>
              <a:off x="457200" y="4343400"/>
              <a:ext cx="275908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Proportion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Eigenvalues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3216289" y="4191000"/>
              <a:ext cx="1584311" cy="691009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97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8600" y="3733800"/>
            <a:ext cx="6172200" cy="1981200"/>
            <a:chOff x="457200" y="3439418"/>
            <a:chExt cx="6172200" cy="1981200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4343400"/>
              <a:ext cx="362471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Spectral Density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Non-0 Eigenvalues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4081910" y="3439418"/>
              <a:ext cx="2547490" cy="1442591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01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" y="3352800"/>
            <a:ext cx="5943600" cy="1752600"/>
            <a:chOff x="76200" y="3352800"/>
            <a:chExt cx="5943600" cy="1752600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4028182"/>
              <a:ext cx="39431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Again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Heads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Towards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Semi-Circle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743200" y="3352800"/>
              <a:ext cx="3276600" cy="106680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125793" y="4114800"/>
            <a:ext cx="3903407" cy="2362200"/>
            <a:chOff x="1125793" y="4114800"/>
            <a:chExt cx="3903407" cy="2362200"/>
          </a:xfrm>
        </p:grpSpPr>
        <p:sp>
          <p:nvSpPr>
            <p:cNvPr id="6" name="TextBox 5"/>
            <p:cNvSpPr txBox="1"/>
            <p:nvPr/>
          </p:nvSpPr>
          <p:spPr>
            <a:xfrm>
              <a:off x="1125793" y="5399782"/>
              <a:ext cx="207460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But Small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Proportion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971800" y="4114800"/>
              <a:ext cx="2057400" cy="1752600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13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Dual Covariance Variation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Idea:    Replace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Recall: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Rows as Data Objects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Inner Product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Different Normalization 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N(0,1)  Avoids Messy Centering Issues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 Idea: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Pure Noise Distribution of PCA Eigenvalues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Usefulness: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Interpretation of Scree Plots</a:t>
                </a:r>
              </a:p>
              <a:p>
                <a:pPr marL="0" indent="0" algn="ctr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Eigenvalues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of Sample Covariance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Plot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r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Dual Covariance Variation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 to Semi-Circle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3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Dual Covariance Variation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Overlaid For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4800" y="3886201"/>
            <a:ext cx="5562600" cy="1904999"/>
            <a:chOff x="1125793" y="4079558"/>
            <a:chExt cx="5562600" cy="1904999"/>
          </a:xfrm>
        </p:grpSpPr>
        <p:sp>
          <p:nvSpPr>
            <p:cNvPr id="6" name="TextBox 5"/>
            <p:cNvSpPr txBox="1"/>
            <p:nvPr/>
          </p:nvSpPr>
          <p:spPr>
            <a:xfrm>
              <a:off x="1125793" y="5399782"/>
              <a:ext cx="1745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Area = 1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2871784" y="4079558"/>
              <a:ext cx="3816609" cy="161261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67155" y="4572000"/>
            <a:ext cx="6057445" cy="1828799"/>
            <a:chOff x="1125793" y="4155758"/>
            <a:chExt cx="6057445" cy="1828799"/>
          </a:xfrm>
        </p:grpSpPr>
        <p:sp>
          <p:nvSpPr>
            <p:cNvPr id="11" name="TextBox 10"/>
            <p:cNvSpPr txBox="1"/>
            <p:nvPr/>
          </p:nvSpPr>
          <p:spPr>
            <a:xfrm>
              <a:off x="1125793" y="5399782"/>
              <a:ext cx="27478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Area = 1 - Bar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036433" y="4155758"/>
              <a:ext cx="5146805" cy="13716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75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Rescaled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Primal &amp; Dual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rad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𝐿𝑆𝐷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(underneath)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</m:rad>
                          </m:den>
                        </m:f>
                      </m:e>
                    </m:box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𝐷𝑢𝑎𝑙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𝐿𝑆𝐷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of 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Marcenko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Pastur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Distributions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Several Interesting Symmetries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Parallel Theory: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Largest Eigenvalue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(Assuming Matrix of 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i.i.d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N(0,1)s)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Tracey 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Widom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(1994)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Discussion of Statistical Implications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Johnstone (2008)  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"/>
            <a:ext cx="7886700" cy="110172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Non - Euclidean Data Spaces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226050"/>
          </a:xfrm>
        </p:spPr>
        <p:txBody>
          <a:bodyPr>
            <a:norm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Recal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 Data Objects Lying on a Manifold</a:t>
            </a:r>
          </a:p>
          <a:p>
            <a:pPr algn="l" eaLnBrk="1" hangingPunct="1">
              <a:buFont typeface="Wingdings" pitchFamily="2" charset="2"/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“Mildly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Non-Euclidean”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19777"/>
          <a:stretch>
            <a:fillRect/>
          </a:stretch>
        </p:blipFill>
        <p:spPr bwMode="auto">
          <a:xfrm>
            <a:off x="5029200" y="3200400"/>
            <a:ext cx="3581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37" name="Straight Connector 5"/>
          <p:cNvCxnSpPr>
            <a:cxnSpLocks noChangeShapeType="1"/>
          </p:cNvCxnSpPr>
          <p:nvPr/>
        </p:nvCxnSpPr>
        <p:spPr bwMode="auto">
          <a:xfrm rot="16200000" flipH="1">
            <a:off x="4914900" y="3162300"/>
            <a:ext cx="762000" cy="6858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2693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"/>
            <a:ext cx="7886700" cy="110172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Non - Euclidean Data Spaces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226050"/>
          </a:xfrm>
        </p:spPr>
        <p:txBody>
          <a:bodyPr>
            <a:normAutofit lnSpcReduction="10000"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“Strongly Non-Euclidean” Case?</a:t>
            </a:r>
          </a:p>
          <a:p>
            <a:pPr eaLnBrk="1" hangingPunct="1">
              <a:buFont typeface="Wingdings" pitchFamily="2" charset="2"/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Tree Structured Data Objects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 Challenge: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charset="0"/>
              <a:buChar char="•"/>
            </a:pP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Tangent Plane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Must Re-Invent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	Data Analysis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19777"/>
          <a:stretch>
            <a:fillRect/>
          </a:stretch>
        </p:blipFill>
        <p:spPr bwMode="auto">
          <a:xfrm>
            <a:off x="5029200" y="3200400"/>
            <a:ext cx="3581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37" name="Straight Connector 5"/>
          <p:cNvCxnSpPr>
            <a:cxnSpLocks noChangeShapeType="1"/>
          </p:cNvCxnSpPr>
          <p:nvPr/>
        </p:nvCxnSpPr>
        <p:spPr bwMode="auto">
          <a:xfrm rot="16200000" flipH="1">
            <a:off x="4914900" y="3162300"/>
            <a:ext cx="762000" cy="6858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pSp>
        <p:nvGrpSpPr>
          <p:cNvPr id="2" name="Group 1"/>
          <p:cNvGrpSpPr/>
          <p:nvPr/>
        </p:nvGrpSpPr>
        <p:grpSpPr>
          <a:xfrm>
            <a:off x="5105400" y="3124200"/>
            <a:ext cx="3200400" cy="2667000"/>
            <a:chOff x="5105400" y="3124200"/>
            <a:chExt cx="3200400" cy="2667000"/>
          </a:xfrm>
        </p:grpSpPr>
        <p:cxnSp>
          <p:nvCxnSpPr>
            <p:cNvPr id="18438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5105400" y="3124200"/>
              <a:ext cx="3200400" cy="25908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8439" name="Straight Connector 12"/>
            <p:cNvCxnSpPr>
              <a:cxnSpLocks noChangeShapeType="1"/>
            </p:cNvCxnSpPr>
            <p:nvPr/>
          </p:nvCxnSpPr>
          <p:spPr bwMode="auto">
            <a:xfrm rot="10800000">
              <a:off x="5181600" y="3124200"/>
              <a:ext cx="2971800" cy="26670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67582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14400"/>
            <a:ext cx="8534400" cy="5562600"/>
          </a:xfrm>
        </p:spPr>
        <p:txBody>
          <a:bodyPr>
            <a:normAutofit/>
          </a:bodyPr>
          <a:lstStyle/>
          <a:p>
            <a:pPr marL="609600" indent="-609600" algn="l" eaLnBrk="1" hangingPunct="1">
              <a:buFontTx/>
              <a:buNone/>
            </a:pPr>
            <a:r>
              <a:rPr lang="en-US" sz="3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Trees as Data Objects</a:t>
            </a: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609600" indent="-609600" algn="l" eaLnBrk="1" hangingPunct="1">
              <a:buFontTx/>
              <a:buNone/>
            </a:pPr>
            <a:endParaRPr lang="en-US" sz="3200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609600" indent="-609600" algn="l" eaLnBrk="1" hangingPunct="1">
              <a:buClrTx/>
              <a:buFont typeface="Wingdings" pitchFamily="2" charset="2"/>
              <a:buNone/>
            </a:pPr>
            <a:r>
              <a:rPr lang="en-US" sz="3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From Graph Theory</a:t>
            </a:r>
            <a:r>
              <a:rPr lang="en-US" sz="3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:</a:t>
            </a:r>
          </a:p>
          <a:p>
            <a:pPr marL="609600" indent="-609600" algn="l" eaLnBrk="1" hangingPunct="1">
              <a:buClrTx/>
              <a:buFont typeface="Wingdings" pitchFamily="2" charset="2"/>
              <a:buNone/>
            </a:pPr>
            <a:endParaRPr lang="en-US" sz="3200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609600" indent="-609600" algn="l" eaLnBrk="1" hangingPunct="1">
              <a:buClrTx/>
              <a:buFont typeface="Wingdings" pitchFamily="2" charset="2"/>
              <a:buNone/>
            </a:pPr>
            <a:endParaRPr lang="en-US" sz="3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609600" indent="-609600" algn="l" eaLnBrk="1" hangingPunct="1">
              <a:buClrTx/>
              <a:buFont typeface="Wingdings" pitchFamily="2" charset="2"/>
              <a:buNone/>
            </a:pPr>
            <a:endParaRPr lang="en-US" sz="3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609600" indent="-609600" algn="l" eaLnBrk="1" hangingPunct="1">
              <a:lnSpc>
                <a:spcPct val="150000"/>
              </a:lnSpc>
              <a:buFontTx/>
              <a:buNone/>
            </a:pPr>
            <a:r>
              <a:rPr lang="en-US" sz="36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Data </a:t>
            </a:r>
            <a:r>
              <a:rPr lang="en-US" sz="36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Objects:   </a:t>
            </a:r>
            <a:r>
              <a:rPr lang="en-US" sz="3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</a:t>
            </a:r>
            <a:r>
              <a:rPr lang="en-US" sz="36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rees</a:t>
            </a:r>
            <a:endParaRPr lang="en-US" sz="3600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997" t="28548" r="12631" b="57988"/>
          <a:stretch>
            <a:fillRect/>
          </a:stretch>
        </p:blipFill>
        <p:spPr>
          <a:xfrm>
            <a:off x="3124200" y="1464629"/>
            <a:ext cx="5181600" cy="1560513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6629400" y="63670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Burcu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Aydin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4676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Strongly Non-Euclidean Spaces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200" y="2209800"/>
            <a:ext cx="6630341" cy="2286000"/>
            <a:chOff x="838200" y="2209800"/>
            <a:chExt cx="6630341" cy="2286000"/>
          </a:xfrm>
        </p:grpSpPr>
        <p:sp>
          <p:nvSpPr>
            <p:cNvPr id="16389" name="Line 6"/>
            <p:cNvSpPr>
              <a:spLocks noChangeShapeType="1"/>
            </p:cNvSpPr>
            <p:nvPr/>
          </p:nvSpPr>
          <p:spPr bwMode="auto">
            <a:xfrm flipV="1">
              <a:off x="4800600" y="2514600"/>
              <a:ext cx="228600" cy="15240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38200" y="3911025"/>
              <a:ext cx="66303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u="sng" dirty="0" smtClean="0"/>
                <a:t>Graph</a:t>
              </a:r>
              <a:r>
                <a:rPr lang="en-US" sz="3200" dirty="0" smtClean="0"/>
                <a:t> is a Set of </a:t>
              </a:r>
              <a:r>
                <a:rPr lang="en-US" sz="3200" i="1" dirty="0"/>
                <a:t>N</a:t>
              </a:r>
              <a:r>
                <a:rPr lang="en-US" sz="3200" i="1" dirty="0" smtClean="0"/>
                <a:t>odes</a:t>
              </a:r>
              <a:r>
                <a:rPr lang="en-US" sz="3200" dirty="0" smtClean="0"/>
                <a:t> and </a:t>
              </a:r>
              <a:r>
                <a:rPr lang="en-US" sz="3200" i="1" dirty="0" smtClean="0"/>
                <a:t>Edges</a:t>
              </a:r>
              <a:endParaRPr lang="en-US" sz="3200" i="1" dirty="0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 flipV="1">
              <a:off x="5334000" y="2209800"/>
              <a:ext cx="1371600" cy="18288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8200" y="1905000"/>
            <a:ext cx="5634043" cy="3352800"/>
            <a:chOff x="838200" y="1905000"/>
            <a:chExt cx="5634043" cy="3352800"/>
          </a:xfrm>
        </p:grpSpPr>
        <p:sp>
          <p:nvSpPr>
            <p:cNvPr id="11" name="TextBox 10"/>
            <p:cNvSpPr txBox="1"/>
            <p:nvPr/>
          </p:nvSpPr>
          <p:spPr>
            <a:xfrm>
              <a:off x="838200" y="4673025"/>
              <a:ext cx="56340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u="sng" dirty="0" smtClean="0"/>
                <a:t>Tree</a:t>
              </a:r>
              <a:r>
                <a:rPr lang="en-US" sz="3200" dirty="0" smtClean="0"/>
                <a:t> has a </a:t>
              </a:r>
              <a:r>
                <a:rPr lang="en-US" sz="3200" i="1" dirty="0" smtClean="0"/>
                <a:t>Root</a:t>
              </a:r>
              <a:r>
                <a:rPr lang="en-US" sz="3200" dirty="0" smtClean="0"/>
                <a:t> and </a:t>
              </a:r>
              <a:r>
                <a:rPr lang="en-US" sz="3200" i="1" dirty="0" smtClean="0"/>
                <a:t>Direction</a:t>
              </a:r>
              <a:endParaRPr lang="en-US" sz="3200" i="1" dirty="0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H="1" flipV="1">
              <a:off x="3276600" y="1905000"/>
              <a:ext cx="228600" cy="2819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77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743200"/>
            <a:ext cx="3750469" cy="2477787"/>
          </a:xfrm>
        </p:spPr>
      </p:pic>
      <p:sp>
        <p:nvSpPr>
          <p:cNvPr id="8" name="TextBox 7"/>
          <p:cNvSpPr txBox="1"/>
          <p:nvPr/>
        </p:nvSpPr>
        <p:spPr>
          <a:xfrm>
            <a:off x="381000" y="1600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General Graph: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8674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Sean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Skwerer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4676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Strongly Non-Euclidean Spaces</a:t>
            </a:r>
          </a:p>
        </p:txBody>
      </p:sp>
    </p:spTree>
    <p:extLst>
      <p:ext uri="{BB962C8B-B14F-4D97-AF65-F5344CB8AC3E}">
        <p14:creationId xmlns:p14="http://schemas.microsoft.com/office/powerpoint/2010/main" val="4482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Clean Notation Version of Covariance Matrix:</a:t>
                </a:r>
              </a:p>
              <a:p>
                <a:pPr marL="0" indent="0"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Simplified by: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 Mean Centering  (using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(0,1)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Roughly OK,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Usual Mean Centering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Also Standardize by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not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den>
                        </m:f>
                      </m:e>
                    </m:box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Easy &amp; Sensible for No Mean Centering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962400" y="2438400"/>
            <a:ext cx="1981200" cy="762000"/>
            <a:chOff x="3962400" y="2438400"/>
            <a:chExt cx="1981200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078153" y="2738735"/>
                  <a:ext cx="18654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Size =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153" y="2738735"/>
                  <a:ext cx="1865447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5229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 flipV="1">
              <a:off x="3962400" y="2438400"/>
              <a:ext cx="341447" cy="300335"/>
            </a:xfrm>
            <a:prstGeom prst="straightConnector1">
              <a:avLst/>
            </a:prstGeom>
            <a:ln w="508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45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6002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Special Case Called “Tree”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Directed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Acyclic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67200" y="57912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86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052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43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2438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438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576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581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79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V="1">
            <a:off x="3733800" y="5257800"/>
            <a:ext cx="762000" cy="457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V="1">
            <a:off x="3848100" y="2933700"/>
            <a:ext cx="7620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4953000" y="4191000"/>
            <a:ext cx="8382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6" idx="2"/>
          </p:cNvCxnSpPr>
          <p:nvPr/>
        </p:nvCxnSpPr>
        <p:spPr bwMode="auto">
          <a:xfrm rot="16200000" flipV="1">
            <a:off x="4440883" y="4212283"/>
            <a:ext cx="681335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9" idx="0"/>
          </p:cNvCxnSpPr>
          <p:nvPr/>
        </p:nvCxnSpPr>
        <p:spPr bwMode="auto">
          <a:xfrm rot="5400000" flipH="1" flipV="1">
            <a:off x="4362450" y="5276850"/>
            <a:ext cx="685800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4876800" y="5200471"/>
            <a:ext cx="3787608" cy="1200329"/>
            <a:chOff x="4876800" y="5200471"/>
            <a:chExt cx="3787608" cy="1200329"/>
          </a:xfrm>
        </p:grpSpPr>
        <p:sp>
          <p:nvSpPr>
            <p:cNvPr id="26" name="TextBox 25"/>
            <p:cNvSpPr txBox="1"/>
            <p:nvPr/>
          </p:nvSpPr>
          <p:spPr>
            <a:xfrm>
              <a:off x="6324600" y="5200471"/>
              <a:ext cx="23398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Terminology: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	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Root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876800" y="6019800"/>
              <a:ext cx="2362200" cy="762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4676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Strongly Non-Euclidean Spaces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6400800" y="2209800"/>
                <a:ext cx="2438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Graphical note: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Sometimes “grow up” 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:endPara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Others “grow down</a:t>
                </a: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”  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209800"/>
                <a:ext cx="2438400" cy="1200329"/>
              </a:xfrm>
              <a:prstGeom prst="rect">
                <a:avLst/>
              </a:prstGeom>
              <a:blipFill>
                <a:blip r:embed="rId3"/>
                <a:stretch>
                  <a:fillRect l="-1250" b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2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6002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Special Case Called “Tree”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Directed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Acyclic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67200" y="57912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86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052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43400" y="3581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4724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24384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438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576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581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79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V="1">
            <a:off x="3733800" y="5257800"/>
            <a:ext cx="762000" cy="457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V="1">
            <a:off x="3848100" y="2933700"/>
            <a:ext cx="7620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4953000" y="4191000"/>
            <a:ext cx="8382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6" idx="2"/>
          </p:cNvCxnSpPr>
          <p:nvPr/>
        </p:nvCxnSpPr>
        <p:spPr bwMode="auto">
          <a:xfrm rot="16200000" flipV="1">
            <a:off x="4440883" y="4212283"/>
            <a:ext cx="681335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9" idx="0"/>
          </p:cNvCxnSpPr>
          <p:nvPr/>
        </p:nvCxnSpPr>
        <p:spPr bwMode="auto">
          <a:xfrm rot="5400000" flipH="1" flipV="1">
            <a:off x="4362450" y="5276850"/>
            <a:ext cx="685800" cy="3429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298442" y="3549893"/>
            <a:ext cx="2159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Terminology: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Children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Of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Parent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4876800" y="3962401"/>
            <a:ext cx="1752600" cy="421332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6057900" y="3971645"/>
            <a:ext cx="571501" cy="412088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5257800" y="5129812"/>
            <a:ext cx="1600200" cy="42133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4676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Strongly Non-Euclidean Spaces</a:t>
            </a:r>
          </a:p>
        </p:txBody>
      </p:sp>
    </p:spTree>
    <p:extLst>
      <p:ext uri="{BB962C8B-B14F-4D97-AF65-F5344CB8AC3E}">
        <p14:creationId xmlns:p14="http://schemas.microsoft.com/office/powerpoint/2010/main" val="221636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marL="609600" indent="-609600" algn="l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Example:  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Dr. Elizabeth Bullitt</a:t>
            </a: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09650" lvl="1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Dept. of Neurosurgery, UNC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Blood Vessel Trees in Brains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Segmented from MRAs</a:t>
            </a:r>
          </a:p>
          <a:p>
            <a:pPr marL="609600" indent="-609600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</a:t>
            </a:r>
            <a:r>
              <a:rPr lang="en-US" sz="3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 of trees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Forest of Trees</a:t>
            </a:r>
          </a:p>
        </p:txBody>
      </p:sp>
      <p:pic>
        <p:nvPicPr>
          <p:cNvPr id="175106" name="Picture 2" descr="http://digitaldukemed.mc.duke.edu/med_women/sites/default/files/gallery_assist/1/gallery_assist45/prev/Bullitt_Elizabet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810301" cy="2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4676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Strongly Non-Euclidean Spaces</a:t>
            </a:r>
          </a:p>
        </p:txBody>
      </p:sp>
    </p:spTree>
    <p:extLst>
      <p:ext uri="{BB962C8B-B14F-4D97-AF65-F5344CB8AC3E}">
        <p14:creationId xmlns:p14="http://schemas.microsoft.com/office/powerpoint/2010/main" val="21343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3771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6800" y="1752600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81000" y="1905000"/>
            <a:ext cx="3886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Marron’s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brain: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MRI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(T1)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view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>
                <a:solidFill>
                  <a:srgbClr val="000000"/>
                </a:solidFill>
                <a:latin typeface="Tahoma" pitchFamily="34" charset="0"/>
              </a:rPr>
              <a:t>(Magnetic Resonance Image)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Single Slice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From 3-d Image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8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3009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Marron’s brain: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MRA view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“A” for “Angiography”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Finds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Arteries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(show up as white)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Track through 3d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144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3009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Marron’s brain: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MRA view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“A” for “Angiography”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Finds Arteries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(show up as white)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Track through 3d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0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1485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Marron’s brain: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MRA view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“A” for “Angiography”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Finds Arteries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(show up as white)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Track through 3d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95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1485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Marron’s brain: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MRA view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“A” for “Angiography”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Finds Arteries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(show up as white)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Track through 3d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88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2247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Marron’s brain: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MRA view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“A” for “Angiography”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Finds Arteries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(show up as white)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Track through 3d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28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1485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Marron’s brain: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MRA view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“A” for “Angiography”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lang="en-US" sz="3200" dirty="0">
                <a:solidFill>
                  <a:srgbClr val="000000"/>
                </a:solidFill>
                <a:latin typeface="Tahoma" pitchFamily="34" charset="0"/>
              </a:rPr>
              <a:t>Finds Arteries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(show up as white)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Track through 3d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 l="6696" t="9320" r="22762" b="20972"/>
          <a:stretch>
            <a:fillRect/>
          </a:stretch>
        </p:blipFill>
        <p:spPr bwMode="auto">
          <a:xfrm>
            <a:off x="4873625" y="1755775"/>
            <a:ext cx="3854450" cy="437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25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Eigenvalues are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diagonal entries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  <m:sSup>
                        <m:sSupPr>
                          <m:ctrlPr>
                            <a:rPr lang="el-G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(Eigen-analysis)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Distribution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7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0723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6553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Marron’s brain: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From MRA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egment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tree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of vessel segments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Using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tube tracking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Bullitt and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Aylward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(2002)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498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3009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Marron’s brain: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From MRA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Reconstruct trees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in 3d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Rotate to view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08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2247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Marron’s brain: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From MRA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Reconstruct trees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in 3d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Rotate to view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18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1485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Marron’s brain: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From MRA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Reconstruct trees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in 3d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Rotate to view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94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3009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Marron’s brain: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From MRA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Reconstruct trees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in 3d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Rotate to view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99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0723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Marron’s brain: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From MRA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Reconstruct trees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in 3d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Rotate to view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6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1485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Marron’s brain: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From MRA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Reconstruct trees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in 3d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Rotate to view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2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9961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52400" y="3429000"/>
            <a:ext cx="8763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Now look over many people (data objects)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Structure of population  (understand variation?)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PCA in strongly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non-Euclidean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Space???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, ... ,</a:t>
            </a:r>
          </a:p>
        </p:txBody>
      </p:sp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2730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9961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3185611"/>
            <a:ext cx="9144000" cy="336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Examples of Potential Specific Goals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(not accessible by traditional methods)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Predict Stroke Tendency (Collateral Circulation)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Screen for Loci of Pathology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Explore how age affects connectivity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4572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1677" t="17647" r="56175" b="41176"/>
          <a:stretch>
            <a:fillRect/>
          </a:stretch>
        </p:blipFill>
        <p:spPr bwMode="auto">
          <a:xfrm>
            <a:off x="30480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257800" y="2286000"/>
            <a:ext cx="12842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, ... ,</a:t>
            </a: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 cstate="print"/>
          <a:srcRect l="1677" t="17647" r="56175" b="41176"/>
          <a:stretch>
            <a:fillRect/>
          </a:stretch>
        </p:blipFill>
        <p:spPr bwMode="auto">
          <a:xfrm>
            <a:off x="6781800" y="1524000"/>
            <a:ext cx="206851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2590800" y="2286000"/>
            <a:ext cx="341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,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304800" y="5867400"/>
            <a:ext cx="6934200" cy="5334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5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0723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Big Picture: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4 Approaches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Purely Combinatorial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Euclidean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Orthant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Phylogenetics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Dyck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Path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ahoma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Persistent Homologies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Topological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5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Essentially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07231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 tree data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Big Picture: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4 Approaches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ahoma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Purely Combinatorial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ahoma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Euclidean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Orthant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Phylogenetics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ahoma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Dyck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Path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ahoma" pitchFamily="34" charset="0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Persistent Homologies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2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Approach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People: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Paul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Bendich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Ezra Miller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Skwerer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4370" name="Picture 2" descr="https://media.licdn.com/mpr/mpr/shrinknp_200_200/AAEAAQAAAAAAAAZOAAAAJDE1ZTY5NDRhLTcyMDctNDg0Ny04OTVkLTJkYTU3ZDcyNjMzN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r="7843" b="16441"/>
          <a:stretch/>
        </p:blipFill>
        <p:spPr bwMode="auto">
          <a:xfrm>
            <a:off x="6870600" y="5024644"/>
            <a:ext cx="1587600" cy="17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4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66825"/>
            <a:ext cx="174194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7" descr="Image result for ezra miller du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AutoShape 9" descr="Image result for ezra miller duk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4380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t="-1" r="17132" b="4525"/>
          <a:stretch/>
        </p:blipFill>
        <p:spPr bwMode="auto">
          <a:xfrm>
            <a:off x="5257800" y="3048000"/>
            <a:ext cx="1612800" cy="19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1437382"/>
            <a:ext cx="31005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Paper:  </a:t>
            </a:r>
            <a:r>
              <a:rPr lang="en-US" sz="3200" dirty="0" err="1" smtClean="0"/>
              <a:t>Bendich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 et al (2016)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937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Approach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686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Persistent Homology Idea: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Alternate Data Representation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Focusing on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Structure not Location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Summarized via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Filtration</a:t>
            </a: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(Think: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Multi-Scale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Summary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2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Approach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686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Persistent Homology “Flavors”: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H0  -  Count Connected Components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H1  -  Count Loops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H2  -  Count Cavities (3-d “holes”)</a:t>
            </a: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(Counting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one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cross Scales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of Filtration)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5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Approach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686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Brain Tree Persistent Homology “Flavors”: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All H0 (just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conn’s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no loops, cavities, etc.)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Tried Various Filtrations</a:t>
            </a:r>
          </a:p>
          <a:p>
            <a:pPr marL="914400" marR="0" lvl="1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 Balls</a:t>
            </a:r>
          </a:p>
          <a:p>
            <a:pPr marL="914400" marR="0" lvl="1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Sub-Level Sets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9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482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2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666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3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6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1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646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8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635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0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Essentially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62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2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61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3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605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3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94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482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3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84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7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7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7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64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30422" r="16667" b="3418"/>
          <a:stretch/>
        </p:blipFill>
        <p:spPr bwMode="auto">
          <a:xfrm>
            <a:off x="3108960" y="210312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9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53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3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43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is Captured by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Spectral Density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“Density”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2743200" y="3124200"/>
            <a:ext cx="762000" cy="3276600"/>
          </a:xfrm>
          <a:prstGeom prst="leftBrace">
            <a:avLst>
              <a:gd name="adj1" fmla="val 58422"/>
              <a:gd name="adj2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5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33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12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1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02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4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492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Expanding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Balls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232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9072" r="16667" b="4768"/>
          <a:stretch/>
        </p:blipFill>
        <p:spPr bwMode="auto">
          <a:xfrm>
            <a:off x="3108960" y="2011680"/>
            <a:ext cx="512064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5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Brain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Artery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4542" y="5429071"/>
            <a:ext cx="20464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Paul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Bendich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Sean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Skwerer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58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48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0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49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1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0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9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1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1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limit 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Limit Exists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 Closed Form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But Can Implicitly Define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(Using Integral Equations)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And Numerically Approximate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0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2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8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4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1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5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4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6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3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7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1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48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4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49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7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0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8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1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4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=200,  </m:t>
                    </m:r>
                  </m:oMath>
                </a14:m>
                <a:endParaRPr lang="en-US" b="0" i="1" dirty="0" smtClean="0">
                  <a:solidFill>
                    <a:schemeClr val="bg2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=0.5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fun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=−0.301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2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4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4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4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2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5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5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6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Homology Generation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Rising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Sub-Level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Sets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For 1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57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0"/>
            <a:ext cx="54197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7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21221</TotalTime>
  <Words>1591</Words>
  <Application>Microsoft Office PowerPoint</Application>
  <PresentationFormat>On-screen Show (4:3)</PresentationFormat>
  <Paragraphs>693</Paragraphs>
  <Slides>95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95</vt:i4>
      </vt:variant>
    </vt:vector>
  </HeadingPairs>
  <TitlesOfParts>
    <vt:vector size="108" baseType="lpstr">
      <vt:lpstr>Arial Unicode MS</vt:lpstr>
      <vt:lpstr>맑은 고딕</vt:lpstr>
      <vt:lpstr>Arial</vt:lpstr>
      <vt:lpstr>Calibri</vt:lpstr>
      <vt:lpstr>Calibri Light</vt:lpstr>
      <vt:lpstr>Cambria Math</vt:lpstr>
      <vt:lpstr>굴림</vt:lpstr>
      <vt:lpstr>Tahoma</vt:lpstr>
      <vt:lpstr>Times New Roman</vt:lpstr>
      <vt:lpstr>Wingdings</vt:lpstr>
      <vt:lpstr>1_Default Design</vt:lpstr>
      <vt:lpstr>Default Design</vt:lpstr>
      <vt:lpstr>Office Theme</vt:lpstr>
      <vt:lpstr>Probability Distributions as Data Objects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Non - Euclidean Data Spaces</vt:lpstr>
      <vt:lpstr>Non - Euclidean Data Spaces</vt:lpstr>
      <vt:lpstr>Strongly Non-Euclidean Spaces</vt:lpstr>
      <vt:lpstr>Strongly Non-Euclidean Spaces</vt:lpstr>
      <vt:lpstr>Strongly Non-Euclidean Spaces</vt:lpstr>
      <vt:lpstr>Strongly Non-Euclidean Spaces</vt:lpstr>
      <vt:lpstr>Strongly Non-Euclidean Spaces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Blood vessel tree data</vt:lpstr>
      <vt:lpstr>Persistent Homology Approach</vt:lpstr>
      <vt:lpstr>Persistent Homology Approach</vt:lpstr>
      <vt:lpstr>Persistent Homology Approach</vt:lpstr>
      <vt:lpstr>Persistent Homology Approach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Filtration</vt:lpstr>
      <vt:lpstr>Persistent Homology Generation</vt:lpstr>
      <vt:lpstr>Persistent Homology Generation</vt:lpstr>
      <vt:lpstr>Persistent Homology Generation</vt:lpstr>
      <vt:lpstr>Persistent Homology Generation</vt:lpstr>
      <vt:lpstr>Persistent Homology Generation</vt:lpstr>
      <vt:lpstr>Persistent Homology Generation</vt:lpstr>
      <vt:lpstr>Persistent Homology Generation</vt:lpstr>
      <vt:lpstr>Persistent Homology Generation</vt:lpstr>
      <vt:lpstr>Persistent Homology Generation</vt:lpstr>
      <vt:lpstr>Persistent Homology Generation</vt:lpstr>
      <vt:lpstr>Persistent Homology Generation</vt:lpstr>
      <vt:lpstr>Persistent Homology Generation</vt:lpstr>
      <vt:lpstr>Persistent Homology Generation</vt:lpstr>
      <vt:lpstr>Persistent Homology Generation</vt:lpstr>
      <vt:lpstr>Persistent Homology Generation</vt:lpstr>
      <vt:lpstr>Persistent Homology Generation</vt:lpstr>
      <vt:lpstr>Persistent Homology Generation</vt:lpstr>
      <vt:lpstr>Persistent Homology Generation</vt:lpstr>
      <vt:lpstr>Persistent Homology Generation</vt:lpstr>
      <vt:lpstr>Persistent Homology Generation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542</cp:revision>
  <dcterms:created xsi:type="dcterms:W3CDTF">2001-06-08T01:38:43Z</dcterms:created>
  <dcterms:modified xsi:type="dcterms:W3CDTF">2017-12-05T01:53:20Z</dcterms:modified>
</cp:coreProperties>
</file>