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78" r:id="rId2"/>
    <p:sldMasterId id="2147483890" r:id="rId3"/>
  </p:sldMasterIdLst>
  <p:notesMasterIdLst>
    <p:notesMasterId r:id="rId94"/>
  </p:notesMasterIdLst>
  <p:sldIdLst>
    <p:sldId id="3459" r:id="rId4"/>
    <p:sldId id="3476" r:id="rId5"/>
    <p:sldId id="3477" r:id="rId6"/>
    <p:sldId id="3478" r:id="rId7"/>
    <p:sldId id="3483" r:id="rId8"/>
    <p:sldId id="3486" r:id="rId9"/>
    <p:sldId id="3491" r:id="rId10"/>
    <p:sldId id="3496" r:id="rId11"/>
    <p:sldId id="3504" r:id="rId12"/>
    <p:sldId id="3505" r:id="rId13"/>
    <p:sldId id="3530" r:id="rId14"/>
    <p:sldId id="3537" r:id="rId15"/>
    <p:sldId id="3539" r:id="rId16"/>
    <p:sldId id="3543" r:id="rId17"/>
    <p:sldId id="3547" r:id="rId18"/>
    <p:sldId id="3548" r:id="rId19"/>
    <p:sldId id="3554" r:id="rId20"/>
    <p:sldId id="3556" r:id="rId21"/>
    <p:sldId id="3557" r:id="rId22"/>
    <p:sldId id="3558" r:id="rId23"/>
    <p:sldId id="3559" r:id="rId24"/>
    <p:sldId id="3560" r:id="rId25"/>
    <p:sldId id="3561" r:id="rId26"/>
    <p:sldId id="3562" r:id="rId27"/>
    <p:sldId id="3393" r:id="rId28"/>
    <p:sldId id="3394" r:id="rId29"/>
    <p:sldId id="3395" r:id="rId30"/>
    <p:sldId id="3396" r:id="rId31"/>
    <p:sldId id="3397" r:id="rId32"/>
    <p:sldId id="3398" r:id="rId33"/>
    <p:sldId id="3399" r:id="rId34"/>
    <p:sldId id="3400" r:id="rId35"/>
    <p:sldId id="3401" r:id="rId36"/>
    <p:sldId id="3402" r:id="rId37"/>
    <p:sldId id="3403" r:id="rId38"/>
    <p:sldId id="3404" r:id="rId39"/>
    <p:sldId id="3405" r:id="rId40"/>
    <p:sldId id="3406" r:id="rId41"/>
    <p:sldId id="3407" r:id="rId42"/>
    <p:sldId id="3408" r:id="rId43"/>
    <p:sldId id="3409" r:id="rId44"/>
    <p:sldId id="3410" r:id="rId45"/>
    <p:sldId id="3411" r:id="rId46"/>
    <p:sldId id="3412" r:id="rId47"/>
    <p:sldId id="3413" r:id="rId48"/>
    <p:sldId id="3414" r:id="rId49"/>
    <p:sldId id="3415" r:id="rId50"/>
    <p:sldId id="3416" r:id="rId51"/>
    <p:sldId id="3417" r:id="rId52"/>
    <p:sldId id="3418" r:id="rId53"/>
    <p:sldId id="3419" r:id="rId54"/>
    <p:sldId id="3420" r:id="rId55"/>
    <p:sldId id="3421" r:id="rId56"/>
    <p:sldId id="3422" r:id="rId57"/>
    <p:sldId id="3423" r:id="rId58"/>
    <p:sldId id="3424" r:id="rId59"/>
    <p:sldId id="3425" r:id="rId60"/>
    <p:sldId id="3426" r:id="rId61"/>
    <p:sldId id="3427" r:id="rId62"/>
    <p:sldId id="3428" r:id="rId63"/>
    <p:sldId id="3429" r:id="rId64"/>
    <p:sldId id="3430" r:id="rId65"/>
    <p:sldId id="3431" r:id="rId66"/>
    <p:sldId id="3432" r:id="rId67"/>
    <p:sldId id="3433" r:id="rId68"/>
    <p:sldId id="3434" r:id="rId69"/>
    <p:sldId id="3435" r:id="rId70"/>
    <p:sldId id="3436" r:id="rId71"/>
    <p:sldId id="3437" r:id="rId72"/>
    <p:sldId id="3438" r:id="rId73"/>
    <p:sldId id="3439" r:id="rId74"/>
    <p:sldId id="3440" r:id="rId75"/>
    <p:sldId id="3441" r:id="rId76"/>
    <p:sldId id="3442" r:id="rId77"/>
    <p:sldId id="3443" r:id="rId78"/>
    <p:sldId id="3444" r:id="rId79"/>
    <p:sldId id="3445" r:id="rId80"/>
    <p:sldId id="3446" r:id="rId81"/>
    <p:sldId id="3447" r:id="rId82"/>
    <p:sldId id="3448" r:id="rId83"/>
    <p:sldId id="3449" r:id="rId84"/>
    <p:sldId id="3450" r:id="rId85"/>
    <p:sldId id="3451" r:id="rId86"/>
    <p:sldId id="3452" r:id="rId87"/>
    <p:sldId id="3453" r:id="rId88"/>
    <p:sldId id="3454" r:id="rId89"/>
    <p:sldId id="3455" r:id="rId90"/>
    <p:sldId id="3456" r:id="rId91"/>
    <p:sldId id="3457" r:id="rId92"/>
    <p:sldId id="3458" r:id="rId9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E7E7"/>
    <a:srgbClr val="DA71FF"/>
    <a:srgbClr val="000000"/>
    <a:srgbClr val="EBE600"/>
    <a:srgbClr val="D357FF"/>
    <a:srgbClr val="FFDCDC"/>
    <a:srgbClr val="99FF99"/>
    <a:srgbClr val="FFB279"/>
    <a:srgbClr val="D1F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928" autoAdjust="0"/>
  </p:normalViewPr>
  <p:slideViewPr>
    <p:cSldViewPr>
      <p:cViewPr varScale="1">
        <p:scale>
          <a:sx n="64" d="100"/>
          <a:sy n="64" d="100"/>
        </p:scale>
        <p:origin x="135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97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C0FB1F-073C-49F3-B714-73CBCAB95A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52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C0FB1F-073C-49F3-B714-73CBCAB95A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102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9DB486-13F5-4898-B7F0-BA3941B576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60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9DB486-13F5-4898-B7F0-BA3941B576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909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9DB486-13F5-4898-B7F0-BA3941B576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105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771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9875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749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947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6964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9968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E6875-8934-4920-BF81-DF558BE7E5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4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5C55C-84CE-4F83-9FC3-5F882F5B50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86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65BB3-AA3D-42C4-8C3E-F650C21961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26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B0ADA-E6D0-40ED-98C4-A3F3F365C7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57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8A713-D345-44EE-A526-4F125DD47B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25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D3F9D-4D0B-4761-A84E-6563FF2CEE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1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5779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EB4D3-EBCB-4786-8B2B-5240845611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38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57AB-4C24-4721-9ED4-D5D1168300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10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71605-5A7B-4C93-865A-C994DA3DC2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03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2221E-DEDF-485D-A7C4-484010E0AF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96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6C31D-AB2A-435E-8ACF-A1FC01D8C0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401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8D46B-EA09-4E57-A9CD-CE966C48C7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857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3BEEF-8039-4080-B34E-5ECA174FF4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638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7F40A-7FD8-4E4B-97E0-25827E66ECE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93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C73AC-4B57-43E9-9187-6D03F83479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4489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0BE6D-6870-440D-850A-4315A4FCB2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2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6176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5C4C6-694D-4793-9568-88582529D2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58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988D0-90F8-4717-81F5-4EE68A74D25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997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07B81-2910-4D69-BFC5-EB8BA37141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872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5DE64-49C8-49DD-A3FA-880988273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109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F73AE-FBB8-4B19-BB5C-1B452A1988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717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F7727-8F2D-484C-B407-47B45C3370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04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380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1208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6061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712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134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318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3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208B97E-54FA-4032-8654-18D25B4A5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718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C2D44E5-206B-42EF-9B57-977F1B3A3E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893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02.png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1.png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Functional Data Analysis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Insightful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Decomposition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                                      Vertical Variation</a:t>
            </a:r>
          </a:p>
          <a:p>
            <a:pPr marL="0" indent="0" algn="l">
              <a:buClrTx/>
              <a:buSzPct val="100000"/>
            </a:pPr>
            <a:endParaRPr lang="en-US" dirty="0" smtClean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 smtClean="0"/>
              <a:t>			   </a:t>
            </a:r>
            <a:r>
              <a:rPr lang="en-US" dirty="0" err="1" smtClean="0"/>
              <a:t>Horiz’l</a:t>
            </a:r>
            <a:endParaRPr lang="en-US" dirty="0" smtClean="0"/>
          </a:p>
          <a:p>
            <a:pPr marL="0" indent="0" algn="l">
              <a:buClrTx/>
              <a:buSzPct val="100000"/>
            </a:pPr>
            <a:r>
              <a:rPr lang="en-US" dirty="0"/>
              <a:t>	</a:t>
            </a:r>
            <a:r>
              <a:rPr lang="en-US" dirty="0" smtClean="0"/>
              <a:t>		    </a:t>
            </a:r>
            <a:r>
              <a:rPr lang="en-US" dirty="0" err="1" smtClean="0"/>
              <a:t>Var’n</a:t>
            </a:r>
            <a:endParaRPr lang="en-US" dirty="0" smtClean="0"/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572000"/>
            <a:ext cx="34392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70971"/>
            <a:ext cx="3439236" cy="227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4218" r="75000" b="66868"/>
          <a:stretch/>
        </p:blipFill>
        <p:spPr>
          <a:xfrm>
            <a:off x="304800" y="4572000"/>
            <a:ext cx="3048000" cy="2286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3352800" y="5638800"/>
            <a:ext cx="2057400" cy="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stCxn id="454659" idx="0"/>
          </p:cNvCxnSpPr>
          <p:nvPr/>
        </p:nvCxnSpPr>
        <p:spPr bwMode="auto">
          <a:xfrm flipV="1">
            <a:off x="7424382" y="2209800"/>
            <a:ext cx="0" cy="236220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41008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Fisher – </a:t>
            </a:r>
            <a:r>
              <a:rPr lang="en-US" dirty="0" err="1" smtClean="0"/>
              <a:t>Rao</a:t>
            </a:r>
            <a:r>
              <a:rPr lang="en-US" dirty="0" smtClean="0"/>
              <a:t> Alignment</a:t>
            </a:r>
            <a:endParaRPr lang="en-US" dirty="0"/>
          </a:p>
        </p:txBody>
      </p:sp>
      <p:pic>
        <p:nvPicPr>
          <p:cNvPr id="424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681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PNS on SRVF Sphere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066800"/>
            <a:ext cx="3886199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Toy Example</a:t>
            </a:r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View As Points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>
                <a:solidFill>
                  <a:srgbClr val="C00000"/>
                </a:solidFill>
              </a:rPr>
              <a:t>Tangent Plane PC 1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>
                <a:solidFill>
                  <a:srgbClr val="0000FF"/>
                </a:solidFill>
              </a:rPr>
              <a:t>PNS 1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>
                <a:solidFill>
                  <a:schemeClr val="tx2"/>
                </a:solidFill>
              </a:rPr>
              <a:t>Boundary of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>
                <a:solidFill>
                  <a:schemeClr val="tx2"/>
                </a:solidFill>
              </a:rPr>
              <a:t>Nonnegative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err="1" smtClean="0">
                <a:solidFill>
                  <a:schemeClr val="tx2"/>
                </a:solidFill>
              </a:rPr>
              <a:t>Orthant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7853" t="18932" r="9732"/>
          <a:stretch/>
        </p:blipFill>
        <p:spPr>
          <a:xfrm>
            <a:off x="3726321" y="1131567"/>
            <a:ext cx="5417679" cy="572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29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PNS on SRVF Sphere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990600"/>
            <a:ext cx="89153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Real Data Analysis:    Blood Glucose Curves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349" t="24154" r="11703" b="2000"/>
          <a:stretch/>
        </p:blipFill>
        <p:spPr>
          <a:xfrm>
            <a:off x="0" y="1828799"/>
            <a:ext cx="9144000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91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PNS on SRVF Sphere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990600"/>
            <a:ext cx="89153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Real Data Analysis:    Blood Glucose Curves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055" t="22923" r="9270" b="2000"/>
          <a:stretch/>
        </p:blipFill>
        <p:spPr>
          <a:xfrm>
            <a:off x="0" y="1853180"/>
            <a:ext cx="9119642" cy="409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84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Juggling Data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Clustering In Phase Variation Space:</a:t>
            </a:r>
            <a:endParaRPr lang="en-US" dirty="0"/>
          </a:p>
        </p:txBody>
      </p:sp>
      <p:pic>
        <p:nvPicPr>
          <p:cNvPr id="17397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5" t="25833" r="1752" b="3229"/>
          <a:stretch/>
        </p:blipFill>
        <p:spPr bwMode="auto">
          <a:xfrm>
            <a:off x="914400" y="1986880"/>
            <a:ext cx="7315200" cy="481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444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0"/>
            <a:ext cx="8534399" cy="1143000"/>
          </a:xfrm>
        </p:spPr>
        <p:txBody>
          <a:bodyPr/>
          <a:lstStyle/>
          <a:p>
            <a:r>
              <a:rPr lang="en-US" sz="3600" dirty="0" smtClean="0"/>
              <a:t>Probability Distributions as Data Objects</a:t>
            </a:r>
            <a:endParaRPr lang="en-US" sz="3600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143000"/>
            <a:ext cx="8574088" cy="53340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Interesting Question:  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 smtClean="0"/>
              <a:t>What is “Best” Representation?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 smtClean="0"/>
              <a:t>(Which Function ~ Distributions?)</a:t>
            </a:r>
          </a:p>
          <a:p>
            <a:pPr marL="0" indent="0" algn="ctr">
              <a:buClrTx/>
              <a:buSzPct val="100000"/>
              <a:buNone/>
            </a:pPr>
            <a:endParaRPr lang="en-US" dirty="0" smtClean="0"/>
          </a:p>
          <a:p>
            <a:pPr algn="l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dirty="0" smtClean="0"/>
              <a:t>  Density Function?    (Very Interpretable)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 Cumulative Distribution Function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dirty="0" smtClean="0"/>
              <a:t>  Quantile Function (Recall Inverse of CDF)</a:t>
            </a:r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974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0"/>
            <a:ext cx="8534399" cy="1143000"/>
          </a:xfrm>
        </p:spPr>
        <p:txBody>
          <a:bodyPr/>
          <a:lstStyle/>
          <a:p>
            <a:r>
              <a:rPr lang="en-US" sz="3600" dirty="0" smtClean="0"/>
              <a:t>Probability Distributions as Data Objects</a:t>
            </a:r>
            <a:endParaRPr lang="en-US" sz="3600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143000"/>
            <a:ext cx="8574088" cy="53340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Recall Representations of Distributions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680" t="13411" r="16730" b="45056"/>
          <a:stretch/>
        </p:blipFill>
        <p:spPr>
          <a:xfrm>
            <a:off x="0" y="2019276"/>
            <a:ext cx="9144026" cy="400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23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0"/>
            <a:ext cx="8534399" cy="1143000"/>
          </a:xfrm>
        </p:spPr>
        <p:txBody>
          <a:bodyPr/>
          <a:lstStyle/>
          <a:p>
            <a:r>
              <a:rPr lang="en-US" sz="3600" dirty="0" smtClean="0"/>
              <a:t>Probability Distributions as Data Objects</a:t>
            </a:r>
            <a:endParaRPr lang="en-US" sz="3600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143000"/>
            <a:ext cx="8574088" cy="53340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PCA of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Random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Densities</a:t>
            </a:r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652" t="11538" r="5618" b="32905"/>
          <a:stretch/>
        </p:blipFill>
        <p:spPr>
          <a:xfrm>
            <a:off x="2743199" y="914400"/>
            <a:ext cx="6400801" cy="59436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52401" y="2286000"/>
            <a:ext cx="7848599" cy="3657600"/>
            <a:chOff x="152401" y="2286000"/>
            <a:chExt cx="7848599" cy="3657600"/>
          </a:xfrm>
        </p:grpSpPr>
        <p:sp>
          <p:nvSpPr>
            <p:cNvPr id="3" name="TextBox 2"/>
            <p:cNvSpPr txBox="1"/>
            <p:nvPr/>
          </p:nvSpPr>
          <p:spPr>
            <a:xfrm>
              <a:off x="152401" y="3881497"/>
              <a:ext cx="1938351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ower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Spread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Across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Spectrum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5" name="Straight Arrow Connector 4"/>
            <p:cNvCxnSpPr>
              <a:stCxn id="3" idx="3"/>
            </p:cNvCxnSpPr>
            <p:nvPr/>
          </p:nvCxnSpPr>
          <p:spPr>
            <a:xfrm flipV="1">
              <a:off x="2090752" y="2286000"/>
              <a:ext cx="5910248" cy="26265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5523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0"/>
            <a:ext cx="8534399" cy="1143000"/>
          </a:xfrm>
        </p:spPr>
        <p:txBody>
          <a:bodyPr/>
          <a:lstStyle/>
          <a:p>
            <a:r>
              <a:rPr lang="en-US" sz="3600" dirty="0" smtClean="0"/>
              <a:t>Probability Distributions as Data Objects</a:t>
            </a:r>
            <a:endParaRPr lang="en-US" sz="3600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143000"/>
            <a:ext cx="8574088" cy="53340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Now Try Quantile Representation (Same E.g.)</a:t>
            </a:r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412" t="14400" r="15217" b="6489"/>
          <a:stretch/>
        </p:blipFill>
        <p:spPr>
          <a:xfrm>
            <a:off x="2890876" y="1905001"/>
            <a:ext cx="6253124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7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0"/>
            <a:ext cx="8534399" cy="1143000"/>
          </a:xfrm>
        </p:spPr>
        <p:txBody>
          <a:bodyPr/>
          <a:lstStyle/>
          <a:p>
            <a:r>
              <a:rPr lang="en-US" sz="3600" dirty="0" smtClean="0"/>
              <a:t>Probability Distributions as Data Objects</a:t>
            </a:r>
            <a:endParaRPr lang="en-US" sz="3600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143000"/>
            <a:ext cx="8574088" cy="53340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PCA of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Quantile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err="1" smtClean="0"/>
              <a:t>Rep’ns</a:t>
            </a:r>
            <a:endParaRPr lang="en-US" dirty="0" smtClean="0"/>
          </a:p>
          <a:p>
            <a:pPr marL="0" indent="0" algn="l">
              <a:buClrTx/>
              <a:buSzPct val="100000"/>
              <a:buNone/>
            </a:pPr>
            <a:endParaRPr lang="en-US" sz="1600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Only 2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Modes!</a:t>
            </a:r>
          </a:p>
          <a:p>
            <a:pPr marL="0" indent="0" algn="l">
              <a:buClrTx/>
              <a:buSzPct val="100000"/>
              <a:buNone/>
            </a:pPr>
            <a:endParaRPr lang="en-US" sz="1600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Shift</a:t>
            </a:r>
          </a:p>
          <a:p>
            <a:pPr marL="0" indent="0" algn="l">
              <a:buClrTx/>
              <a:buSzPct val="100000"/>
              <a:buNone/>
            </a:pPr>
            <a:endParaRPr lang="en-US" sz="1600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Tilt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437" t="15389" r="17486" b="9457"/>
          <a:stretch/>
        </p:blipFill>
        <p:spPr>
          <a:xfrm>
            <a:off x="1981199" y="1066800"/>
            <a:ext cx="7162801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59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More Data Objects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19200"/>
                <a:ext cx="8094663" cy="5486400"/>
              </a:xfrm>
            </p:spPr>
            <p:txBody>
              <a:bodyPr/>
              <a:lstStyle/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Final Curve Warps: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Warp Each </a:t>
                </a:r>
                <a:r>
                  <a:rPr lang="en-US" dirty="0"/>
                  <a:t>D</a:t>
                </a:r>
                <a:r>
                  <a:rPr lang="en-US" dirty="0" smtClean="0"/>
                  <a:t>ata Curve,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To Template Mean,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ea typeface="Cambria Math"/>
                </a:endParaRP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Denote Warp Functions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Gives (</a:t>
                </a:r>
                <a:r>
                  <a:rPr lang="en-US" dirty="0"/>
                  <a:t>R</a:t>
                </a:r>
                <a:r>
                  <a:rPr lang="en-US" dirty="0" smtClean="0"/>
                  <a:t>oughly Speaking):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 smtClean="0"/>
                  <a:t>  Vertical Components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(Aligned Curves)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Horizontal Components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486400"/>
              </a:xfrm>
              <a:blipFill rotWithShape="1">
                <a:blip r:embed="rId2"/>
                <a:stretch>
                  <a:fillRect l="-1958" t="-1444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4443442" y="1443335"/>
            <a:ext cx="3176558" cy="1071265"/>
            <a:chOff x="4443442" y="1443335"/>
            <a:chExt cx="3176558" cy="1071265"/>
          </a:xfrm>
        </p:grpSpPr>
        <p:sp>
          <p:nvSpPr>
            <p:cNvPr id="4" name="TextBox 3"/>
            <p:cNvSpPr txBox="1"/>
            <p:nvPr/>
          </p:nvSpPr>
          <p:spPr>
            <a:xfrm>
              <a:off x="4443442" y="1443335"/>
              <a:ext cx="21467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D357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Data Objects 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357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357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5105400" y="1905000"/>
              <a:ext cx="2514600" cy="609600"/>
            </a:xfrm>
            <a:prstGeom prst="ellipse">
              <a:avLst/>
            </a:prstGeom>
            <a:noFill/>
            <a:ln w="25400" cap="flat" cmpd="sng" algn="ctr">
              <a:solidFill>
                <a:srgbClr val="D35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5882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0"/>
            <a:ext cx="8534399" cy="1143000"/>
          </a:xfrm>
        </p:spPr>
        <p:txBody>
          <a:bodyPr/>
          <a:lstStyle/>
          <a:p>
            <a:r>
              <a:rPr lang="en-US" sz="3600" dirty="0" smtClean="0"/>
              <a:t>Probability Distributions as Data Objects</a:t>
            </a:r>
            <a:endParaRPr lang="en-US" sz="3600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143000"/>
            <a:ext cx="8574088" cy="53340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Conclusion:    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Quantile Representation Best for Typical 2 “First” Modes of Variation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 smtClean="0"/>
              <a:t>(Essentially </a:t>
            </a:r>
            <a:r>
              <a:rPr lang="en-US" i="1" dirty="0" smtClean="0"/>
              <a:t>Linear</a:t>
            </a:r>
            <a:r>
              <a:rPr lang="en-US" dirty="0" smtClean="0"/>
              <a:t> Modes)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Density &amp; C. D. F. Generally Much Worse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 smtClean="0"/>
              <a:t>(Natural Modes are Non-Linear)</a:t>
            </a:r>
          </a:p>
        </p:txBody>
      </p:sp>
    </p:spTree>
    <p:extLst>
      <p:ext uri="{BB962C8B-B14F-4D97-AF65-F5344CB8AC3E}">
        <p14:creationId xmlns:p14="http://schemas.microsoft.com/office/powerpoint/2010/main" val="3582795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0"/>
            <a:ext cx="8534399" cy="1143000"/>
          </a:xfrm>
        </p:spPr>
        <p:txBody>
          <a:bodyPr/>
          <a:lstStyle/>
          <a:p>
            <a:r>
              <a:rPr lang="en-US" sz="3600" dirty="0" smtClean="0"/>
              <a:t>Probability Distributions as Data Objects</a:t>
            </a:r>
            <a:endParaRPr lang="en-US" sz="3600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143000"/>
            <a:ext cx="8574088" cy="53340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Point 1:  Mean Changes, Nicely Represented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By Quantiles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412" t="13412" r="17486" b="5499"/>
          <a:stretch/>
        </p:blipFill>
        <p:spPr>
          <a:xfrm>
            <a:off x="0" y="2484120"/>
            <a:ext cx="5227320" cy="437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59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0"/>
            <a:ext cx="8534399" cy="1143000"/>
          </a:xfrm>
        </p:spPr>
        <p:txBody>
          <a:bodyPr/>
          <a:lstStyle/>
          <a:p>
            <a:r>
              <a:rPr lang="en-US" sz="3600" dirty="0" smtClean="0"/>
              <a:t>Probability Distributions as Data Objects</a:t>
            </a:r>
            <a:endParaRPr lang="en-US" sz="3600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143000"/>
            <a:ext cx="8574088" cy="53340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Point 1:  Mean Changes, Nicely Represented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By Quantiles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572" t="3654" r="12979" b="3654"/>
          <a:stretch/>
        </p:blipFill>
        <p:spPr>
          <a:xfrm>
            <a:off x="3116640" y="1950702"/>
            <a:ext cx="6027360" cy="490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24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0"/>
            <a:ext cx="8534399" cy="1143000"/>
          </a:xfrm>
        </p:spPr>
        <p:txBody>
          <a:bodyPr/>
          <a:lstStyle/>
          <a:p>
            <a:r>
              <a:rPr lang="en-US" sz="3600" dirty="0" smtClean="0"/>
              <a:t>Probability Distributions as Data Objects</a:t>
            </a:r>
            <a:endParaRPr lang="en-US" sz="3600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143000"/>
            <a:ext cx="8574088" cy="53340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Point 2: Spread Changes, Nicely Represented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By Quantiles</a:t>
            </a:r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656" t="14400" r="17486" b="6489"/>
          <a:stretch/>
        </p:blipFill>
        <p:spPr>
          <a:xfrm>
            <a:off x="0" y="2590747"/>
            <a:ext cx="5280645" cy="426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99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0"/>
            <a:ext cx="8534399" cy="1143000"/>
          </a:xfrm>
        </p:spPr>
        <p:txBody>
          <a:bodyPr/>
          <a:lstStyle/>
          <a:p>
            <a:r>
              <a:rPr lang="en-US" sz="3600" dirty="0" smtClean="0"/>
              <a:t>Probability Distributions as Data Objects</a:t>
            </a:r>
            <a:endParaRPr lang="en-US" sz="3600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143000"/>
            <a:ext cx="8574088" cy="53340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Point 2: Spread Changes, Nicely Represented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By Quantiles</a:t>
            </a:r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169" t="13412" r="17486" b="6490"/>
          <a:stretch/>
        </p:blipFill>
        <p:spPr>
          <a:xfrm>
            <a:off x="3230955" y="1905000"/>
            <a:ext cx="5913045" cy="493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19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Main Idea: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Pure Noise Distribution of PCA Eigenvalues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Usefulness: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Interpretation of Scree Plots</a:t>
                </a:r>
              </a:p>
              <a:p>
                <a:pPr marL="0" indent="0" algn="ctr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Eigenvalues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of Sample Covariance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Σ</m:t>
                        </m:r>
                      </m:e>
                    </m:acc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Plot 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vs.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𝑗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 r="-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408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Note, have already considered some of these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Useful Plots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Power Spectrum (as %s)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Cumulative Power Spectrum (%)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Common Terminology: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	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Power Spectrum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is Called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“Scree Plot”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Kruskal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(1964)                         Cattell (1966)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  (all but name “scree”)                                           (1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Appearance of name???)    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9710" name="Picture 14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4" b="71674"/>
          <a:stretch/>
        </p:blipFill>
        <p:spPr>
          <a:xfrm>
            <a:off x="685800" y="1979613"/>
            <a:ext cx="7735888" cy="1737360"/>
          </a:xfrm>
          <a:noFill/>
        </p:spPr>
      </p:pic>
      <p:sp>
        <p:nvSpPr>
          <p:cNvPr id="29711" name="Line 16"/>
          <p:cNvSpPr>
            <a:spLocks noChangeShapeType="1"/>
          </p:cNvSpPr>
          <p:nvPr/>
        </p:nvSpPr>
        <p:spPr bwMode="auto">
          <a:xfrm>
            <a:off x="5486400" y="1752600"/>
            <a:ext cx="114300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12" name="Line 17"/>
          <p:cNvSpPr>
            <a:spLocks noChangeShapeType="1"/>
          </p:cNvSpPr>
          <p:nvPr/>
        </p:nvSpPr>
        <p:spPr bwMode="auto">
          <a:xfrm>
            <a:off x="4419600" y="1373524"/>
            <a:ext cx="2286000" cy="1914189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9563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Note, have already considered some of these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Useful Plots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Power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Spectrum (as %s)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Cumulative Power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Spectrum (%)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9710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/>
          <a:stretch>
            <a:fillRect/>
          </a:stretch>
        </p:blipFill>
        <p:spPr>
          <a:xfrm>
            <a:off x="685800" y="1979613"/>
            <a:ext cx="7735888" cy="9602787"/>
          </a:xfrm>
          <a:noFill/>
        </p:spPr>
      </p:pic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419600" y="1373524"/>
            <a:ext cx="2286000" cy="1914189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5486400" y="1752600"/>
            <a:ext cx="114300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6600" y="3200400"/>
            <a:ext cx="2309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Large Values Reflect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Important Structure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4648200" y="2438400"/>
            <a:ext cx="1828800" cy="887412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4648200" y="3325812"/>
            <a:ext cx="1981200" cy="5715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 flipH="1">
            <a:off x="2554288" y="3783012"/>
            <a:ext cx="2246312" cy="224790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 flipH="1">
            <a:off x="2667000" y="3783012"/>
            <a:ext cx="2133600" cy="463769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0723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Note, have already considered some of these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Useful Plots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Power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Spectrum (as %s)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Cumulative Power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Spectrum (%)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9710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/>
          <a:stretch>
            <a:fillRect/>
          </a:stretch>
        </p:blipFill>
        <p:spPr>
          <a:xfrm>
            <a:off x="685800" y="1979613"/>
            <a:ext cx="7735888" cy="9602787"/>
          </a:xfrm>
          <a:noFill/>
        </p:spPr>
      </p:pic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419600" y="1373524"/>
            <a:ext cx="2286000" cy="1914189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5486400" y="1752600"/>
            <a:ext cx="114300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7007" y="4724400"/>
            <a:ext cx="4309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Zoom In &amp; Characterize Noise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" name="Oval 2"/>
          <p:cNvSpPr/>
          <p:nvPr/>
        </p:nvSpPr>
        <p:spPr>
          <a:xfrm>
            <a:off x="6629400" y="3398837"/>
            <a:ext cx="1219200" cy="25876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  <p:cxnSp>
        <p:nvCxnSpPr>
          <p:cNvPr id="5" name="Straight Connector 4"/>
          <p:cNvCxnSpPr>
            <a:stCxn id="3" idx="4"/>
          </p:cNvCxnSpPr>
          <p:nvPr/>
        </p:nvCxnSpPr>
        <p:spPr>
          <a:xfrm flipH="1">
            <a:off x="5486400" y="3657600"/>
            <a:ext cx="1752600" cy="10668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607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Pure Noise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Data Matrix: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Defined as:    Entries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i.i.d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(0,1)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048000" y="1981200"/>
            <a:ext cx="3733800" cy="274320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90800" y="4343400"/>
                <a:ext cx="4573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343400"/>
                <a:ext cx="45730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77000" y="4719935"/>
                <a:ext cx="4573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4719935"/>
                <a:ext cx="4573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486400" y="1824335"/>
            <a:ext cx="3505200" cy="3814465"/>
            <a:chOff x="5486400" y="1824335"/>
            <a:chExt cx="3505200" cy="3814465"/>
          </a:xfrm>
        </p:grpSpPr>
        <p:sp>
          <p:nvSpPr>
            <p:cNvPr id="4" name="Rounded Rectangle 3"/>
            <p:cNvSpPr/>
            <p:nvPr/>
          </p:nvSpPr>
          <p:spPr>
            <a:xfrm>
              <a:off x="5486400" y="1824335"/>
              <a:ext cx="381000" cy="3052465"/>
            </a:xfrm>
            <a:prstGeom prst="roundRect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027601" y="4438471"/>
              <a:ext cx="196399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Thinking of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Columns As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Data Objects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475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More Data Objects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19200"/>
                <a:ext cx="8094663" cy="5486400"/>
              </a:xfrm>
            </p:spPr>
            <p:txBody>
              <a:bodyPr/>
              <a:lstStyle/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Final Curve Warps: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Warp Each </a:t>
                </a:r>
                <a:r>
                  <a:rPr lang="en-US" dirty="0"/>
                  <a:t>D</a:t>
                </a:r>
                <a:r>
                  <a:rPr lang="en-US" dirty="0" smtClean="0"/>
                  <a:t>ata Curve,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To Template Mean,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ea typeface="Cambria Math"/>
                </a:endParaRP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Denote Warp Functions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Gives (</a:t>
                </a:r>
                <a:r>
                  <a:rPr lang="en-US" dirty="0"/>
                  <a:t>R</a:t>
                </a:r>
                <a:r>
                  <a:rPr lang="en-US" dirty="0" smtClean="0"/>
                  <a:t>oughly Speaking):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 smtClean="0"/>
                  <a:t>  Vertical Components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(Aligned Curves)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Horizontal Components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486400"/>
              </a:xfrm>
              <a:blipFill rotWithShape="1">
                <a:blip r:embed="rId2"/>
                <a:stretch>
                  <a:fillRect l="-1958" t="-1444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096000" y="838200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Data Objects II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5257800" y="4648200"/>
            <a:ext cx="3733800" cy="609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>
            <a:stCxn id="2" idx="2"/>
            <a:endCxn id="3" idx="0"/>
          </p:cNvCxnSpPr>
          <p:nvPr/>
        </p:nvCxnSpPr>
        <p:spPr bwMode="auto">
          <a:xfrm flipH="1">
            <a:off x="7124700" y="1299865"/>
            <a:ext cx="102379" cy="3348335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394786" y="5405735"/>
            <a:ext cx="2749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~ Kendall’s Shapes</a:t>
            </a:r>
          </a:p>
        </p:txBody>
      </p:sp>
    </p:spTree>
    <p:extLst>
      <p:ext uri="{BB962C8B-B14F-4D97-AF65-F5344CB8AC3E}">
        <p14:creationId xmlns:p14="http://schemas.microsoft.com/office/powerpoint/2010/main" val="2336925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Clean Notation Version of Covariance Matrix:</a:t>
                </a:r>
              </a:p>
              <a:p>
                <a:pPr marL="0" indent="0"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Σ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den>
                          </m:f>
                        </m:e>
                      </m:box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𝑋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Simplified by: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No Mean Centering  (using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(0,1)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Roughly OK, 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 Usual Mean Centering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Also Standardize by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not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den>
                        </m:f>
                      </m:e>
                    </m:box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Easy &amp; Sensible for No Mean Centering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962400" y="2438400"/>
            <a:ext cx="1981200" cy="762000"/>
            <a:chOff x="3962400" y="2438400"/>
            <a:chExt cx="1981200" cy="76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4078153" y="2738735"/>
                  <a:ext cx="186544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Size =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8153" y="2738735"/>
                  <a:ext cx="1865447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5229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/>
            <p:nvPr/>
          </p:nvCxnSpPr>
          <p:spPr>
            <a:xfrm flipH="1" flipV="1">
              <a:off x="3962400" y="2438400"/>
              <a:ext cx="341447" cy="300335"/>
            </a:xfrm>
            <a:prstGeom prst="straightConnector1">
              <a:avLst/>
            </a:prstGeom>
            <a:ln w="508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451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Eigenvalues are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diagonal entries of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Λ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in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Σ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Λ</m:t>
                      </m:r>
                      <m:sSup>
                        <m:sSupPr>
                          <m:ctrlPr>
                            <a:rPr lang="el-G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𝑈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(Eigen-analysis)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Distribution of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72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Eigenvalues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But There 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 (Chance) Variation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6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Smaller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oosts Variation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ore Uncertainty)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4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Smaller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oosts Variation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ore Uncertainty)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3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Smaller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oosts Variation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But Can’t Go Negative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Although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 Get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Large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9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Larger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=10,000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Reduces Variation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1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Larger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=100,000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Reduces Variation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0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and let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grow.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Essentially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Same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Shape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0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and let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grow.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Essentially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Same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Shape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6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More Data Objects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19200"/>
                <a:ext cx="8094663" cy="5486400"/>
              </a:xfrm>
            </p:spPr>
            <p:txBody>
              <a:bodyPr/>
              <a:lstStyle/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Final Curve Warps: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Warp Each </a:t>
                </a:r>
                <a:r>
                  <a:rPr lang="en-US" dirty="0"/>
                  <a:t>D</a:t>
                </a:r>
                <a:r>
                  <a:rPr lang="en-US" dirty="0" smtClean="0"/>
                  <a:t>ata Curve,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To Template Mean,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ea typeface="Cambria Math"/>
                </a:endParaRP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Denote Warp Functions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Gives (</a:t>
                </a:r>
                <a:r>
                  <a:rPr lang="en-US" dirty="0"/>
                  <a:t>R</a:t>
                </a:r>
                <a:r>
                  <a:rPr lang="en-US" dirty="0" smtClean="0"/>
                  <a:t>oughly Speaking):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 smtClean="0"/>
                  <a:t>  Vertical Components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(Aligned Curves)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Horizontal Components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486400"/>
              </a:xfrm>
              <a:blipFill rotWithShape="1">
                <a:blip r:embed="rId2"/>
                <a:stretch>
                  <a:fillRect l="-1958" t="-1444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096000" y="1367135"/>
            <a:ext cx="2377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Data Objects III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5638800" y="6019800"/>
            <a:ext cx="2667000" cy="609600"/>
          </a:xfrm>
          <a:prstGeom prst="ellips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>
            <a:stCxn id="2" idx="2"/>
            <a:endCxn id="3" idx="0"/>
          </p:cNvCxnSpPr>
          <p:nvPr/>
        </p:nvCxnSpPr>
        <p:spPr bwMode="auto">
          <a:xfrm flipH="1">
            <a:off x="6972300" y="1828800"/>
            <a:ext cx="312487" cy="419100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324600" y="5486400"/>
            <a:ext cx="2836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~ Chang’s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Transfo’s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241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and let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grow.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But Less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Sampling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Noise</a:t>
                </a: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7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and let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grow.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But Less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Sampling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Noise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8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and let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grow.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What Is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That Shape?</a:t>
                </a: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3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 is Captured by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 Spectral Density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“Density”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These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Eigenvalues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  <p:sp>
        <p:nvSpPr>
          <p:cNvPr id="3" name="Left Brace 2"/>
          <p:cNvSpPr/>
          <p:nvPr/>
        </p:nvSpPr>
        <p:spPr>
          <a:xfrm>
            <a:off x="2743200" y="3124200"/>
            <a:ext cx="762000" cy="3276600"/>
          </a:xfrm>
          <a:prstGeom prst="leftBrace">
            <a:avLst>
              <a:gd name="adj1" fmla="val 58422"/>
              <a:gd name="adj2" fmla="val 50000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58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Limiting Spectral Density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(in limit 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with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References: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Marčenko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Pastur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(1967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Yao et al (2015)</a:t>
                </a:r>
              </a:p>
              <a:p>
                <a:pPr marL="0" indent="0">
                  <a:buNone/>
                </a:pPr>
                <a:r>
                  <a:rPr lang="en-US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Dobriban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(2015)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78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Limiting Spectral Density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(in limit 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with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Limit Exists 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No Closed Form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But Can Implicitly Define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(Using Integral Equations)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And Numerically Approximate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408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Limiting Spectral Density, for 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Convenient Visualization Interface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By Hyo Young Choi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914" y="3876675"/>
            <a:ext cx="2437086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2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Above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Case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=200,  </m:t>
                    </m:r>
                  </m:oMath>
                </a14:m>
                <a:endParaRPr lang="en-US" b="0" i="1" dirty="0" smtClean="0">
                  <a:solidFill>
                    <a:schemeClr val="bg2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solidFill>
                      <a:schemeClr val="bg2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</m:t>
                    </m:r>
                  </m:oMath>
                </a14:m>
                <a:endParaRPr lang="en-US" b="0" dirty="0" smtClean="0">
                  <a:solidFill>
                    <a:schemeClr val="bg2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>
            <a:off x="2743200" y="3124200"/>
            <a:ext cx="762000" cy="3276600"/>
          </a:xfrm>
          <a:prstGeom prst="leftBrace">
            <a:avLst>
              <a:gd name="adj1" fmla="val 58422"/>
              <a:gd name="adj2" fmla="val 50000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25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Above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Case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=200,  </m:t>
                    </m:r>
                  </m:oMath>
                </a14:m>
                <a:endParaRPr lang="en-US" b="0" i="1" dirty="0" smtClean="0">
                  <a:solidFill>
                    <a:schemeClr val="bg2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solidFill>
                      <a:schemeClr val="bg2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=100,</m:t>
                    </m:r>
                  </m:oMath>
                </a14:m>
                <a:endParaRPr lang="en-US" b="0" dirty="0" smtClean="0">
                  <a:solidFill>
                    <a:schemeClr val="bg2"/>
                  </a:solidFill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=0.5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fun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=−0.301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8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Note: These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Have Finite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Support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⊂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(0,∞)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2286000" y="4419600"/>
            <a:ext cx="3429000" cy="121920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286000" y="4419599"/>
            <a:ext cx="6096000" cy="1219201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99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9" b="-8549"/>
          <a:stretch/>
        </p:blipFill>
        <p:spPr bwMode="auto">
          <a:xfrm>
            <a:off x="1590675" y="1343025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Conventional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PCA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Projections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Power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Spread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Across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Spectrum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1905000" y="2971800"/>
            <a:ext cx="5638800" cy="2209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71957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Smaller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(More Negative)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7688" r="3454"/>
          <a:stretch/>
        </p:blipFill>
        <p:spPr>
          <a:xfrm>
            <a:off x="4086225" y="1219199"/>
            <a:ext cx="505777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Smaller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(More Negative)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Smaller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(More Negative)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Note:  Support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Points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667000" y="4419600"/>
            <a:ext cx="3048000" cy="137160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667000" y="4419600"/>
            <a:ext cx="5715000" cy="137160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51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Smaller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(More Negative)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7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Smaller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(More Negative)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Note:  Increasing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Symmetry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 b="-5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Larger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=100,000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Reduces Variation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Recall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Previous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Case,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 is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Zooming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 This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 b="-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2438400" y="5486400"/>
            <a:ext cx="1066800" cy="68580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62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Limiting Case:  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/>
                          </m:func>
                        </m:e>
                      </m:func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Called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Medium Dimension High Sample Size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Resulting Density is “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Semi-Circle”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</m:d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Called “Wigner Semi-Circle Distribution”</a:t>
                </a: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 b="-3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001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Summary: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Have Studied Data Matrix Shapes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Observed: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Convergence to 1 </a:t>
                </a: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Increasing Symmetry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What About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Other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Direction  (Larger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)?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838200" y="2514600"/>
            <a:ext cx="978159" cy="914400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2514600"/>
            <a:ext cx="1968759" cy="457200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41641" y="2514600"/>
            <a:ext cx="3568959" cy="152400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5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Consider Growing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Challenge: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Columns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(so rank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Yet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Σ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 Have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Eigenvalues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239000" y="914400"/>
            <a:ext cx="978159" cy="914400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2400" y="2057400"/>
            <a:ext cx="444759" cy="1828800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01000" y="4191000"/>
            <a:ext cx="216159" cy="2590800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87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 With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Case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53340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Conventional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PCA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Scores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Views of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1-d Curve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Bending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Through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4 </a:t>
            </a:r>
            <a:r>
              <a:rPr lang="en-US" dirty="0" err="1" smtClean="0"/>
              <a:t>Dim’ns</a:t>
            </a:r>
            <a:r>
              <a:rPr lang="en-US" dirty="0" smtClean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722215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Larger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3001"/>
            <a:ext cx="5057775" cy="570547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57200" y="4191000"/>
            <a:ext cx="4343400" cy="1229618"/>
            <a:chOff x="457200" y="4191000"/>
            <a:chExt cx="4343400" cy="1229618"/>
          </a:xfrm>
        </p:grpSpPr>
        <p:sp>
          <p:nvSpPr>
            <p:cNvPr id="3" name="TextBox 2"/>
            <p:cNvSpPr txBox="1"/>
            <p:nvPr/>
          </p:nvSpPr>
          <p:spPr>
            <a:xfrm>
              <a:off x="457200" y="4343400"/>
              <a:ext cx="275908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Proportion of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0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Eigenvalues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5" name="Straight Arrow Connector 4"/>
            <p:cNvCxnSpPr>
              <a:stCxn id="3" idx="3"/>
            </p:cNvCxnSpPr>
            <p:nvPr/>
          </p:nvCxnSpPr>
          <p:spPr>
            <a:xfrm flipV="1">
              <a:off x="3216289" y="4191000"/>
              <a:ext cx="1584311" cy="691009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979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Larger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8600" y="3733800"/>
            <a:ext cx="6172200" cy="1981200"/>
            <a:chOff x="457200" y="3439418"/>
            <a:chExt cx="6172200" cy="1981200"/>
          </a:xfrm>
        </p:grpSpPr>
        <p:sp>
          <p:nvSpPr>
            <p:cNvPr id="6" name="TextBox 5"/>
            <p:cNvSpPr txBox="1"/>
            <p:nvPr/>
          </p:nvSpPr>
          <p:spPr>
            <a:xfrm>
              <a:off x="457200" y="4343400"/>
              <a:ext cx="362471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Spectral Density of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Non-0 Eigenvalues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7" name="Straight Arrow Connector 6"/>
            <p:cNvCxnSpPr>
              <a:stCxn id="6" idx="3"/>
            </p:cNvCxnSpPr>
            <p:nvPr/>
          </p:nvCxnSpPr>
          <p:spPr>
            <a:xfrm flipV="1">
              <a:off x="4081910" y="3439418"/>
              <a:ext cx="2547490" cy="1442591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018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Larger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7688" r="3454"/>
          <a:stretch/>
        </p:blipFill>
        <p:spPr>
          <a:xfrm>
            <a:off x="4086225" y="1219199"/>
            <a:ext cx="505777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1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Larger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6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Larger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6200" y="3352800"/>
            <a:ext cx="5943600" cy="1752600"/>
            <a:chOff x="76200" y="3352800"/>
            <a:chExt cx="5943600" cy="1752600"/>
          </a:xfrm>
        </p:grpSpPr>
        <p:sp>
          <p:nvSpPr>
            <p:cNvPr id="3" name="TextBox 2"/>
            <p:cNvSpPr txBox="1"/>
            <p:nvPr/>
          </p:nvSpPr>
          <p:spPr>
            <a:xfrm>
              <a:off x="76200" y="4028182"/>
              <a:ext cx="394313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Again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Heads 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Towards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Semi-Circle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2743200" y="3352800"/>
              <a:ext cx="3276600" cy="1066800"/>
            </a:xfrm>
            <a:prstGeom prst="straightConnector1">
              <a:avLst/>
            </a:prstGeom>
            <a:ln w="508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125793" y="4114800"/>
            <a:ext cx="3903407" cy="2362200"/>
            <a:chOff x="1125793" y="4114800"/>
            <a:chExt cx="3903407" cy="2362200"/>
          </a:xfrm>
        </p:grpSpPr>
        <p:sp>
          <p:nvSpPr>
            <p:cNvPr id="6" name="TextBox 5"/>
            <p:cNvSpPr txBox="1"/>
            <p:nvPr/>
          </p:nvSpPr>
          <p:spPr>
            <a:xfrm>
              <a:off x="1125793" y="5399782"/>
              <a:ext cx="207460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But Small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Proportion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2971800" y="4114800"/>
              <a:ext cx="2057400" cy="1752600"/>
            </a:xfrm>
            <a:prstGeom prst="straightConnector1">
              <a:avLst/>
            </a:prstGeom>
            <a:ln w="508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133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Larger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Note: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Shapes Seem Similar to Above</a:t>
                </a: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5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  Dual Covariance Variation</a:t>
                </a:r>
              </a:p>
              <a:p>
                <a:pPr marL="0" indent="0">
                  <a:buNone/>
                </a:pPr>
                <a:endParaRPr lang="en-US" sz="1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Idea:    Replace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Σ</m:t>
                        </m:r>
                      </m:e>
                    </m:acc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den>
                        </m:f>
                      </m:e>
                    </m:box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by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endParaRPr lang="en-US" b="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Recall: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Rows as Data Objects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Inn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er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Product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Different Normalization 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not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N(0,1)  Avoids Messy Centering Issues</a:t>
                </a:r>
              </a:p>
            </p:txBody>
          </p:sp>
        </mc:Choice>
        <mc:Fallback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749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  Dual Covariance Variation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Is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Close to Semi-Circle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3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0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Dual Covariance Variation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04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Dual Covariance Variation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Seem to Follow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Pattern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62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8" b="-12378"/>
          <a:stretch/>
        </p:blipFill>
        <p:spPr bwMode="auto">
          <a:xfrm>
            <a:off x="1590675" y="1828800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Aligned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Curve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PCA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Projections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All </a:t>
            </a:r>
            <a:r>
              <a:rPr lang="en-US" dirty="0" err="1" smtClean="0"/>
              <a:t>Var’n</a:t>
            </a:r>
            <a:endParaRPr lang="en-US" dirty="0" smtClean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In 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Component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905000" y="3276600"/>
            <a:ext cx="5562600" cy="1905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38070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Dual Covariance Variation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9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Dual Covariance Variation</a:t>
            </a: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" y="4409182"/>
            <a:ext cx="4800600" cy="1077218"/>
            <a:chOff x="1125793" y="5399782"/>
            <a:chExt cx="4800600" cy="10772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125793" y="5399782"/>
                  <a:ext cx="3533340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For </a:t>
                  </a:r>
                  <a14:m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𝑑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&lt;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𝑛</m:t>
                      </m:r>
                    </m:oMath>
                  </a14:m>
                  <a:r>
                    <a:rPr kumimoji="0" lang="en-US" sz="3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 Now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Get 0 </a:t>
                  </a:r>
                  <a:r>
                    <a:rPr kumimoji="0" lang="en-US" sz="32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Eignevalues</a:t>
                  </a: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5793" y="5399782"/>
                  <a:ext cx="3533340" cy="1077218"/>
                </a:xfrm>
                <a:prstGeom prst="rect">
                  <a:avLst/>
                </a:prstGeom>
                <a:blipFill>
                  <a:blip r:embed="rId3"/>
                  <a:stretch>
                    <a:fillRect l="-4310" t="-7345" r="-3448" b="-175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/>
            <p:nvPr/>
          </p:nvCxnSpPr>
          <p:spPr>
            <a:xfrm flipV="1">
              <a:off x="4038600" y="5486400"/>
              <a:ext cx="1887793" cy="228600"/>
            </a:xfrm>
            <a:prstGeom prst="straightConnector1">
              <a:avLst/>
            </a:prstGeom>
            <a:ln w="508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882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Dual Covariance Variation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95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Dual Covariance Variation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69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52525"/>
            <a:ext cx="5057775" cy="570547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Dual Covariance Variation</a:t>
            </a: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 Heads To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Semi-Circle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64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Overlaid For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04800" y="3886201"/>
            <a:ext cx="5562600" cy="1904999"/>
            <a:chOff x="1125793" y="4079558"/>
            <a:chExt cx="5562600" cy="1904999"/>
          </a:xfrm>
        </p:grpSpPr>
        <p:sp>
          <p:nvSpPr>
            <p:cNvPr id="6" name="TextBox 5"/>
            <p:cNvSpPr txBox="1"/>
            <p:nvPr/>
          </p:nvSpPr>
          <p:spPr>
            <a:xfrm>
              <a:off x="1125793" y="5399782"/>
              <a:ext cx="17459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Area = 1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7" name="Straight Arrow Connector 6"/>
            <p:cNvCxnSpPr>
              <a:stCxn id="6" idx="3"/>
            </p:cNvCxnSpPr>
            <p:nvPr/>
          </p:nvCxnSpPr>
          <p:spPr>
            <a:xfrm flipV="1">
              <a:off x="2871784" y="4079558"/>
              <a:ext cx="3816609" cy="1612612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67155" y="4572000"/>
            <a:ext cx="6057445" cy="1828799"/>
            <a:chOff x="1125793" y="4155758"/>
            <a:chExt cx="6057445" cy="1828799"/>
          </a:xfrm>
        </p:grpSpPr>
        <p:sp>
          <p:nvSpPr>
            <p:cNvPr id="11" name="TextBox 10"/>
            <p:cNvSpPr txBox="1"/>
            <p:nvPr/>
          </p:nvSpPr>
          <p:spPr>
            <a:xfrm>
              <a:off x="1125793" y="5399782"/>
              <a:ext cx="27478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Area = 1 - Bar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2036433" y="4155758"/>
              <a:ext cx="5146805" cy="13716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758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9917" r="3454"/>
          <a:stretch/>
        </p:blipFill>
        <p:spPr>
          <a:xfrm>
            <a:off x="4086225" y="1371599"/>
            <a:ext cx="505777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4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  Primal &amp; Dual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Very Close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8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  Primal &amp; Dual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Very Close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9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7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 b="-8103"/>
          <a:stretch/>
        </p:blipFill>
        <p:spPr bwMode="auto">
          <a:xfrm>
            <a:off x="1590675" y="1371600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Warps,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PC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Projections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Mostly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PC,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But 2</a:t>
            </a:r>
            <a:r>
              <a:rPr lang="en-US" baseline="30000" dirty="0" smtClean="0"/>
              <a:t>nd</a:t>
            </a:r>
            <a:endParaRPr lang="en-US" dirty="0" smtClean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Helps Some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905000" y="5638800"/>
            <a:ext cx="1219200" cy="304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93551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0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6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  Rescaled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Primal &amp; Dual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rad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𝐿𝑆𝐷</m:t>
                    </m:r>
                  </m:oMath>
                </a14:m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(underneath)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e>
                            </m:rad>
                          </m:den>
                        </m:f>
                      </m:e>
                    </m:box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𝐷𝑢𝑎𝑙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𝐿𝑆𝐷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3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Rescaled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5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Rescaled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1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Rescaled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3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Rescaled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8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Rescaled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459" r="3454"/>
          <a:stretch/>
        </p:blipFill>
        <p:spPr>
          <a:xfrm>
            <a:off x="4086225" y="1066799"/>
            <a:ext cx="505777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Conclusion: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of </a:t>
            </a:r>
            <a:r>
              <a:rPr lang="en-US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Marcenko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Pastur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Distributions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Several Interesting Symmetries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23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Parallel Theory: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of Largest Eigenvalue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(Assuming Matrix of </a:t>
            </a:r>
            <a:r>
              <a:rPr lang="en-US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i.i.d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N(0,1)s)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Tracey </a:t>
            </a:r>
            <a:r>
              <a:rPr lang="en-US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Widom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(1994)</a:t>
            </a: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Discussion of Statistical Implications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Johnstone (2008)  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1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t="25518" r="7757" b="7714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Special Feature:   </a:t>
            </a:r>
            <a:r>
              <a:rPr lang="en-US" i="1" dirty="0" smtClean="0"/>
              <a:t>Answer Key</a:t>
            </a:r>
            <a:r>
              <a:rPr lang="en-US" dirty="0" smtClean="0"/>
              <a:t> of Known Peaks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Goal: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Find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Warps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To Align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These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648200" y="2057400"/>
            <a:ext cx="1905000" cy="3962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H="1">
            <a:off x="3048000" y="2057400"/>
            <a:ext cx="1447800" cy="2971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02397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Zhengling Qi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Classification </a:t>
            </a:r>
            <a:r>
              <a:rPr lang="en-US" dirty="0"/>
              <a:t>in personalized </a:t>
            </a:r>
            <a:r>
              <a:rPr lang="en-US" dirty="0" smtClean="0"/>
              <a:t>medicine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Zhiyuan Liu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CPNS </a:t>
            </a:r>
            <a:r>
              <a:rPr lang="en-US" dirty="0"/>
              <a:t>Visualization in </a:t>
            </a:r>
            <a:r>
              <a:rPr lang="en-US" dirty="0" smtClean="0"/>
              <a:t>Pablo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Fuhui </a:t>
            </a:r>
            <a:r>
              <a:rPr lang="en-US" dirty="0"/>
              <a:t>Fang </a:t>
            </a: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err="1" smtClean="0"/>
              <a:t>DiProPerm</a:t>
            </a:r>
            <a:r>
              <a:rPr lang="en-US" dirty="0" smtClean="0"/>
              <a:t> </a:t>
            </a:r>
            <a:r>
              <a:rPr lang="en-US" dirty="0"/>
              <a:t>Analysis of </a:t>
            </a:r>
            <a:r>
              <a:rPr lang="en-US" dirty="0" err="1"/>
              <a:t>OsteoArthritis</a:t>
            </a:r>
            <a:r>
              <a:rPr lang="en-US" dirty="0"/>
              <a:t> </a:t>
            </a:r>
            <a:r>
              <a:rPr lang="en-US" dirty="0" smtClean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162355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19567</TotalTime>
  <Words>1379</Words>
  <Application>Microsoft Office PowerPoint</Application>
  <PresentationFormat>On-screen Show (4:3)</PresentationFormat>
  <Paragraphs>598</Paragraphs>
  <Slides>90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90</vt:i4>
      </vt:variant>
    </vt:vector>
  </HeadingPairs>
  <TitlesOfParts>
    <vt:vector size="99" baseType="lpstr">
      <vt:lpstr>Arial Unicode MS</vt:lpstr>
      <vt:lpstr>Arial</vt:lpstr>
      <vt:lpstr>Cambria Math</vt:lpstr>
      <vt:lpstr>Tahoma</vt:lpstr>
      <vt:lpstr>Times New Roman</vt:lpstr>
      <vt:lpstr>Wingdings</vt:lpstr>
      <vt:lpstr>1_Default Design</vt:lpstr>
      <vt:lpstr>Default Design</vt:lpstr>
      <vt:lpstr>4_Default Design</vt:lpstr>
      <vt:lpstr>Functional Data Analysis</vt:lpstr>
      <vt:lpstr>More Data Objects </vt:lpstr>
      <vt:lpstr>More Data Objects </vt:lpstr>
      <vt:lpstr>More Data Objects </vt:lpstr>
      <vt:lpstr>Toy Example</vt:lpstr>
      <vt:lpstr>Toy Example</vt:lpstr>
      <vt:lpstr>Toy Example</vt:lpstr>
      <vt:lpstr>Toy Example</vt:lpstr>
      <vt:lpstr>TIC testbed</vt:lpstr>
      <vt:lpstr>TIC testbed</vt:lpstr>
      <vt:lpstr>PNS on SRVF Sphere</vt:lpstr>
      <vt:lpstr>PNS on SRVF Sphere</vt:lpstr>
      <vt:lpstr>PNS on SRVF Sphere</vt:lpstr>
      <vt:lpstr>Juggling Data</vt:lpstr>
      <vt:lpstr>Probability Distributions as Data Objects</vt:lpstr>
      <vt:lpstr>Probability Distributions as Data Objects</vt:lpstr>
      <vt:lpstr>Probability Distributions as Data Objects</vt:lpstr>
      <vt:lpstr>Probability Distributions as Data Objects</vt:lpstr>
      <vt:lpstr>Probability Distributions as Data Objects</vt:lpstr>
      <vt:lpstr>Probability Distributions as Data Objects</vt:lpstr>
      <vt:lpstr>Probability Distributions as Data Objects</vt:lpstr>
      <vt:lpstr>Probability Distributions as Data Objects</vt:lpstr>
      <vt:lpstr>Probability Distributions as Data Objects</vt:lpstr>
      <vt:lpstr>Probability Distributions as Data Objects</vt:lpstr>
      <vt:lpstr>Random Matrix Theory</vt:lpstr>
      <vt:lpstr>PCA Redist’n of Energy (Cont.)</vt:lpstr>
      <vt:lpstr>PCA Redist’n of Energy (Cont.)</vt:lpstr>
      <vt:lpstr>PCA Redist’n of Energy (Cont.)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Participant Presentations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503</cp:revision>
  <dcterms:created xsi:type="dcterms:W3CDTF">2001-06-08T01:38:43Z</dcterms:created>
  <dcterms:modified xsi:type="dcterms:W3CDTF">2017-11-30T01:46:27Z</dcterms:modified>
</cp:coreProperties>
</file>