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4"/>
  </p:notesMasterIdLst>
  <p:sldIdLst>
    <p:sldId id="3286" r:id="rId2"/>
    <p:sldId id="3294" r:id="rId3"/>
    <p:sldId id="3296" r:id="rId4"/>
    <p:sldId id="3297" r:id="rId5"/>
    <p:sldId id="3308" r:id="rId6"/>
    <p:sldId id="3309" r:id="rId7"/>
    <p:sldId id="3315" r:id="rId8"/>
    <p:sldId id="3321" r:id="rId9"/>
    <p:sldId id="3324" r:id="rId10"/>
    <p:sldId id="3325" r:id="rId11"/>
    <p:sldId id="3329" r:id="rId12"/>
    <p:sldId id="3330" r:id="rId13"/>
    <p:sldId id="3338" r:id="rId14"/>
    <p:sldId id="3339" r:id="rId15"/>
    <p:sldId id="3340" r:id="rId16"/>
    <p:sldId id="3341" r:id="rId17"/>
    <p:sldId id="3345" r:id="rId18"/>
    <p:sldId id="3346" r:id="rId19"/>
    <p:sldId id="3349" r:id="rId20"/>
    <p:sldId id="3350" r:id="rId21"/>
    <p:sldId id="3351" r:id="rId22"/>
    <p:sldId id="3352" r:id="rId23"/>
    <p:sldId id="3353" r:id="rId24"/>
    <p:sldId id="3354" r:id="rId25"/>
    <p:sldId id="3355" r:id="rId26"/>
    <p:sldId id="3356" r:id="rId27"/>
    <p:sldId id="3357" r:id="rId28"/>
    <p:sldId id="3358" r:id="rId29"/>
    <p:sldId id="3359" r:id="rId30"/>
    <p:sldId id="3360" r:id="rId31"/>
    <p:sldId id="3361" r:id="rId32"/>
    <p:sldId id="3362" r:id="rId33"/>
    <p:sldId id="3363" r:id="rId34"/>
    <p:sldId id="3364" r:id="rId35"/>
    <p:sldId id="3365" r:id="rId36"/>
    <p:sldId id="3366" r:id="rId37"/>
    <p:sldId id="3367" r:id="rId38"/>
    <p:sldId id="3368" r:id="rId39"/>
    <p:sldId id="3369" r:id="rId40"/>
    <p:sldId id="3370" r:id="rId41"/>
    <p:sldId id="3371" r:id="rId42"/>
    <p:sldId id="3372" r:id="rId43"/>
    <p:sldId id="3238" r:id="rId44"/>
    <p:sldId id="3263" r:id="rId45"/>
    <p:sldId id="3239" r:id="rId46"/>
    <p:sldId id="3240" r:id="rId47"/>
    <p:sldId id="3241" r:id="rId48"/>
    <p:sldId id="3242" r:id="rId49"/>
    <p:sldId id="3243" r:id="rId50"/>
    <p:sldId id="3244" r:id="rId51"/>
    <p:sldId id="3245" r:id="rId52"/>
    <p:sldId id="3246" r:id="rId53"/>
    <p:sldId id="3247" r:id="rId54"/>
    <p:sldId id="3248" r:id="rId55"/>
    <p:sldId id="3249" r:id="rId56"/>
    <p:sldId id="3250" r:id="rId57"/>
    <p:sldId id="3251" r:id="rId58"/>
    <p:sldId id="3252" r:id="rId59"/>
    <p:sldId id="3253" r:id="rId60"/>
    <p:sldId id="3254" r:id="rId61"/>
    <p:sldId id="3255" r:id="rId62"/>
    <p:sldId id="3256" r:id="rId63"/>
    <p:sldId id="3257" r:id="rId64"/>
    <p:sldId id="3258" r:id="rId65"/>
    <p:sldId id="3259" r:id="rId66"/>
    <p:sldId id="3260" r:id="rId67"/>
    <p:sldId id="3264" r:id="rId68"/>
    <p:sldId id="3265" r:id="rId69"/>
    <p:sldId id="3266" r:id="rId70"/>
    <p:sldId id="3267" r:id="rId71"/>
    <p:sldId id="3268" r:id="rId72"/>
    <p:sldId id="3271" r:id="rId73"/>
    <p:sldId id="3272" r:id="rId74"/>
    <p:sldId id="3273" r:id="rId75"/>
    <p:sldId id="3274" r:id="rId76"/>
    <p:sldId id="3275" r:id="rId77"/>
    <p:sldId id="3276" r:id="rId78"/>
    <p:sldId id="3269" r:id="rId79"/>
    <p:sldId id="3277" r:id="rId80"/>
    <p:sldId id="3278" r:id="rId81"/>
    <p:sldId id="3279" r:id="rId82"/>
    <p:sldId id="3280" r:id="rId83"/>
    <p:sldId id="3281" r:id="rId84"/>
    <p:sldId id="3282" r:id="rId85"/>
    <p:sldId id="3283" r:id="rId86"/>
    <p:sldId id="3284" r:id="rId87"/>
    <p:sldId id="3285" r:id="rId88"/>
    <p:sldId id="3261" r:id="rId89"/>
    <p:sldId id="3270" r:id="rId90"/>
    <p:sldId id="3374" r:id="rId91"/>
    <p:sldId id="3375" r:id="rId92"/>
    <p:sldId id="3385" r:id="rId93"/>
    <p:sldId id="3386" r:id="rId94"/>
    <p:sldId id="3387" r:id="rId95"/>
    <p:sldId id="3388" r:id="rId96"/>
    <p:sldId id="3376" r:id="rId97"/>
    <p:sldId id="3377" r:id="rId98"/>
    <p:sldId id="3389" r:id="rId99"/>
    <p:sldId id="3379" r:id="rId100"/>
    <p:sldId id="3378" r:id="rId101"/>
    <p:sldId id="3384" r:id="rId102"/>
    <p:sldId id="3046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70" d="100"/>
          <a:sy n="70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0FB1F-073C-49F3-B714-73CBCAB95AD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0FB1F-073C-49F3-B714-73CBCAB95AD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0FB1F-073C-49F3-B714-73CBCAB95AD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0FB1F-073C-49F3-B714-73CBCAB95AD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0FB1F-073C-49F3-B714-73CBCAB95AD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OODA Big Picture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New Topic: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Srivastava et al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Fisher –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Computation</a:t>
                </a:r>
                <a:r>
                  <a:rPr lang="en-US" dirty="0"/>
                  <a:t> </a:t>
                </a:r>
                <a:r>
                  <a:rPr lang="en-US" dirty="0" smtClean="0"/>
                  <a:t>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box>
                      <m:box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blipFill>
                <a:blip r:embed="rId3"/>
                <a:stretch>
                  <a:fillRect l="-4559" t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77000" y="5124271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Signed 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Square Root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Derivative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2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Quantile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Rep’ns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Only 2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Modes!</a:t>
            </a:r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Shift</a:t>
            </a:r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37" t="15389" r="17486" b="9457"/>
          <a:stretch/>
        </p:blipFill>
        <p:spPr>
          <a:xfrm>
            <a:off x="1981199" y="1066800"/>
            <a:ext cx="71628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66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Conclusion:    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Quantile Representation Best for Typical 2 “First” Modes of Variation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(Essentially </a:t>
            </a:r>
            <a:r>
              <a:rPr lang="en-US" i="1" dirty="0" smtClean="0"/>
              <a:t>Linear</a:t>
            </a:r>
            <a:r>
              <a:rPr lang="en-US" dirty="0" smtClean="0"/>
              <a:t> Modes)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Density &amp; C. D. F. Generally Much Worse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(Natural Modes are Non-Linear)</a:t>
            </a:r>
          </a:p>
        </p:txBody>
      </p:sp>
    </p:spTree>
    <p:extLst>
      <p:ext uri="{BB962C8B-B14F-4D97-AF65-F5344CB8AC3E}">
        <p14:creationId xmlns:p14="http://schemas.microsoft.com/office/powerpoint/2010/main" val="53187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Yumeng </a:t>
            </a:r>
            <a:r>
              <a:rPr lang="en-US" dirty="0" smtClean="0"/>
              <a:t>Wang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Efficacy Analysis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Jiawei Xu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Childbirth </a:t>
            </a:r>
            <a:r>
              <a:rPr lang="en-US" dirty="0"/>
              <a:t>and </a:t>
            </a:r>
            <a:r>
              <a:rPr lang="en-US" dirty="0" smtClean="0"/>
              <a:t>Breast </a:t>
            </a:r>
            <a:r>
              <a:rPr lang="en-US" dirty="0"/>
              <a:t>C</a:t>
            </a:r>
            <a:r>
              <a:rPr lang="en-US" dirty="0" smtClean="0"/>
              <a:t>ancer </a:t>
            </a:r>
            <a:r>
              <a:rPr lang="en-US" dirty="0"/>
              <a:t>R</a:t>
            </a:r>
            <a:r>
              <a:rPr lang="en-US" dirty="0" smtClean="0"/>
              <a:t>isk</a:t>
            </a:r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3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95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Can show:    Warp Invariance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Follows from Jacobean calculation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2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Metrics in Curve Quotient Space</a:t>
            </a:r>
            <a:endParaRPr lang="en-US" sz="40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Above was Invariance for Individual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 Equivalence Classes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</a:t>
            </a:r>
            <a:r>
              <a:rPr lang="en-US" dirty="0"/>
              <a:t> </a:t>
            </a:r>
            <a:r>
              <a:rPr lang="en-US" dirty="0" smtClean="0"/>
              <a:t>Quotient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9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Metrics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Metric on Equivalence Classes: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Independent</a:t>
                </a:r>
                <a:r>
                  <a:rPr lang="en-US" dirty="0" smtClean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By Warp Invariance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2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Fréchet</a:t>
            </a:r>
            <a:r>
              <a:rPr lang="en-US" dirty="0" smtClean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Karcher</a:t>
            </a:r>
            <a:r>
              <a:rPr lang="en-US" dirty="0" smtClean="0"/>
              <a:t>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04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 smtClean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 smtClean="0"/>
                  <a:t>Karcher</a:t>
                </a:r>
                <a:r>
                  <a:rPr lang="en-US" dirty="0" smtClean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(under Fisher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metric)</a:t>
                </a: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Anuj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Srivastava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9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29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101409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24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Done by </a:t>
            </a:r>
            <a:r>
              <a:rPr lang="en-US" b="1" dirty="0" smtClean="0"/>
              <a:t>Eric </a:t>
            </a:r>
            <a:r>
              <a:rPr lang="en-US" b="1" dirty="0" err="1" smtClean="0"/>
              <a:t>Klassen</a:t>
            </a:r>
            <a:r>
              <a:rPr lang="en-US" b="1" dirty="0" smtClean="0"/>
              <a:t>, Wei Wu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67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21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2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905000" y="2971800"/>
            <a:ext cx="56388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729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2" b="-43312"/>
          <a:stretch/>
        </p:blipFill>
        <p:spPr bwMode="auto">
          <a:xfrm>
            <a:off x="1590675" y="173736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5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4602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 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Bending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Through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4 </a:t>
            </a:r>
            <a:r>
              <a:rPr lang="en-US" dirty="0" err="1" smtClean="0"/>
              <a:t>Dim’ns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29680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35980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Patterns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“Harmonics”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Scores</a:t>
            </a:r>
          </a:p>
        </p:txBody>
      </p:sp>
    </p:spTree>
    <p:extLst>
      <p:ext uri="{BB962C8B-B14F-4D97-AF65-F5344CB8AC3E}">
        <p14:creationId xmlns:p14="http://schemas.microsoft.com/office/powerpoint/2010/main" val="2210224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 Plot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Shows 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 “1”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Dimensional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So Need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Improved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</a:t>
            </a:r>
            <a:r>
              <a:rPr lang="en-US" dirty="0" err="1" smtClean="0"/>
              <a:t>Decomp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9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9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Var’n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1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All </a:t>
            </a:r>
            <a:r>
              <a:rPr lang="en-US" dirty="0" err="1" smtClean="0"/>
              <a:t>Var’n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Horizontal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9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6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09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But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Helps Some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957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  (Illustrated)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17683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Important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Horizontal </a:t>
            </a:r>
            <a:r>
              <a:rPr lang="en-US" dirty="0" err="1" smtClean="0"/>
              <a:t>Var’n</a:t>
            </a:r>
            <a:r>
              <a:rPr lang="en-US" dirty="0" smtClean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Apply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                   (PCA components)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92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Compon’ts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0916" r="15712" b="14275"/>
          <a:stretch/>
        </p:blipFill>
        <p:spPr bwMode="auto">
          <a:xfrm>
            <a:off x="91399" y="4038600"/>
            <a:ext cx="4937801" cy="26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Modern type of “chemical spectra”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2000" dirty="0" smtClean="0"/>
              <a:t>Thanks to 							                 Peter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2000" dirty="0" smtClean="0"/>
              <a:t>					    Hoffmann</a:t>
            </a:r>
            <a:endParaRPr lang="en-US" sz="2000" dirty="0"/>
          </a:p>
        </p:txBody>
      </p:sp>
      <p:pic>
        <p:nvPicPr>
          <p:cNvPr id="421892" name="Picture 4" descr="http://www.adelaide.edu.au/mbs/proteomics/images/peter_hoff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95400" cy="1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2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Reference:    Koch et al (2014)</a:t>
            </a:r>
          </a:p>
        </p:txBody>
      </p:sp>
    </p:spTree>
    <p:extLst>
      <p:ext uri="{BB962C8B-B14F-4D97-AF65-F5344CB8AC3E}">
        <p14:creationId xmlns:p14="http://schemas.microsoft.com/office/powerpoint/2010/main" val="118698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Data:    15 TIC Curves   (5 Colors)</a:t>
            </a: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43323"/>
          <a:stretch/>
        </p:blipFill>
        <p:spPr bwMode="auto">
          <a:xfrm>
            <a:off x="2011680" y="2743200"/>
            <a:ext cx="7132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Found by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Major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Time &amp;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Labor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Investment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024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These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Spike-In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Peaks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371600" y="3200400"/>
            <a:ext cx="1143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371600" y="3200400"/>
            <a:ext cx="22098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960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7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Next Zoom in on This Region</a:t>
            </a: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Zoomed 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Before Alignment</a:t>
            </a: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2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8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5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</a:t>
            </a:r>
            <a:r>
              <a:rPr lang="en-US" dirty="0" smtClean="0"/>
              <a:t>Fisher-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4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8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equivalent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 smtClean="0"/>
                  <a:t>    </a:t>
                </a:r>
                <a:r>
                  <a:rPr lang="en-US" dirty="0" smtClean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82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19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Note: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 smtClean="0"/>
              <a:t>Very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Challenging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38400" y="4038600"/>
            <a:ext cx="3962400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767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3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1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2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Warping Functions</a:t>
            </a:r>
            <a:endParaRPr lang="en-US" dirty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2551" r="7756" b="10678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0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Refined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Better Exploit Manifold Data Space: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Reference:    Yu et al (2017)</a:t>
                </a: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(on </a:t>
            </a:r>
            <a:r>
              <a:rPr lang="en-US" dirty="0" err="1" smtClean="0"/>
              <a:t>Horiz</a:t>
            </a:r>
            <a:r>
              <a:rPr lang="en-US" dirty="0" smtClean="0"/>
              <a:t>. </a:t>
            </a:r>
            <a:r>
              <a:rPr lang="en-US" dirty="0" err="1" smtClean="0"/>
              <a:t>Var’n</a:t>
            </a:r>
            <a:r>
              <a:rPr lang="en-US" dirty="0" smtClean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smtClean="0"/>
              <a:t>Thanks to </a:t>
            </a:r>
            <a:r>
              <a:rPr lang="en-US" sz="1400" dirty="0" err="1" smtClean="0"/>
              <a:t>Xiaosun</a:t>
            </a:r>
            <a:r>
              <a:rPr lang="en-US" sz="1400" dirty="0" smtClean="0"/>
              <a:t> Lu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456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(Fewer Modes)</a:t>
            </a:r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8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Objects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Equivalence Classes of Curves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(Set of </a:t>
                </a:r>
                <a:r>
                  <a:rPr lang="en-US" u="sng" dirty="0" smtClean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a “</a:t>
                </a:r>
                <a:r>
                  <a:rPr lang="en-US" dirty="0" err="1" smtClean="0"/>
                  <a:t>representor</a:t>
                </a:r>
                <a:r>
                  <a:rPr lang="en-US" dirty="0" smtClean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07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Needed for This</a:t>
            </a:r>
            <a:endParaRPr lang="en-US" dirty="0"/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891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Only 2 for This</a:t>
            </a:r>
            <a:endParaRPr lang="en-US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13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At  1/3  And  2/3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Original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Toy Example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Another View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Raw Warps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Tangent PC1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 PNS 1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  <a:blipFill>
                <a:blip r:embed="rId2"/>
                <a:stretch>
                  <a:fillRect l="-391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87" t="22816" r="15217" b="14078"/>
          <a:stretch/>
        </p:blipFill>
        <p:spPr>
          <a:xfrm>
            <a:off x="3124200" y="19050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Interpolation to Handle Missing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88" t="33015" r="14743"/>
          <a:stretch/>
        </p:blipFill>
        <p:spPr>
          <a:xfrm>
            <a:off x="381000" y="1676400"/>
            <a:ext cx="8382000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Results of Fisher Rao Decomposition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8" t="39809" r="12918" b="12632"/>
          <a:stretch/>
        </p:blipFill>
        <p:spPr>
          <a:xfrm>
            <a:off x="152400" y="1905000"/>
            <a:ext cx="891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</a:t>
            </a:r>
            <a:r>
              <a:rPr lang="en-US" dirty="0"/>
              <a:t>Curve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L</a:t>
                </a:r>
                <a:r>
                  <a:rPr lang="en-US" baseline="30000" dirty="0" smtClean="0">
                    <a:ea typeface="Cambria Math"/>
                  </a:rPr>
                  <a:t>2</a:t>
                </a:r>
                <a:r>
                  <a:rPr lang="en-US" dirty="0" smtClean="0">
                    <a:ea typeface="Cambria Math"/>
                  </a:rPr>
                  <a:t>  norms</a:t>
                </a: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003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Understand PNS 1 Mode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Of Variation, Using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Equally Spaced Scores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26" t="25384" r="26900" b="11846"/>
          <a:stretch/>
        </p:blipFill>
        <p:spPr>
          <a:xfrm>
            <a:off x="4572000" y="2057399"/>
            <a:ext cx="4572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Michael Newton – U. Wisconsin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 from Ramsay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(Vertical Location vs. Time)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While Juggling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sz="1200" dirty="0"/>
          </a:p>
          <a:p>
            <a:pPr marL="0" indent="0" algn="l">
              <a:buClrTx/>
              <a:buSzPct val="100000"/>
              <a:buNone/>
            </a:pPr>
            <a:r>
              <a:rPr lang="en-US" sz="1200" dirty="0" smtClean="0"/>
              <a:t>                                                                                                                      Thanks of Theravive.com</a:t>
            </a:r>
          </a:p>
        </p:txBody>
      </p:sp>
      <p:pic>
        <p:nvPicPr>
          <p:cNvPr id="1736706" name="Picture 2" descr="Michael A.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323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08" name="Picture 4" descr="https://www.mcgill.ca/psychology/files/psychology/styles/medium/public/ramsay.jpg?itok=Z9d06U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9162" r="33800" b="36207"/>
          <a:stretch/>
        </p:blipFill>
        <p:spPr bwMode="auto">
          <a:xfrm>
            <a:off x="304800" y="4154399"/>
            <a:ext cx="1374001" cy="2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0" name="Picture 6" descr="Image result for michael newton jugg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0345" r="18007" b="14850"/>
          <a:stretch/>
        </p:blipFill>
        <p:spPr bwMode="auto">
          <a:xfrm>
            <a:off x="4479599" y="5379600"/>
            <a:ext cx="1159201" cy="1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8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Traces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Cut Into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Blocks: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Objects)</a:t>
            </a:r>
            <a:endParaRPr lang="en-US" dirty="0"/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5252" r="10787" b="1775"/>
          <a:stretch/>
        </p:blipFill>
        <p:spPr bwMode="auto">
          <a:xfrm>
            <a:off x="1863523" y="1295400"/>
            <a:ext cx="7280478" cy="55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5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066800"/>
            <a:ext cx="8574088" cy="51816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Ampitude</a:t>
            </a:r>
            <a:r>
              <a:rPr lang="en-US" dirty="0" smtClean="0"/>
              <a:t> – Phase Variation Decomposition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sz="2400" dirty="0" smtClean="0"/>
              <a:t>(Analysis from Lu &amp; Marron (2014))</a:t>
            </a:r>
            <a:endParaRPr lang="en-US" sz="2400" dirty="0"/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4119" r="14027" b="26051"/>
          <a:stretch/>
        </p:blipFill>
        <p:spPr bwMode="auto">
          <a:xfrm>
            <a:off x="76200" y="2438400"/>
            <a:ext cx="8991600" cy="42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Clustering In Phase Variation Space:</a:t>
            </a:r>
            <a:endParaRPr lang="en-US" dirty="0"/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Interpretation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of Clusters</a:t>
            </a:r>
            <a:endParaRPr lang="en-US" dirty="0"/>
          </a:p>
        </p:txBody>
      </p:sp>
      <p:pic>
        <p:nvPicPr>
          <p:cNvPr id="1740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1313" r="6753" b="2448"/>
          <a:stretch/>
        </p:blipFill>
        <p:spPr bwMode="auto">
          <a:xfrm>
            <a:off x="2819400" y="1295401"/>
            <a:ext cx="6190675" cy="55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5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 for Much More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Big Picture Survey: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Marron et al (2015)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>
              <a:buSzPct val="100000"/>
              <a:buNone/>
            </a:pPr>
            <a:r>
              <a:rPr lang="en-US" dirty="0" smtClean="0"/>
              <a:t>Results of a </a:t>
            </a:r>
            <a:r>
              <a:rPr lang="en-US" dirty="0"/>
              <a:t>Competition: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</a:t>
            </a:r>
            <a:r>
              <a:rPr lang="en-US" dirty="0" smtClean="0"/>
              <a:t>2014)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0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Warp Invariant</a:t>
                </a:r>
                <a:r>
                  <a:rPr lang="en-US" dirty="0" smtClean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Fisher – </a:t>
                </a:r>
                <a:r>
                  <a:rPr lang="en-US" u="sng" dirty="0" err="1" smtClean="0"/>
                  <a:t>Rao</a:t>
                </a:r>
                <a:r>
                  <a:rPr lang="en-US" u="sng" dirty="0" smtClean="0"/>
                  <a:t> Metric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53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Interesting Question:  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What is “Best” Representation?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(Which Function ~ Distributions?)</a:t>
            </a:r>
          </a:p>
          <a:p>
            <a:pPr marL="0" indent="0" algn="ctr">
              <a:buClrTx/>
              <a:buSzPct val="100000"/>
              <a:buNone/>
            </a:pPr>
            <a:endParaRPr lang="en-US" dirty="0" smtClean="0"/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Density Function?    (Very Interpretable)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Cumulative Distribution Function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Quantile Function (Recall Inverse of CDF)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98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Representations of Distributions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80" t="13411" r="16730" b="45056"/>
          <a:stretch/>
        </p:blipFill>
        <p:spPr>
          <a:xfrm>
            <a:off x="0" y="2019276"/>
            <a:ext cx="9144026" cy="40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7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Representations of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-76200" y="2057400"/>
            <a:ext cx="9334490" cy="4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Representations of Distributions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25" t="13411" r="14462" b="44067"/>
          <a:stretch/>
        </p:blipFill>
        <p:spPr>
          <a:xfrm>
            <a:off x="-76028" y="2057400"/>
            <a:ext cx="9524828" cy="4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Representations of Distributions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-76200" y="2057400"/>
            <a:ext cx="9334490" cy="4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Interesting Question:  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What is “Best” Representation?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(Which Function ~ Distributions?)</a:t>
            </a:r>
          </a:p>
          <a:p>
            <a:pPr marL="0" indent="0" algn="ctr">
              <a:buClrTx/>
              <a:buSzPct val="100000"/>
              <a:buNone/>
            </a:pPr>
            <a:endParaRPr lang="en-US" dirty="0" smtClean="0"/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Density Function?    (Very Interpretable)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Cumulative Distribution Function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Quantile Function (Recall Inverse of CDF)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6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1" y="1143000"/>
                <a:ext cx="8574088" cy="53340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Consider Set of Random Gaussian Densities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(Differing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143000"/>
                <a:ext cx="8574088" cy="5334000"/>
              </a:xfrm>
              <a:blipFill>
                <a:blip r:embed="rId2"/>
                <a:stretch>
                  <a:fillRect l="-1777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" t="3655" r="13691" b="2647"/>
          <a:stretch/>
        </p:blipFill>
        <p:spPr>
          <a:xfrm>
            <a:off x="3063296" y="1897442"/>
            <a:ext cx="6080704" cy="49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Random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Densities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52" t="11538" r="5618" b="32905"/>
          <a:stretch/>
        </p:blipFill>
        <p:spPr>
          <a:xfrm>
            <a:off x="2743199" y="914400"/>
            <a:ext cx="6400801" cy="594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1" y="2286000"/>
            <a:ext cx="7848599" cy="3657600"/>
            <a:chOff x="152401" y="2286000"/>
            <a:chExt cx="7848599" cy="3657600"/>
          </a:xfrm>
        </p:grpSpPr>
        <p:sp>
          <p:nvSpPr>
            <p:cNvPr id="3" name="TextBox 2"/>
            <p:cNvSpPr txBox="1"/>
            <p:nvPr/>
          </p:nvSpPr>
          <p:spPr>
            <a:xfrm>
              <a:off x="152401" y="3881497"/>
              <a:ext cx="19383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100000"/>
              </a:pPr>
              <a:r>
                <a:rPr lang="en-US" sz="3200" dirty="0" smtClean="0"/>
                <a:t>P</a:t>
              </a:r>
              <a:r>
                <a:rPr lang="en-US" sz="3200" dirty="0"/>
                <a:t>ower</a:t>
              </a:r>
            </a:p>
            <a:p>
              <a:pPr>
                <a:buSzPct val="100000"/>
              </a:pPr>
              <a:r>
                <a:rPr lang="en-US" sz="3200" dirty="0"/>
                <a:t>Spread</a:t>
              </a:r>
            </a:p>
            <a:p>
              <a:pPr>
                <a:buSzPct val="100000"/>
              </a:pPr>
              <a:r>
                <a:rPr lang="en-US" sz="3200" dirty="0"/>
                <a:t>Across</a:t>
              </a:r>
            </a:p>
            <a:p>
              <a:pPr>
                <a:buSzPct val="100000"/>
              </a:pPr>
              <a:r>
                <a:rPr lang="en-US" sz="3200" dirty="0" smtClean="0"/>
                <a:t>Spectrum</a:t>
              </a:r>
              <a:endParaRPr lang="en-US" sz="3200" dirty="0"/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090752" y="2286000"/>
              <a:ext cx="5910248" cy="26265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724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Random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Densities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52" t="27348" r="5618" b="8547"/>
          <a:stretch/>
        </p:blipFill>
        <p:spPr>
          <a:xfrm>
            <a:off x="2743199" y="0"/>
            <a:ext cx="64008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1" y="1447800"/>
            <a:ext cx="3505199" cy="4800600"/>
            <a:chOff x="152401" y="1447800"/>
            <a:chExt cx="3505199" cy="48006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1" y="5171182"/>
              <a:ext cx="3505199" cy="1077218"/>
              <a:chOff x="152401" y="5171182"/>
              <a:chExt cx="3505199" cy="10772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2401" y="5171182"/>
                <a:ext cx="2143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100000"/>
                </a:pPr>
                <a:r>
                  <a:rPr lang="en-US" sz="3200" dirty="0" smtClean="0"/>
                  <a:t>Note:</a:t>
                </a:r>
                <a:endParaRPr lang="en-US" sz="3200" dirty="0"/>
              </a:p>
              <a:p>
                <a:pPr>
                  <a:buSzPct val="100000"/>
                </a:pPr>
                <a:r>
                  <a:rPr lang="en-US" sz="3200" dirty="0" smtClean="0"/>
                  <a:t>Harmonics</a:t>
                </a:r>
                <a:endParaRPr lang="en-US" sz="3200" dirty="0"/>
              </a:p>
            </p:txBody>
          </p:sp>
          <p:cxnSp>
            <p:nvCxnSpPr>
              <p:cNvPr id="7" name="Straight Arrow Connector 6"/>
              <p:cNvCxnSpPr>
                <a:stCxn id="6" idx="3"/>
              </p:cNvCxnSpPr>
              <p:nvPr/>
            </p:nvCxnSpPr>
            <p:spPr>
              <a:xfrm>
                <a:off x="2295937" y="5709791"/>
                <a:ext cx="1361663" cy="38620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2295937" y="4724400"/>
              <a:ext cx="1133063" cy="9853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3"/>
            </p:cNvCxnSpPr>
            <p:nvPr/>
          </p:nvCxnSpPr>
          <p:spPr>
            <a:xfrm flipV="1">
              <a:off x="2295937" y="3124200"/>
              <a:ext cx="1285463" cy="25855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2295937" y="1447800"/>
              <a:ext cx="1133063" cy="4261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40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Now Try Quantile Representation (Same E.g.)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2" t="14400" r="15217" b="6489"/>
          <a:stretch/>
        </p:blipFill>
        <p:spPr>
          <a:xfrm>
            <a:off x="2890876" y="1905001"/>
            <a:ext cx="62531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4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19276</TotalTime>
  <Words>1351</Words>
  <Application>Microsoft Office PowerPoint</Application>
  <PresentationFormat>On-screen Show (4:3)</PresentationFormat>
  <Paragraphs>606</Paragraphs>
  <Slides>102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Arial</vt:lpstr>
      <vt:lpstr>Cambria Math</vt:lpstr>
      <vt:lpstr>Tahoma</vt:lpstr>
      <vt:lpstr>Times New Roman</vt:lpstr>
      <vt:lpstr>Wingdings</vt:lpstr>
      <vt:lpstr>1_Default Design</vt:lpstr>
      <vt:lpstr>OODA Big Picture</vt:lpstr>
      <vt:lpstr>Functional Data Analysis</vt:lpstr>
      <vt:lpstr>Challenge  (Illustrated)</vt:lpstr>
      <vt:lpstr>Challenge  (Illustrated)</vt:lpstr>
      <vt:lpstr>Time Warping Intuition</vt:lpstr>
      <vt:lpstr>Curve Registration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Mean in Curve Quotient Space</vt:lpstr>
      <vt:lpstr>Mean in Curve Quotient Space</vt:lpstr>
      <vt:lpstr>Mean in Curve Quotient Space</vt:lpstr>
      <vt:lpstr>More Data Objects </vt:lpstr>
      <vt:lpstr>More Data Objects </vt:lpstr>
      <vt:lpstr>More Data Objects </vt:lpstr>
      <vt:lpstr>Computation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Visualization</vt:lpstr>
      <vt:lpstr>Toy Example</vt:lpstr>
      <vt:lpstr>Toy Example</vt:lpstr>
      <vt:lpstr>Visualization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Refined Calculations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Juggling Data</vt:lpstr>
      <vt:lpstr>Juggling Data</vt:lpstr>
      <vt:lpstr>Juggling Data</vt:lpstr>
      <vt:lpstr>Juggling Data</vt:lpstr>
      <vt:lpstr>Juggling Data</vt:lpstr>
      <vt:lpstr>References for Much More</vt:lpstr>
      <vt:lpstr>Overview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493</cp:revision>
  <dcterms:created xsi:type="dcterms:W3CDTF">2001-06-08T01:38:43Z</dcterms:created>
  <dcterms:modified xsi:type="dcterms:W3CDTF">2017-11-29T17:54:15Z</dcterms:modified>
</cp:coreProperties>
</file>