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5"/>
  </p:notesMasterIdLst>
  <p:sldIdLst>
    <p:sldId id="3289" r:id="rId2"/>
    <p:sldId id="3295" r:id="rId3"/>
    <p:sldId id="3302" r:id="rId4"/>
    <p:sldId id="3306" r:id="rId5"/>
    <p:sldId id="3313" r:id="rId6"/>
    <p:sldId id="3315" r:id="rId7"/>
    <p:sldId id="3318" r:id="rId8"/>
    <p:sldId id="3330" r:id="rId9"/>
    <p:sldId id="3353" r:id="rId10"/>
    <p:sldId id="3354" r:id="rId11"/>
    <p:sldId id="3361" r:id="rId12"/>
    <p:sldId id="3382" r:id="rId13"/>
    <p:sldId id="3383" r:id="rId14"/>
    <p:sldId id="3384" r:id="rId15"/>
    <p:sldId id="3385" r:id="rId16"/>
    <p:sldId id="3386" r:id="rId17"/>
    <p:sldId id="3387" r:id="rId18"/>
    <p:sldId id="3388" r:id="rId19"/>
    <p:sldId id="3389" r:id="rId20"/>
    <p:sldId id="3390" r:id="rId21"/>
    <p:sldId id="3391" r:id="rId22"/>
    <p:sldId id="3392" r:id="rId23"/>
    <p:sldId id="3393" r:id="rId24"/>
    <p:sldId id="3394" r:id="rId25"/>
    <p:sldId id="3395" r:id="rId26"/>
    <p:sldId id="3396" r:id="rId27"/>
    <p:sldId id="3397" r:id="rId28"/>
    <p:sldId id="3398" r:id="rId29"/>
    <p:sldId id="3399" r:id="rId30"/>
    <p:sldId id="3400" r:id="rId31"/>
    <p:sldId id="3401" r:id="rId32"/>
    <p:sldId id="3402" r:id="rId33"/>
    <p:sldId id="3403" r:id="rId34"/>
    <p:sldId id="3404" r:id="rId35"/>
    <p:sldId id="3405" r:id="rId36"/>
    <p:sldId id="3406" r:id="rId37"/>
    <p:sldId id="3407" r:id="rId38"/>
    <p:sldId id="3408" r:id="rId39"/>
    <p:sldId id="3409" r:id="rId40"/>
    <p:sldId id="3410" r:id="rId41"/>
    <p:sldId id="3411" r:id="rId42"/>
    <p:sldId id="3412" r:id="rId43"/>
    <p:sldId id="3413" r:id="rId44"/>
    <p:sldId id="3414" r:id="rId45"/>
    <p:sldId id="3415" r:id="rId46"/>
    <p:sldId id="3416" r:id="rId47"/>
    <p:sldId id="3417" r:id="rId48"/>
    <p:sldId id="3418" r:id="rId49"/>
    <p:sldId id="3419" r:id="rId50"/>
    <p:sldId id="3420" r:id="rId51"/>
    <p:sldId id="3421" r:id="rId52"/>
    <p:sldId id="3422" r:id="rId53"/>
    <p:sldId id="3423" r:id="rId54"/>
    <p:sldId id="3424" r:id="rId55"/>
    <p:sldId id="3425" r:id="rId56"/>
    <p:sldId id="3427" r:id="rId57"/>
    <p:sldId id="3174" r:id="rId58"/>
    <p:sldId id="3175" r:id="rId59"/>
    <p:sldId id="3176" r:id="rId60"/>
    <p:sldId id="3177" r:id="rId61"/>
    <p:sldId id="3178" r:id="rId62"/>
    <p:sldId id="3179" r:id="rId63"/>
    <p:sldId id="3180" r:id="rId64"/>
    <p:sldId id="3181" r:id="rId65"/>
    <p:sldId id="3182" r:id="rId66"/>
    <p:sldId id="3183" r:id="rId67"/>
    <p:sldId id="3184" r:id="rId68"/>
    <p:sldId id="3186" r:id="rId69"/>
    <p:sldId id="3187" r:id="rId70"/>
    <p:sldId id="3188" r:id="rId71"/>
    <p:sldId id="3189" r:id="rId72"/>
    <p:sldId id="3190" r:id="rId73"/>
    <p:sldId id="3191" r:id="rId74"/>
    <p:sldId id="3192" r:id="rId75"/>
    <p:sldId id="3193" r:id="rId76"/>
    <p:sldId id="3194" r:id="rId77"/>
    <p:sldId id="3195" r:id="rId78"/>
    <p:sldId id="3196" r:id="rId79"/>
    <p:sldId id="3197" r:id="rId80"/>
    <p:sldId id="3198" r:id="rId81"/>
    <p:sldId id="3199" r:id="rId82"/>
    <p:sldId id="3200" r:id="rId83"/>
    <p:sldId id="3201" r:id="rId84"/>
    <p:sldId id="3202" r:id="rId85"/>
    <p:sldId id="3203" r:id="rId86"/>
    <p:sldId id="3204" r:id="rId87"/>
    <p:sldId id="3205" r:id="rId88"/>
    <p:sldId id="3206" r:id="rId89"/>
    <p:sldId id="3428" r:id="rId90"/>
    <p:sldId id="3209" r:id="rId91"/>
    <p:sldId id="3211" r:id="rId92"/>
    <p:sldId id="3212" r:id="rId93"/>
    <p:sldId id="3213" r:id="rId94"/>
    <p:sldId id="3214" r:id="rId95"/>
    <p:sldId id="3215" r:id="rId96"/>
    <p:sldId id="3216" r:id="rId97"/>
    <p:sldId id="3217" r:id="rId98"/>
    <p:sldId id="3218" r:id="rId99"/>
    <p:sldId id="3219" r:id="rId100"/>
    <p:sldId id="3220" r:id="rId101"/>
    <p:sldId id="3221" r:id="rId102"/>
    <p:sldId id="3222" r:id="rId103"/>
    <p:sldId id="3223" r:id="rId104"/>
    <p:sldId id="3224" r:id="rId105"/>
    <p:sldId id="3225" r:id="rId106"/>
    <p:sldId id="3226" r:id="rId107"/>
    <p:sldId id="3227" r:id="rId108"/>
    <p:sldId id="3228" r:id="rId109"/>
    <p:sldId id="3229" r:id="rId110"/>
    <p:sldId id="3230" r:id="rId111"/>
    <p:sldId id="3231" r:id="rId112"/>
    <p:sldId id="3232" r:id="rId113"/>
    <p:sldId id="3046" r:id="rId1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00FF"/>
    <a:srgbClr val="00E7E7"/>
    <a:srgbClr val="DA71FF"/>
    <a:srgbClr val="000000"/>
    <a:srgbClr val="EBE600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006" autoAdjust="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9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170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215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219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0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284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25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4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63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64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8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2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22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8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11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6900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0.png"/><Relationship Id="rId5" Type="http://schemas.openxmlformats.org/officeDocument/2006/relationships/image" Target="../media/image710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6900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0.png"/><Relationship Id="rId5" Type="http://schemas.openxmlformats.org/officeDocument/2006/relationships/image" Target="../media/image710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116.png"/><Relationship Id="rId7" Type="http://schemas.openxmlformats.org/officeDocument/2006/relationships/image" Target="../media/image7200.png"/><Relationship Id="rId12" Type="http://schemas.openxmlformats.org/officeDocument/2006/relationships/image" Target="../media/image7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750.png"/><Relationship Id="rId5" Type="http://schemas.openxmlformats.org/officeDocument/2006/relationships/image" Target="../media/image700.png"/><Relationship Id="rId10" Type="http://schemas.openxmlformats.org/officeDocument/2006/relationships/image" Target="../media/image740.png"/><Relationship Id="rId4" Type="http://schemas.openxmlformats.org/officeDocument/2006/relationships/image" Target="../media/image6900.png"/><Relationship Id="rId9" Type="http://schemas.openxmlformats.org/officeDocument/2006/relationships/image" Target="../media/image7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54976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dirty="0" smtClean="0"/>
              <a:t>PNS </a:t>
            </a:r>
            <a:r>
              <a:rPr lang="en-US" dirty="0" smtClean="0"/>
              <a:t>Components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For a given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/>
                  <a:t>,  represent a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/>
                  <a:t>b</a:t>
                </a:r>
                <a:r>
                  <a:rPr lang="en-US" dirty="0" smtClean="0"/>
                  <a:t>y its </a:t>
                </a:r>
                <a:r>
                  <a:rPr lang="en-US" i="1" dirty="0" smtClean="0"/>
                  <a:t>Nested </a:t>
                </a:r>
                <a:r>
                  <a:rPr lang="en-US" i="1" dirty="0" err="1" smtClean="0"/>
                  <a:t>Submanifold</a:t>
                </a:r>
                <a:r>
                  <a:rPr lang="en-US" i="1" dirty="0" smtClean="0"/>
                  <a:t> components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where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In the sense that 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”  means the shortest geodesic arc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42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Patterns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Are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“Harmonics”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 Scores</a:t>
            </a:r>
          </a:p>
        </p:txBody>
      </p:sp>
    </p:spTree>
    <p:extLst>
      <p:ext uri="{BB962C8B-B14F-4D97-AF65-F5344CB8AC3E}">
        <p14:creationId xmlns:p14="http://schemas.microsoft.com/office/powerpoint/2010/main" val="49680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 Plot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Shows Data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Are “1”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Dimensional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So Need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Improved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 </a:t>
            </a:r>
            <a:r>
              <a:rPr lang="en-US" dirty="0" err="1" smtClean="0"/>
              <a:t>Decomp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06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Vertical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PCA on Aligned Curves,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Projected Curves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04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(Clear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1-d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Var’n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79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12378"/>
          <a:stretch/>
        </p:blipFill>
        <p:spPr bwMode="auto">
          <a:xfrm>
            <a:off x="1590675" y="18288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Aligned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All </a:t>
            </a:r>
            <a:r>
              <a:rPr lang="en-US" dirty="0" err="1" smtClean="0"/>
              <a:t>Var’n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Component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05000" y="3276600"/>
            <a:ext cx="55626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5467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Horizontal Variation: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PCA on Warps,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Projected Curves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88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8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7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447800" y="2209800"/>
            <a:ext cx="60198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35524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Mostly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PC,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But 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Helps Some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1219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3942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Simultaneous Fit Criteria?</a:t>
                </a:r>
              </a:p>
              <a:p>
                <a:pPr marL="0" indent="0">
                  <a:buNone/>
                </a:pPr>
                <a:r>
                  <a:rPr lang="en-US" dirty="0" smtClean="0"/>
                  <a:t>Based on </a:t>
                </a:r>
                <a:r>
                  <a:rPr lang="en-US" u="sng" dirty="0" smtClean="0"/>
                  <a:t>Stratum-Wise Sums of Squares</a:t>
                </a:r>
                <a:endParaRPr lang="en-US" u="sng" dirty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For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 define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/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Uses “lengths” of NS Components: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2"/>
                <a:stretch>
                  <a:fillRect l="-1958" t="-1662" b="-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148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-8103"/>
          <a:stretch/>
        </p:blipFill>
        <p:spPr bwMode="auto">
          <a:xfrm>
            <a:off x="1590675" y="137160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Warps,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Rest is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Important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5638800"/>
            <a:ext cx="38100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42095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Horizontal </a:t>
            </a:r>
            <a:r>
              <a:rPr lang="en-US" dirty="0" err="1" smtClean="0"/>
              <a:t>Var’n</a:t>
            </a:r>
            <a:r>
              <a:rPr lang="en-US" dirty="0" smtClean="0"/>
              <a:t> Visualization Challenge: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(Complicated) Warps Hard to Interpret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Approach: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Apply Warps to Template Mean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                   (PCA components)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3657600" y="5334000"/>
            <a:ext cx="457200" cy="4953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56642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 smtClean="0"/>
              <a:t>Compon’ts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(+ Mean)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Applied 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Template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70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Xi Yang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Multi-View </a:t>
            </a:r>
            <a:r>
              <a:rPr lang="en-US" dirty="0"/>
              <a:t>Weighted </a:t>
            </a:r>
            <a:r>
              <a:rPr lang="en-US" dirty="0" smtClean="0"/>
              <a:t>Network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Hang Yu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Introduction </a:t>
            </a:r>
            <a:r>
              <a:rPr lang="en-US" dirty="0"/>
              <a:t>to multiple kernel </a:t>
            </a:r>
            <a:r>
              <a:rPr lang="en-US" dirty="0" smtClean="0"/>
              <a:t>learning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Zhipeng Ding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Fast </a:t>
            </a:r>
            <a:r>
              <a:rPr lang="en-US" dirty="0"/>
              <a:t>Predictive Simple Geodesic </a:t>
            </a:r>
            <a:r>
              <a:rPr lang="en-US" dirty="0" smtClean="0"/>
              <a:t>Regression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692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094663" cy="4768850"/>
              </a:xfrm>
            </p:spPr>
            <p:txBody>
              <a:bodyPr/>
              <a:lstStyle/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NS Candidate 2</a:t>
                </a:r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(Shifted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to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Sample				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Mean)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094663" cy="4768850"/>
              </a:xfrm>
              <a:blipFill>
                <a:blip r:embed="rId4"/>
                <a:stretch>
                  <a:fillRect l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51850" y="3733800"/>
            <a:ext cx="3377350" cy="76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51514" y="4762992"/>
                <a:ext cx="177741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Note:  Both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Decrease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514" y="4762992"/>
                <a:ext cx="1777410" cy="1569660"/>
              </a:xfrm>
              <a:prstGeom prst="rect">
                <a:avLst/>
              </a:prstGeom>
              <a:blipFill>
                <a:blip r:embed="rId5"/>
                <a:stretch>
                  <a:fillRect l="-5498" t="-3101" r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492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NS based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PC1</a:t>
                </a:r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Note: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Yet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is Constant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(Pythagorean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  <a:blipFill>
                <a:blip r:embed="rId4"/>
                <a:stretch>
                  <a:fillRect l="-1757" t="-1662" b="-2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44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</p:spPr>
            <p:txBody>
              <a:bodyPr/>
              <a:lstStyle/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NS based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PC2</a:t>
                </a:r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Note: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is Constant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(Pythagorean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  <a:blipFill>
                <a:blip r:embed="rId4"/>
                <a:stretch>
                  <a:fillRect l="-1757" b="-2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57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NS Components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72513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NS Candidate 1</a:t>
            </a:r>
          </a:p>
          <a:p>
            <a:pPr algn="l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47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4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</p:spPr>
            <p:txBody>
              <a:bodyPr/>
              <a:lstStyle/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NS Candidate 2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  <a:blipFill>
                <a:blip r:embed="rId5"/>
                <a:stretch>
                  <a:fillRect l="-1757" b="-9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26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sz="4800" dirty="0" smtClean="0">
                    <a:effectLst/>
                  </a:rPr>
                  <a:t>NS Components </a:t>
                </a:r>
                <a:r>
                  <a:rPr lang="en-US" sz="4800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4800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4"/>
                <a:stretch>
                  <a:fillRect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</p:spPr>
            <p:txBody>
              <a:bodyPr/>
              <a:lstStyle/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NS based</a:t>
                </a:r>
              </a:p>
              <a:p>
                <a:pPr marL="0" indent="0" algn="l">
                  <a:buNone/>
                </a:pPr>
                <a:r>
                  <a:rPr lang="en-US" dirty="0"/>
                  <a:t>On PC1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  <a:blipFill>
                <a:blip r:embed="rId5"/>
                <a:stretch>
                  <a:fillRect l="-1757" b="-9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617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4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</p:spPr>
            <p:txBody>
              <a:bodyPr/>
              <a:lstStyle/>
              <a:p>
                <a:pPr algn="l"/>
                <a:endParaRPr lang="en-US" dirty="0" smtClean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NS based</a:t>
                </a:r>
              </a:p>
              <a:p>
                <a:pPr marL="0" indent="0" algn="l">
                  <a:buNone/>
                </a:pPr>
                <a:r>
                  <a:rPr lang="en-US" dirty="0"/>
                  <a:t>On </a:t>
                </a:r>
                <a:r>
                  <a:rPr lang="en-US" dirty="0" smtClean="0"/>
                  <a:t>PC2</a:t>
                </a:r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  <a:blipFill>
                <a:blip r:embed="rId5"/>
                <a:stretch>
                  <a:fillRect l="-1757" b="-9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4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Simultaneously fit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Simultaneous Fit Criterion?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Above Suggests Want: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&lt;⋯&lt;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Works for Euclidean PCA (?)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3"/>
                <a:stretch>
                  <a:fillRect l="-1958" t="-1662" b="-10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662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Constraint</a:t>
                </a:r>
                <a:r>
                  <a:rPr lang="en-US" dirty="0"/>
                  <a:t> </a:t>
                </a:r>
                <a:r>
                  <a:rPr lang="en-US" dirty="0" smtClean="0"/>
                  <a:t>Gives </a:t>
                </a:r>
                <a:r>
                  <a:rPr lang="en-US" i="1" dirty="0" smtClean="0"/>
                  <a:t>Nested</a:t>
                </a:r>
                <a:r>
                  <a:rPr lang="en-US" dirty="0" smtClean="0"/>
                  <a:t>  Reduction of </a:t>
                </a:r>
                <a:r>
                  <a:rPr lang="en-US" dirty="0" err="1" smtClean="0"/>
                  <a:t>Dim’n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5029200" y="4495800"/>
            <a:ext cx="21336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4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Simultaneous Fit Criterion?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Above Suggests Want: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&lt;⋯&lt;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Important Predecessor</a:t>
                </a: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 err="1" smtClean="0"/>
                  <a:t>Pennec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2016)</a:t>
                </a:r>
              </a:p>
              <a:p>
                <a:pPr marL="0" indent="0">
                  <a:buNone/>
                </a:pPr>
                <a:r>
                  <a:rPr lang="en-US" dirty="0" smtClean="0"/>
                  <a:t>AUC Criterion: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    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3"/>
                <a:stretch>
                  <a:fillRect l="-1958" t="-1662" b="-10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964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Pennec’s</a:t>
            </a:r>
            <a:r>
              <a:rPr lang="en-US" dirty="0" smtClean="0"/>
              <a:t> Area Under the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447800"/>
            <a:ext cx="8094663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Based on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C000"/>
                </a:solidFill>
              </a:rPr>
              <a:t>Scree Plot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3886200"/>
            <a:ext cx="685800" cy="2057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24600" y="4343400"/>
            <a:ext cx="685800" cy="1600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10400" y="5486400"/>
            <a:ext cx="685800" cy="457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96200" y="5638800"/>
            <a:ext cx="685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8800" y="5029200"/>
                <a:ext cx="729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029200"/>
                <a:ext cx="729815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5024735"/>
                <a:ext cx="736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24735"/>
                <a:ext cx="736933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0400" y="5029200"/>
                <a:ext cx="736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029200"/>
                <a:ext cx="736933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96200" y="5029200"/>
                <a:ext cx="736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029200"/>
                <a:ext cx="736933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1200" y="5955268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955268"/>
                <a:ext cx="3850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546696" y="59552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62800" y="5955268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955268"/>
                <a:ext cx="3850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48600" y="5943600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5943600"/>
                <a:ext cx="38504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096000" y="6260068"/>
            <a:ext cx="199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 Index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1295400"/>
                <a:ext cx="846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100%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295400"/>
                <a:ext cx="84670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 flipV="1">
            <a:off x="5257800" y="1371600"/>
            <a:ext cx="0" cy="50292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724400" y="5955268"/>
            <a:ext cx="4100514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505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Pennec’s</a:t>
            </a:r>
            <a:r>
              <a:rPr lang="en-US" dirty="0" smtClean="0"/>
              <a:t> Area Under the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447800"/>
            <a:ext cx="8094663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Based on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C000"/>
                </a:solidFill>
              </a:rPr>
              <a:t>Scree Plot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FF"/>
                </a:solidFill>
              </a:rPr>
              <a:t>Cumulative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3886200"/>
            <a:ext cx="685800" cy="2057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24600" y="4343400"/>
            <a:ext cx="685800" cy="1600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10400" y="5486400"/>
            <a:ext cx="685800" cy="457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96200" y="5638800"/>
            <a:ext cx="685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8800" y="5029200"/>
                <a:ext cx="729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029200"/>
                <a:ext cx="729815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5024735"/>
                <a:ext cx="736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24735"/>
                <a:ext cx="736933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0400" y="5029200"/>
                <a:ext cx="736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029200"/>
                <a:ext cx="736933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96200" y="5029200"/>
                <a:ext cx="736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029200"/>
                <a:ext cx="736933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1200" y="5955268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955268"/>
                <a:ext cx="3850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546696" y="59552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62800" y="5955268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955268"/>
                <a:ext cx="3850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48600" y="5943600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5943600"/>
                <a:ext cx="38504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096000" y="6260068"/>
            <a:ext cx="199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 Index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1295400"/>
                <a:ext cx="846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100%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295400"/>
                <a:ext cx="84670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 flipV="1">
            <a:off x="5257800" y="1371600"/>
            <a:ext cx="0" cy="50292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724400" y="5955268"/>
            <a:ext cx="4100514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5981700" y="2286000"/>
            <a:ext cx="685800" cy="1600200"/>
          </a:xfrm>
          <a:prstGeom prst="line">
            <a:avLst/>
          </a:prstGeom>
          <a:ln w="50800">
            <a:solidFill>
              <a:srgbClr val="FF00FF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7353300" y="1524000"/>
            <a:ext cx="742415" cy="304800"/>
          </a:xfrm>
          <a:prstGeom prst="line">
            <a:avLst/>
          </a:prstGeom>
          <a:ln w="50800">
            <a:solidFill>
              <a:srgbClr val="FF00FF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6667500" y="1828800"/>
            <a:ext cx="685800" cy="457200"/>
          </a:xfrm>
          <a:prstGeom prst="line">
            <a:avLst/>
          </a:prstGeom>
          <a:ln w="50800">
            <a:solidFill>
              <a:srgbClr val="FF00FF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43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Pennec’s</a:t>
            </a:r>
            <a:r>
              <a:rPr lang="en-US" dirty="0" smtClean="0"/>
              <a:t> Area Under the Curve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Based on 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Scree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Plot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FF00FF"/>
                    </a:solidFill>
                  </a:rPr>
                  <a:t>Cumulative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Area = 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3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5638800" y="3886200"/>
            <a:ext cx="685800" cy="2057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24600" y="4343400"/>
            <a:ext cx="685800" cy="1600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10400" y="5486400"/>
            <a:ext cx="685800" cy="457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96200" y="5638800"/>
            <a:ext cx="685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8800" y="5029200"/>
                <a:ext cx="729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029200"/>
                <a:ext cx="729815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5024735"/>
                <a:ext cx="736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24735"/>
                <a:ext cx="736933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0400" y="5029200"/>
                <a:ext cx="736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029200"/>
                <a:ext cx="736933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96200" y="5029200"/>
                <a:ext cx="736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𝑆𝑆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029200"/>
                <a:ext cx="736933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87158" y="5955268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158" y="5955268"/>
                <a:ext cx="3850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77000" y="5955268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955268"/>
                <a:ext cx="38504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62800" y="5955268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955268"/>
                <a:ext cx="38504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48600" y="5943600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5943600"/>
                <a:ext cx="38504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096000" y="6260068"/>
            <a:ext cx="199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 Index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2286000"/>
            <a:ext cx="685800" cy="1600200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38800" y="1828800"/>
            <a:ext cx="685800" cy="457200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24600" y="1828800"/>
            <a:ext cx="685800" cy="457200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638800" y="1524000"/>
            <a:ext cx="685800" cy="304800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324600" y="1524000"/>
            <a:ext cx="685800" cy="304800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010400" y="1524000"/>
            <a:ext cx="685800" cy="304800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5257800" y="1371600"/>
            <a:ext cx="0" cy="50292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724400" y="5955268"/>
            <a:ext cx="4100514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19600" y="1295400"/>
                <a:ext cx="846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100%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295400"/>
                <a:ext cx="84670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4" idx="0"/>
            <a:endCxn id="20" idx="2"/>
          </p:cNvCxnSpPr>
          <p:nvPr/>
        </p:nvCxnSpPr>
        <p:spPr bwMode="auto">
          <a:xfrm flipV="1">
            <a:off x="5981700" y="2286000"/>
            <a:ext cx="685800" cy="1600200"/>
          </a:xfrm>
          <a:prstGeom prst="line">
            <a:avLst/>
          </a:prstGeom>
          <a:ln w="50800">
            <a:solidFill>
              <a:srgbClr val="FF00FF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0" idx="2"/>
            <a:endCxn id="23" idx="2"/>
          </p:cNvCxnSpPr>
          <p:nvPr/>
        </p:nvCxnSpPr>
        <p:spPr bwMode="auto">
          <a:xfrm flipV="1">
            <a:off x="6667500" y="1828800"/>
            <a:ext cx="685800" cy="457200"/>
          </a:xfrm>
          <a:prstGeom prst="line">
            <a:avLst/>
          </a:prstGeom>
          <a:ln w="50800">
            <a:solidFill>
              <a:srgbClr val="FF00FF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V="1">
            <a:off x="7353300" y="1524000"/>
            <a:ext cx="742415" cy="304800"/>
          </a:xfrm>
          <a:prstGeom prst="line">
            <a:avLst/>
          </a:prstGeom>
          <a:ln w="50800">
            <a:solidFill>
              <a:srgbClr val="FF00FF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79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91" t="30913" r="37632" b="30225"/>
          <a:stretch/>
        </p:blipFill>
        <p:spPr>
          <a:xfrm>
            <a:off x="3352800" y="1338863"/>
            <a:ext cx="5486245" cy="5290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36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altLang="en-US" dirty="0" smtClean="0">
                    <a:effectLst/>
                  </a:rPr>
                  <a:t>Torus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36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Fit Nested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Sub-Manifold</a:t>
                </a:r>
              </a:p>
              <a:p>
                <a:pPr algn="l"/>
                <a:endParaRPr lang="en-US" altLang="en-US" dirty="0" smtClean="0"/>
              </a:p>
              <a:p>
                <a:pPr algn="l"/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Choice of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/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/>
                  <a:t>  in: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      ???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  <a:blipFill>
                <a:blip r:embed="rId4"/>
                <a:stretch>
                  <a:fillRect l="-1786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H="1">
            <a:off x="4572000" y="1338863"/>
            <a:ext cx="3048000" cy="52905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352800" y="1371600"/>
            <a:ext cx="1676400" cy="2971800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162800" y="3810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7162800" y="25580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352800" y="2667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629400" y="34724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810000" y="1883664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Oval 2"/>
          <p:cNvSpPr/>
          <p:nvPr/>
        </p:nvSpPr>
        <p:spPr bwMode="auto">
          <a:xfrm>
            <a:off x="5867400" y="4114800"/>
            <a:ext cx="152245" cy="152400"/>
          </a:xfrm>
          <a:prstGeom prst="ellipse">
            <a:avLst/>
          </a:prstGeom>
          <a:noFill/>
          <a:ln w="1270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14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36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altLang="en-US" dirty="0" smtClean="0">
                    <a:effectLst/>
                  </a:rPr>
                  <a:t>Torus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×⋯×</m:t>
                    </m:r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36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1" y="16319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Tiled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en-US" dirty="0" smtClean="0"/>
                  <a:t>  embedding is complicated</a:t>
                </a:r>
              </a:p>
              <a:p>
                <a:pPr marL="0" indent="0" algn="ctr">
                  <a:buNone/>
                </a:pPr>
                <a:r>
                  <a:rPr lang="en-US" altLang="en-US" dirty="0" smtClean="0"/>
                  <a:t>(maybe OK for low rank approx.)</a:t>
                </a:r>
              </a:p>
              <a:p>
                <a:pPr algn="l"/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Instead Consider </a:t>
                </a:r>
                <a:r>
                  <a:rPr lang="en-US" altLang="en-US" i="1" dirty="0" smtClean="0"/>
                  <a:t>Nested Sub-Torii</a:t>
                </a:r>
              </a:p>
              <a:p>
                <a:pPr marL="0" indent="0" algn="l">
                  <a:buNone/>
                </a:pPr>
                <a:r>
                  <a:rPr lang="en-US" altLang="en-US" dirty="0" smtClean="0">
                    <a:solidFill>
                      <a:srgbClr val="FF0000"/>
                    </a:solidFill>
                  </a:rPr>
                  <a:t>Work in Progress </a:t>
                </a:r>
                <a:r>
                  <a:rPr lang="en-US" altLang="en-US" dirty="0" smtClean="0"/>
                  <a:t>with Garcia, Wood, Le</a:t>
                </a:r>
              </a:p>
              <a:p>
                <a:pPr algn="l"/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Key Factor:   </a:t>
                </a:r>
                <a:r>
                  <a:rPr lang="en-US" altLang="en-US" u="sng" dirty="0" smtClean="0"/>
                  <a:t>Important Modes</a:t>
                </a:r>
                <a:r>
                  <a:rPr lang="en-US" altLang="en-US" dirty="0" smtClean="0"/>
                  <a:t> of Variation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1631950"/>
                <a:ext cx="8534399" cy="4768850"/>
              </a:xfrm>
              <a:blipFill>
                <a:blip r:embed="rId3"/>
                <a:stretch>
                  <a:fillRect l="-1786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342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OODA Big Picture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New Topic: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Curve Registration</a:t>
            </a:r>
          </a:p>
          <a:p>
            <a:pPr marL="0" indent="0" algn="ctr">
              <a:buClrTx/>
              <a:buSzPct val="100000"/>
              <a:buNone/>
            </a:pPr>
            <a:endParaRPr lang="en-US" dirty="0"/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Main Reference: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Srivastava et al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46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b="1" dirty="0" err="1" smtClean="0"/>
              <a:t>Anuj</a:t>
            </a:r>
            <a:r>
              <a:rPr lang="en-US" b="1" dirty="0" smtClean="0"/>
              <a:t> </a:t>
            </a:r>
            <a:r>
              <a:rPr lang="en-US" b="1" dirty="0" err="1" smtClean="0"/>
              <a:t>Srivastava</a:t>
            </a:r>
            <a:r>
              <a:rPr lang="en-US" b="1" dirty="0" smtClean="0"/>
              <a:t> </a:t>
            </a:r>
            <a:r>
              <a:rPr lang="en-US" dirty="0" smtClean="0"/>
              <a:t>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Wei Wu 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Derek Tucker (Florida State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Xiaosun</a:t>
            </a:r>
            <a:r>
              <a:rPr lang="en-US" dirty="0" smtClean="0"/>
              <a:t> Lu (U. N. C.)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Inge</a:t>
            </a:r>
            <a:r>
              <a:rPr lang="en-US" dirty="0" smtClean="0"/>
              <a:t> Koch (U. Adelaide)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Peter Hoffmann (U. Adelaide)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J. O. Ramsay   (McGill U.)</a:t>
            </a:r>
          </a:p>
          <a:p>
            <a:pPr algn="l"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Laura Sangalli    (Milano Polytech.)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32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Curves as </a:t>
            </a:r>
            <a:r>
              <a:rPr lang="en-US" i="1" dirty="0" smtClean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Example: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3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Curves as </a:t>
            </a:r>
            <a:r>
              <a:rPr lang="en-US" i="1" dirty="0" smtClean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 smtClean="0"/>
              <a:t>Variation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362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Vectors of Angles as Data Objects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Slice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with hyperplanes????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(ala Principal Nested Spheres)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238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Curves as </a:t>
            </a:r>
            <a:r>
              <a:rPr lang="en-US" i="1" dirty="0" smtClean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 smtClean="0"/>
              <a:t>Variation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781800" y="2819400"/>
            <a:ext cx="12192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715000" y="2819400"/>
            <a:ext cx="1066800" cy="1219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3947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Functional Data Analysis</a:t>
            </a:r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Curves as </a:t>
            </a:r>
            <a:r>
              <a:rPr lang="en-US" i="1" dirty="0" smtClean="0"/>
              <a:t>Data Objects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Example: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How Can We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Understand</a:t>
            </a:r>
          </a:p>
          <a:p>
            <a:pPr marL="0" indent="0" algn="l">
              <a:buClrTx/>
              <a:buSzPct val="100000"/>
              <a:buNone/>
            </a:pPr>
            <a:r>
              <a:rPr lang="en-US" u="sng" dirty="0" smtClean="0"/>
              <a:t>Variation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34015"/>
            <a:ext cx="5753100" cy="382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267450" y="2809964"/>
            <a:ext cx="1047750" cy="77143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953000" y="2819400"/>
            <a:ext cx="1314450" cy="38100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5720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Functional Data Analysis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Decomposition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20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Functional Data Analysis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                                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1792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Functional Data Analysis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9368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  Fairly Large Literature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Many (Diverse) Past Attempts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Limited Success (in General)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Surprisingly Slippery</a:t>
            </a:r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(even mathematical formulation)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4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 (Illustrated)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8920" r="3429" b="5108"/>
          <a:stretch/>
        </p:blipFill>
        <p:spPr bwMode="auto">
          <a:xfrm>
            <a:off x="304800" y="1275531"/>
            <a:ext cx="8525819" cy="5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1955711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  (Illustrated)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24447" r="5547" b="6487"/>
          <a:stretch/>
        </p:blipFill>
        <p:spPr bwMode="auto">
          <a:xfrm>
            <a:off x="213438" y="1371500"/>
            <a:ext cx="8778162" cy="54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8352" y="914400"/>
            <a:ext cx="162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Wei Wu</a:t>
            </a:r>
          </a:p>
        </p:txBody>
      </p:sp>
    </p:spTree>
    <p:extLst>
      <p:ext uri="{BB962C8B-B14F-4D97-AF65-F5344CB8AC3E}">
        <p14:creationId xmlns:p14="http://schemas.microsoft.com/office/powerpoint/2010/main" val="2470385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Functional Data Analysis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Appropriate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Mathematical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Framework?</a:t>
            </a: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33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669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b="0" dirty="0" smtClean="0"/>
                  <a:t>,  </a:t>
                </a:r>
                <a:r>
                  <a:rPr lang="en-US" dirty="0" smtClean="0"/>
                  <a:t>Data w/ “Single Mode of </a:t>
                </a:r>
                <a:r>
                  <a:rPr lang="en-US" dirty="0" err="1" smtClean="0"/>
                  <a:t>Var’n</a:t>
                </a:r>
                <a:r>
                  <a:rPr lang="en-US" dirty="0" smtClean="0"/>
                  <a:t>”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Best Fitting Planar Slice gives </a:t>
                </a:r>
                <a:r>
                  <a:rPr lang="en-US" u="sng" dirty="0" smtClean="0"/>
                  <a:t>Bimodal </a:t>
                </a:r>
                <a:r>
                  <a:rPr lang="en-US" u="sng" dirty="0" err="1" smtClean="0"/>
                  <a:t>Dist’n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sz="1200" dirty="0" smtClean="0"/>
                  <a:t>Special Thanks to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sz="1200" dirty="0" smtClean="0"/>
                  <a:t>Eduardo </a:t>
                </a:r>
                <a:r>
                  <a:rPr lang="en-US" sz="1200" dirty="0" err="1" smtClean="0"/>
                  <a:t>García-Portugués</a:t>
                </a:r>
                <a:endParaRPr lang="en-US" sz="1200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1" y="1371600"/>
                <a:ext cx="8421688" cy="5181600"/>
              </a:xfrm>
              <a:blipFill rotWithShape="1">
                <a:blip r:embed="rId3"/>
                <a:stretch>
                  <a:fillRect l="-1809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592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3371850"/>
            <a:ext cx="327183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92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18" y="3386718"/>
            <a:ext cx="3471282" cy="34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936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	a.k.a.  “Orbits”</a:t>
            </a: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0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Curve Registration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What are the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Data Objects?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 smtClean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 smtClean="0"/>
              <a:t>			   </a:t>
            </a:r>
            <a:r>
              <a:rPr lang="en-US" dirty="0" err="1" smtClean="0"/>
              <a:t>Horiz’l</a:t>
            </a:r>
            <a:endParaRPr lang="en-US" dirty="0" smtClean="0"/>
          </a:p>
          <a:p>
            <a:pPr marL="0" indent="0" algn="l">
              <a:buClrTx/>
              <a:buSzPct val="100000"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 err="1" smtClean="0"/>
              <a:t>Var’n</a:t>
            </a:r>
            <a:endParaRPr lang="en-US" dirty="0" smtClean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0954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Curve Registration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What are the Data Objects?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Consider “Time </a:t>
                </a:r>
                <a:r>
                  <a:rPr lang="en-US" dirty="0" err="1" smtClean="0"/>
                  <a:t>Warpings</a:t>
                </a:r>
                <a:r>
                  <a:rPr lang="en-US" dirty="0" smtClean="0"/>
                  <a:t>”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 smtClean="0"/>
                  <a:t>         (smooth)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More Precisely:     </a:t>
                </a:r>
                <a:r>
                  <a:rPr lang="en-US" dirty="0" err="1" smtClean="0"/>
                  <a:t>Diffeomorphisms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68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Curve Registration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Diffeomorphisms</a:t>
                </a: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→   [0,1]</m:t>
                    </m:r>
                  </m:oMath>
                </a14:m>
                <a:r>
                  <a:rPr lang="en-US" dirty="0" smtClean="0"/>
                  <a:t>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 is  1 to 1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 is  onto</a:t>
                </a:r>
              </a:p>
              <a:p>
                <a:pPr marL="0" indent="0" algn="ctr">
                  <a:buClrTx/>
                  <a:buSzPct val="100000"/>
                  <a:buNone/>
                </a:pPr>
                <a:r>
                  <a:rPr lang="en-US" dirty="0" smtClean="0"/>
                  <a:t>(thus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  is invertible)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 Differentiable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 is  Differentiable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583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Warping Intuition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Elastically Stretch &amp; Compress Axis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9665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Warping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x</m:t>
                    </m:r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                                               (identity)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667002" y="2590800"/>
            <a:ext cx="3581398" cy="3352800"/>
          </a:xfrm>
          <a:prstGeom prst="line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715001" y="3124200"/>
            <a:ext cx="1" cy="2819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657600"/>
            <a:ext cx="1" cy="22860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799" y="4267200"/>
            <a:ext cx="1" cy="1676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4838700"/>
            <a:ext cx="0" cy="1104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5334000"/>
            <a:ext cx="1" cy="609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67000" y="3124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36576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20624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34924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4800600"/>
            <a:ext cx="121919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34924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4800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1910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3657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124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014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Warping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FF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3962400"/>
            <a:ext cx="10240" cy="1981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4724400"/>
            <a:ext cx="1" cy="1219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799" y="5105400"/>
            <a:ext cx="1" cy="838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425440"/>
            <a:ext cx="0" cy="59436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0" y="5638800"/>
            <a:ext cx="1" cy="304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40386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47244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5105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6388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4102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410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5105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40386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 bwMode="auto">
          <a:xfrm>
            <a:off x="2674961" y="2620370"/>
            <a:ext cx="3548418" cy="3330054"/>
          </a:xfrm>
          <a:custGeom>
            <a:avLst/>
            <a:gdLst>
              <a:gd name="connsiteX0" fmla="*/ 3548418 w 3548418"/>
              <a:gd name="connsiteY0" fmla="*/ 0 h 3330054"/>
              <a:gd name="connsiteX1" fmla="*/ 2606723 w 3548418"/>
              <a:gd name="connsiteY1" fmla="*/ 1937982 h 3330054"/>
              <a:gd name="connsiteX2" fmla="*/ 0 w 3548418"/>
              <a:gd name="connsiteY2" fmla="*/ 3330054 h 333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8418" h="3330054">
                <a:moveTo>
                  <a:pt x="3548418" y="0"/>
                </a:moveTo>
                <a:cubicBezTo>
                  <a:pt x="3373272" y="691486"/>
                  <a:pt x="3198126" y="1382973"/>
                  <a:pt x="2606723" y="1937982"/>
                </a:cubicBezTo>
                <a:cubicBezTo>
                  <a:pt x="2015320" y="2492991"/>
                  <a:pt x="1007660" y="2911522"/>
                  <a:pt x="0" y="3330054"/>
                </a:cubicBezTo>
              </a:path>
            </a:pathLst>
          </a:cu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1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Warping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1" y="2895600"/>
            <a:ext cx="0" cy="30480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4958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3429000"/>
            <a:ext cx="0" cy="2590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4343400"/>
            <a:ext cx="0" cy="16002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6670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8194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31242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43434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35052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4343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3505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3124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819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6670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2661313" y="2634018"/>
            <a:ext cx="3480180" cy="3316406"/>
          </a:xfrm>
          <a:custGeom>
            <a:avLst/>
            <a:gdLst>
              <a:gd name="connsiteX0" fmla="*/ 3480180 w 3480180"/>
              <a:gd name="connsiteY0" fmla="*/ 0 h 3316406"/>
              <a:gd name="connsiteX1" fmla="*/ 1774209 w 3480180"/>
              <a:gd name="connsiteY1" fmla="*/ 491319 h 3316406"/>
              <a:gd name="connsiteX2" fmla="*/ 750627 w 3480180"/>
              <a:gd name="connsiteY2" fmla="*/ 1405719 h 3316406"/>
              <a:gd name="connsiteX3" fmla="*/ 0 w 3480180"/>
              <a:gd name="connsiteY3" fmla="*/ 3316406 h 33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180" h="3316406">
                <a:moveTo>
                  <a:pt x="3480180" y="0"/>
                </a:moveTo>
                <a:cubicBezTo>
                  <a:pt x="2854657" y="128516"/>
                  <a:pt x="2229134" y="257033"/>
                  <a:pt x="1774209" y="491319"/>
                </a:cubicBezTo>
                <a:cubicBezTo>
                  <a:pt x="1319283" y="725606"/>
                  <a:pt x="1046329" y="934871"/>
                  <a:pt x="750627" y="1405719"/>
                </a:cubicBezTo>
                <a:cubicBezTo>
                  <a:pt x="454925" y="1876567"/>
                  <a:pt x="227462" y="2596486"/>
                  <a:pt x="0" y="3316406"/>
                </a:cubicBezTo>
              </a:path>
            </a:pathLst>
          </a:cu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678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Warping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Elastically Stretch &amp; Compress Axis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3600" b="0" dirty="0" smtClean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667000" y="5943600"/>
            <a:ext cx="3581400" cy="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590800"/>
            <a:ext cx="1" cy="335280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766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150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054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5791200"/>
            <a:ext cx="1" cy="30480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715002" y="2743200"/>
            <a:ext cx="10240" cy="3200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048000"/>
            <a:ext cx="1" cy="28956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95801" y="4495800"/>
            <a:ext cx="0" cy="14478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886201" y="5676900"/>
            <a:ext cx="0" cy="3429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76601" y="5791200"/>
            <a:ext cx="0" cy="15240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677239" y="2743200"/>
            <a:ext cx="3048003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667001" y="2971800"/>
            <a:ext cx="243839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667001" y="4724400"/>
            <a:ext cx="18288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667001" y="5791200"/>
            <a:ext cx="6096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667001" y="5638800"/>
            <a:ext cx="12192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468880" y="5791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468880" y="5638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68880" y="47244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68880" y="29718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2743200"/>
            <a:ext cx="381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2661313" y="2661313"/>
            <a:ext cx="3575714" cy="3261815"/>
          </a:xfrm>
          <a:custGeom>
            <a:avLst/>
            <a:gdLst>
              <a:gd name="connsiteX0" fmla="*/ 3575714 w 3575714"/>
              <a:gd name="connsiteY0" fmla="*/ 0 h 3261815"/>
              <a:gd name="connsiteX1" fmla="*/ 2142699 w 3575714"/>
              <a:gd name="connsiteY1" fmla="*/ 627797 h 3261815"/>
              <a:gd name="connsiteX2" fmla="*/ 1596788 w 3575714"/>
              <a:gd name="connsiteY2" fmla="*/ 2702257 h 3261815"/>
              <a:gd name="connsiteX3" fmla="*/ 0 w 3575714"/>
              <a:gd name="connsiteY3" fmla="*/ 3261815 h 3261815"/>
              <a:gd name="connsiteX4" fmla="*/ 0 w 3575714"/>
              <a:gd name="connsiteY4" fmla="*/ 3261815 h 32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714" h="3261815">
                <a:moveTo>
                  <a:pt x="3575714" y="0"/>
                </a:moveTo>
                <a:cubicBezTo>
                  <a:pt x="3024117" y="88710"/>
                  <a:pt x="2472520" y="177421"/>
                  <a:pt x="2142699" y="627797"/>
                </a:cubicBezTo>
                <a:cubicBezTo>
                  <a:pt x="1812878" y="1078173"/>
                  <a:pt x="1953904" y="2263254"/>
                  <a:pt x="1596788" y="2702257"/>
                </a:cubicBezTo>
                <a:cubicBezTo>
                  <a:pt x="1239672" y="3141260"/>
                  <a:pt x="0" y="3261815"/>
                  <a:pt x="0" y="3261815"/>
                </a:cubicBezTo>
                <a:lnTo>
                  <a:pt x="0" y="326181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Curve Registration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Say curves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i="1" dirty="0" smtClean="0"/>
                  <a:t>equivalent</a:t>
                </a:r>
                <a:r>
                  <a:rPr lang="en-US" dirty="0" smtClean="0"/>
                  <a:t>,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When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3600" dirty="0" smtClean="0"/>
                  <a:t>    </a:t>
                </a:r>
                <a:r>
                  <a:rPr lang="en-US" dirty="0" smtClean="0"/>
                  <a:t>so that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sz="900" i="1" dirty="0">
                  <a:latin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267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91" t="30913" r="37632" b="30225"/>
          <a:stretch/>
        </p:blipFill>
        <p:spPr>
          <a:xfrm>
            <a:off x="3352800" y="1338863"/>
            <a:ext cx="5486245" cy="5290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36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altLang="en-US" dirty="0" smtClean="0">
                    <a:effectLst/>
                  </a:rPr>
                  <a:t>Torus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36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9550"/>
            <a:ext cx="8534399" cy="4768850"/>
          </a:xfrm>
        </p:spPr>
        <p:txBody>
          <a:bodyPr/>
          <a:lstStyle/>
          <a:p>
            <a:pPr algn="l"/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Try To</a:t>
            </a:r>
          </a:p>
          <a:p>
            <a:pPr marL="0" indent="0" algn="l">
              <a:buNone/>
            </a:pPr>
            <a:r>
              <a:rPr lang="en-US" altLang="en-US" dirty="0" smtClean="0"/>
              <a:t>Fit A</a:t>
            </a:r>
          </a:p>
          <a:p>
            <a:pPr marL="0" indent="0" algn="l">
              <a:buNone/>
            </a:pPr>
            <a:r>
              <a:rPr lang="en-US" altLang="en-US" dirty="0" smtClean="0"/>
              <a:t>Geodesic</a:t>
            </a:r>
          </a:p>
          <a:p>
            <a:pPr algn="l"/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Challenge:</a:t>
            </a:r>
          </a:p>
          <a:p>
            <a:pPr marL="0" indent="0" algn="l">
              <a:buNone/>
            </a:pPr>
            <a:r>
              <a:rPr lang="en-US" altLang="en-US" dirty="0" smtClean="0"/>
              <a:t>Can Get</a:t>
            </a:r>
          </a:p>
          <a:p>
            <a:pPr marL="0" indent="0" algn="l">
              <a:buNone/>
            </a:pPr>
            <a:r>
              <a:rPr lang="en-US" altLang="en-US" dirty="0" smtClean="0"/>
              <a:t>Arbitrarily</a:t>
            </a:r>
          </a:p>
          <a:p>
            <a:pPr marL="0" indent="0" algn="l">
              <a:buNone/>
            </a:pPr>
            <a:r>
              <a:rPr lang="en-US" altLang="en-US" dirty="0" smtClean="0"/>
              <a:t>Close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572000" y="1338863"/>
            <a:ext cx="3048000" cy="52905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352800" y="1371600"/>
            <a:ext cx="1676400" cy="2971800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162800" y="3810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7162800" y="25580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352800" y="2667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400800" y="38534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191155" y="12626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334000" y="3810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334155" y="12626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6685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Curve Registration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Toy Example:    Starting Curve,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458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Curve Registration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Toy Example:    Equivalent Curves,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797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Curve Registration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Example:    Warping Functions</a:t>
            </a:r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5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716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Curve Registration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Toy Example:    </a:t>
            </a:r>
            <a:r>
              <a:rPr lang="en-US" i="1" dirty="0" smtClean="0"/>
              <a:t>Non-Equivalent</a:t>
            </a:r>
            <a:r>
              <a:rPr lang="en-US" dirty="0" smtClean="0"/>
              <a:t>  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Cannot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Into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Each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Other</a:t>
            </a: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65" y="2093222"/>
            <a:ext cx="6742935" cy="47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7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Objects I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Equivalence Classes of 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(parallel to Kendall shape analysis)</a:t>
            </a:r>
          </a:p>
        </p:txBody>
      </p:sp>
    </p:spTree>
    <p:extLst>
      <p:ext uri="{BB962C8B-B14F-4D97-AF65-F5344CB8AC3E}">
        <p14:creationId xmlns:p14="http://schemas.microsoft.com/office/powerpoint/2010/main" val="4098531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Objects 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Equivalence Classes of Curves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(Set of </a:t>
                </a:r>
                <a:r>
                  <a:rPr lang="en-US" u="sng" dirty="0" smtClean="0"/>
                  <a:t>All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Warps of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Given Curve)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/>
                  <a:t>Notation: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for a “</a:t>
                </a:r>
                <a:r>
                  <a:rPr lang="en-US" dirty="0" err="1" smtClean="0"/>
                  <a:t>representor</a:t>
                </a:r>
                <a:r>
                  <a:rPr lang="en-US" dirty="0" smtClean="0"/>
                  <a:t>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       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19200"/>
                <a:ext cx="8094663" cy="5378450"/>
              </a:xfrm>
              <a:blipFill>
                <a:blip r:embed="rId3"/>
                <a:stretch>
                  <a:fillRect l="-1958" t="-147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951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8521"/>
            <a:ext cx="4495800" cy="31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Objects I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3784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Equivalence Classes of Curves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(Set of </a:t>
            </a:r>
            <a:r>
              <a:rPr lang="en-US" u="sng" dirty="0" smtClean="0"/>
              <a:t>All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Given Curve)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Next Task:</a:t>
            </a:r>
          </a:p>
          <a:p>
            <a:pPr marL="0" indent="0" algn="ctr">
              <a:buClrTx/>
              <a:buSzPct val="100000"/>
              <a:buNone/>
            </a:pPr>
            <a:r>
              <a:rPr lang="en-US" dirty="0" smtClean="0"/>
              <a:t>Find Metric on Space of Curves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10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Find Metric on Equivalence Classes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Start with Warp </a:t>
            </a:r>
            <a:r>
              <a:rPr lang="en-US" dirty="0" smtClean="0"/>
              <a:t>Invariant Metric </a:t>
            </a:r>
            <a:r>
              <a:rPr lang="en-US" dirty="0" smtClean="0"/>
              <a:t>on Curves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	&amp; Extend</a:t>
            </a:r>
          </a:p>
        </p:txBody>
      </p:sp>
    </p:spTree>
    <p:extLst>
      <p:ext uri="{BB962C8B-B14F-4D97-AF65-F5344CB8AC3E}">
        <p14:creationId xmlns:p14="http://schemas.microsoft.com/office/powerpoint/2010/main" val="77635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Traditional Approach to Curve Registration: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Align curves, say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By finding </a:t>
                </a:r>
                <a:r>
                  <a:rPr lang="en-US" i="1" dirty="0" smtClean="0"/>
                  <a:t>optimal</a:t>
                </a:r>
                <a:r>
                  <a:rPr lang="en-US" dirty="0" smtClean="0"/>
                  <a:t>  time warp,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,  so: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Vertical </a:t>
                </a:r>
                <a:r>
                  <a:rPr lang="en-US" dirty="0" err="1" smtClean="0"/>
                  <a:t>var’n</a:t>
                </a:r>
                <a:r>
                  <a:rPr lang="en-US" dirty="0" smtClean="0"/>
                  <a:t>:   PCA after alignment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Horizontal </a:t>
                </a:r>
                <a:r>
                  <a:rPr lang="en-US" dirty="0" err="1" smtClean="0"/>
                  <a:t>var’n</a:t>
                </a:r>
                <a:r>
                  <a:rPr lang="en-US" dirty="0" smtClean="0"/>
                  <a:t>:   PCA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s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>
                <a:blip r:embed="rId2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01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</a:t>
            </a:r>
            <a:r>
              <a:rPr lang="en-US" dirty="0"/>
              <a:t>Curve </a:t>
            </a:r>
            <a:r>
              <a:rPr lang="en-US" dirty="0" smtClean="0"/>
              <a:t>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Problem: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Don’t have </a:t>
                </a:r>
                <a:r>
                  <a:rPr lang="en-US" i="1" dirty="0" smtClean="0"/>
                  <a:t>proper metric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Since: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Because: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>
                <a:blip r:embed="rId2"/>
                <a:stretch>
                  <a:fillRect l="-18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033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91" t="30913" r="37632" b="30225"/>
          <a:stretch/>
        </p:blipFill>
        <p:spPr>
          <a:xfrm>
            <a:off x="3352800" y="1338863"/>
            <a:ext cx="5486245" cy="5290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36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altLang="en-US" dirty="0" smtClean="0">
                    <a:effectLst/>
                  </a:rPr>
                  <a:t>Torus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36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9550"/>
            <a:ext cx="853439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Fit Nested</a:t>
            </a:r>
          </a:p>
          <a:p>
            <a:pPr marL="0" indent="0" algn="l">
              <a:buNone/>
            </a:pPr>
            <a:r>
              <a:rPr lang="en-US" altLang="en-US" dirty="0" smtClean="0"/>
              <a:t>Sub-Manifold</a:t>
            </a:r>
          </a:p>
          <a:p>
            <a:pPr algn="l"/>
            <a:endParaRPr lang="en-US" alt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572000" y="1338863"/>
            <a:ext cx="3048000" cy="52905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352800" y="1371600"/>
            <a:ext cx="1676400" cy="2971800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162800" y="3810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7162800" y="25580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352800" y="2667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629400" y="34724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810000" y="1883664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Oval 2"/>
          <p:cNvSpPr/>
          <p:nvPr/>
        </p:nvSpPr>
        <p:spPr bwMode="auto">
          <a:xfrm>
            <a:off x="5867400" y="4114800"/>
            <a:ext cx="152245" cy="152400"/>
          </a:xfrm>
          <a:prstGeom prst="ellipse">
            <a:avLst/>
          </a:prstGeom>
          <a:noFill/>
          <a:ln w="1270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24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</a:t>
            </a:r>
            <a:r>
              <a:rPr lang="en-US" dirty="0"/>
              <a:t>Curve </a:t>
            </a:r>
            <a:r>
              <a:rPr lang="en-US" dirty="0" smtClean="0"/>
              <a:t>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smtClean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 smtClean="0">
                    <a:ea typeface="Cambria Math"/>
                  </a:rPr>
                  <a:t>Xiaosun</a:t>
                </a:r>
                <a:r>
                  <a:rPr lang="en-US" sz="1400" dirty="0" smtClean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32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21099" r="2704" b="11649"/>
          <a:stretch/>
        </p:blipFill>
        <p:spPr bwMode="auto">
          <a:xfrm>
            <a:off x="1921797" y="2427781"/>
            <a:ext cx="6688803" cy="44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</a:t>
            </a:r>
            <a:r>
              <a:rPr lang="en-US" dirty="0"/>
              <a:t>Curve </a:t>
            </a:r>
            <a:r>
              <a:rPr lang="en-US" dirty="0" smtClean="0"/>
              <a:t>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79550"/>
                <a:ext cx="8839199" cy="4768850"/>
              </a:xfrm>
            </p:spPr>
            <p:txBody>
              <a:bodyPr/>
              <a:lstStyle/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Note: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Very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Different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 smtClean="0">
                    <a:ea typeface="Cambria Math"/>
                  </a:rPr>
                  <a:t>L</a:t>
                </a:r>
                <a:r>
                  <a:rPr lang="en-US" baseline="30000" dirty="0" smtClean="0">
                    <a:ea typeface="Cambria Math"/>
                  </a:rPr>
                  <a:t>2</a:t>
                </a:r>
                <a:r>
                  <a:rPr lang="en-US" dirty="0" smtClean="0">
                    <a:ea typeface="Cambria Math"/>
                  </a:rPr>
                  <a:t>  norms</a:t>
                </a: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>
                  <a:buClrTx/>
                  <a:buSzPct val="100000"/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smtClean="0">
                    <a:ea typeface="Cambria Math"/>
                  </a:rPr>
                  <a:t>Thanks to</a:t>
                </a:r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sz="1400" dirty="0" err="1" smtClean="0">
                    <a:ea typeface="Cambria Math"/>
                  </a:rPr>
                  <a:t>Xiaosun</a:t>
                </a:r>
                <a:r>
                  <a:rPr lang="en-US" sz="1400" dirty="0" smtClean="0">
                    <a:ea typeface="Cambria Math"/>
                  </a:rPr>
                  <a:t> Lu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79550"/>
                <a:ext cx="8839199" cy="4768850"/>
              </a:xfrm>
              <a:blipFill rotWithShape="1">
                <a:blip r:embed="rId3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>
            <a:off x="2057400" y="3886200"/>
            <a:ext cx="3208798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57400" y="3886200"/>
            <a:ext cx="5943600" cy="1447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12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Solution:  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Look for </a:t>
                </a:r>
                <a:r>
                  <a:rPr lang="en-US" i="1" dirty="0" smtClean="0"/>
                  <a:t>Warp Invariant</a:t>
                </a:r>
                <a:r>
                  <a:rPr lang="en-US" dirty="0" smtClean="0"/>
                  <a:t>  Metric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Where:  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255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</a:t>
            </a:r>
            <a:r>
              <a:rPr lang="en-US" dirty="0"/>
              <a:t>Curve </a:t>
            </a:r>
            <a:r>
              <a:rPr lang="en-US" dirty="0" smtClean="0"/>
              <a:t>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I.e. Have “Parallel”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Representatives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Of Equivalence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Classes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 bwMode="auto">
          <a:xfrm>
            <a:off x="4876800" y="2402006"/>
            <a:ext cx="2784143" cy="3575713"/>
          </a:xfrm>
          <a:custGeom>
            <a:avLst/>
            <a:gdLst>
              <a:gd name="connsiteX0" fmla="*/ 0 w 2784143"/>
              <a:gd name="connsiteY0" fmla="*/ 3575713 h 3575713"/>
              <a:gd name="connsiteX1" fmla="*/ 750627 w 2784143"/>
              <a:gd name="connsiteY1" fmla="*/ 1446663 h 3575713"/>
              <a:gd name="connsiteX2" fmla="*/ 2169994 w 2784143"/>
              <a:gd name="connsiteY2" fmla="*/ 968991 h 3575713"/>
              <a:gd name="connsiteX3" fmla="*/ 2784143 w 2784143"/>
              <a:gd name="connsiteY3" fmla="*/ 0 h 35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3575713">
                <a:moveTo>
                  <a:pt x="0" y="3575713"/>
                </a:moveTo>
                <a:cubicBezTo>
                  <a:pt x="194480" y="2728415"/>
                  <a:pt x="388961" y="1881117"/>
                  <a:pt x="750627" y="1446663"/>
                </a:cubicBezTo>
                <a:cubicBezTo>
                  <a:pt x="1112293" y="1012209"/>
                  <a:pt x="1831075" y="1210101"/>
                  <a:pt x="2169994" y="968991"/>
                </a:cubicBezTo>
                <a:cubicBezTo>
                  <a:pt x="2508913" y="727881"/>
                  <a:pt x="2784143" y="0"/>
                  <a:pt x="2784143" y="0"/>
                </a:cubicBez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826457" y="2819400"/>
            <a:ext cx="2784143" cy="3575713"/>
          </a:xfrm>
          <a:custGeom>
            <a:avLst/>
            <a:gdLst>
              <a:gd name="connsiteX0" fmla="*/ 0 w 2784143"/>
              <a:gd name="connsiteY0" fmla="*/ 3575713 h 3575713"/>
              <a:gd name="connsiteX1" fmla="*/ 750627 w 2784143"/>
              <a:gd name="connsiteY1" fmla="*/ 1446663 h 3575713"/>
              <a:gd name="connsiteX2" fmla="*/ 2169994 w 2784143"/>
              <a:gd name="connsiteY2" fmla="*/ 968991 h 3575713"/>
              <a:gd name="connsiteX3" fmla="*/ 2784143 w 2784143"/>
              <a:gd name="connsiteY3" fmla="*/ 0 h 35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143" h="3575713">
                <a:moveTo>
                  <a:pt x="0" y="3575713"/>
                </a:moveTo>
                <a:cubicBezTo>
                  <a:pt x="194480" y="2728415"/>
                  <a:pt x="388961" y="1881117"/>
                  <a:pt x="750627" y="1446663"/>
                </a:cubicBezTo>
                <a:cubicBezTo>
                  <a:pt x="1112293" y="1012209"/>
                  <a:pt x="1831075" y="1210101"/>
                  <a:pt x="2169994" y="968991"/>
                </a:cubicBezTo>
                <a:cubicBezTo>
                  <a:pt x="2508913" y="727881"/>
                  <a:pt x="2784143" y="0"/>
                  <a:pt x="2784143" y="0"/>
                </a:cubicBezTo>
              </a:path>
            </a:pathLst>
          </a:cu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257800" y="4114800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410200" y="3810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2743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05800" y="3124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00800" y="4267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>
            <a:stCxn id="8" idx="6"/>
            <a:endCxn id="9" idx="2"/>
          </p:cNvCxnSpPr>
          <p:nvPr/>
        </p:nvCxnSpPr>
        <p:spPr bwMode="auto">
          <a:xfrm>
            <a:off x="7543800" y="2857500"/>
            <a:ext cx="7620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638800" y="3962400"/>
            <a:ext cx="762000" cy="3810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717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Warp </a:t>
                </a:r>
                <a:r>
                  <a:rPr lang="en-US" i="1" dirty="0" smtClean="0"/>
                  <a:t>Invariant</a:t>
                </a:r>
                <a:r>
                  <a:rPr lang="en-US" dirty="0" smtClean="0"/>
                  <a:t>  Metric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Developed in context of: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Likelihood Geometry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u="sng" dirty="0" smtClean="0"/>
                  <a:t>Fisher – </a:t>
                </a:r>
                <a:r>
                  <a:rPr lang="en-US" u="sng" dirty="0" err="1" smtClean="0"/>
                  <a:t>Rao</a:t>
                </a:r>
                <a:r>
                  <a:rPr lang="en-US" u="sng" dirty="0" smtClean="0"/>
                  <a:t> Metric</a:t>
                </a:r>
                <a:r>
                  <a:rPr lang="en-US" dirty="0" smtClean="0"/>
                  <a:t>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67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479550"/>
                <a:ext cx="8094663" cy="50736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Fisher – </a:t>
                </a:r>
                <a:r>
                  <a:rPr lang="en-US" dirty="0" err="1" smtClean="0"/>
                  <a:t>Rao</a:t>
                </a:r>
                <a:r>
                  <a:rPr lang="en-US" dirty="0" smtClean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Computation</a:t>
                </a:r>
                <a:r>
                  <a:rPr lang="en-US" dirty="0"/>
                  <a:t> </a:t>
                </a:r>
                <a:r>
                  <a:rPr lang="en-US" dirty="0" smtClean="0"/>
                  <a:t>Based on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479550"/>
                <a:ext cx="8094663" cy="5073650"/>
              </a:xfrm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62000" y="5196330"/>
                <a:ext cx="2008307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Where 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box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96330"/>
                <a:ext cx="2008307" cy="899670"/>
              </a:xfrm>
              <a:prstGeom prst="rect">
                <a:avLst/>
              </a:prstGeom>
              <a:blipFill>
                <a:blip r:embed="rId3"/>
                <a:stretch>
                  <a:fillRect l="-4559" t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77000" y="5124271"/>
            <a:ext cx="23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Signed Version</a:t>
            </a:r>
          </a:p>
          <a:p>
            <a:r>
              <a:rPr lang="en-US" sz="2400" dirty="0" smtClean="0"/>
              <a:t>Of Square Root</a:t>
            </a:r>
          </a:p>
          <a:p>
            <a:r>
              <a:rPr lang="en-US" sz="2400" dirty="0" smtClean="0"/>
              <a:t>Derivative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0745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Square Root Velocity Function (SRVF)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51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Fisher – </a:t>
                </a:r>
                <a:r>
                  <a:rPr lang="en-US" dirty="0" err="1" smtClean="0"/>
                  <a:t>Rao</a:t>
                </a:r>
                <a:r>
                  <a:rPr lang="en-US" dirty="0" smtClean="0"/>
                  <a:t> Metric: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Computation</a:t>
                </a:r>
                <a:r>
                  <a:rPr lang="en-US" dirty="0"/>
                  <a:t> </a:t>
                </a:r>
                <a:r>
                  <a:rPr lang="en-US" dirty="0" smtClean="0"/>
                  <a:t>Based on SRVF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So work with </a:t>
                </a:r>
                <a:r>
                  <a:rPr lang="en-US" dirty="0" smtClean="0"/>
                  <a:t>SRVF,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Since much easier to compute.</a:t>
                </a:r>
                <a:endParaRPr lang="en-US" dirty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755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sz="1400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 smtClean="0"/>
              <a:t>Thanks to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sz="1400" dirty="0" err="1" smtClean="0"/>
              <a:t>Xiaosun</a:t>
            </a:r>
            <a:r>
              <a:rPr lang="en-US" sz="1400" dirty="0" smtClean="0"/>
              <a:t> Lu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0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91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PNS Main Idea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479550"/>
                <a:ext cx="8269288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Data Objects: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dirty="0" smtClean="0"/>
                  <a:t>  is a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 smtClean="0"/>
                  <a:t>  dimensional manifold</a:t>
                </a:r>
              </a:p>
              <a:p>
                <a:pPr marL="0" indent="0" algn="l">
                  <a:buNone/>
                </a:pPr>
                <a:endParaRPr lang="en-US" altLang="en-US" sz="2400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Consider a nested series of sub-manifolds: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dirty="0" smtClean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where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=0,⋯,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 smtClean="0"/>
              </a:p>
              <a:p>
                <a:pPr marL="0" indent="0" algn="ctr">
                  <a:buNone/>
                </a:pP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𝑑𝑖𝑚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 smtClean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endParaRPr lang="en-US" altLang="en-US" sz="2400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Goal: </a:t>
                </a:r>
                <a:r>
                  <a:rPr lang="en-US" altLang="en-US" dirty="0"/>
                  <a:t>F</a:t>
                </a:r>
                <a:r>
                  <a:rPr lang="en-US" altLang="en-US" dirty="0" smtClean="0"/>
                  <a:t>it all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i="1" dirty="0" smtClean="0"/>
                  <a:t>simultaneously</a:t>
                </a:r>
                <a:r>
                  <a:rPr lang="en-US" alt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479550"/>
                <a:ext cx="8269288" cy="4768850"/>
              </a:xfrm>
              <a:blipFill>
                <a:blip r:embed="rId2"/>
                <a:stretch>
                  <a:fillRect l="-1842" t="-1535" b="-8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83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4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87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18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99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0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40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17525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47800"/>
            <a:ext cx="7019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99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479550"/>
            <a:ext cx="86867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Why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square 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roots?             Dislikes </a:t>
            </a:r>
            <a:r>
              <a:rPr lang="en-US" i="1" dirty="0" smtClean="0"/>
              <a:t>Pinching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Focusses Well On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Peaks of </a:t>
            </a:r>
            <a:r>
              <a:rPr lang="en-US" u="sng" dirty="0" smtClean="0"/>
              <a:t>Unequal Height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6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in Curve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Note on SRVF representation: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900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Can show:    Warp Invariance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Follows from Jacobean calculation</a:t>
                </a: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4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Metrics in Curve Quotient Space</a:t>
            </a:r>
            <a:endParaRPr lang="en-US" sz="40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Above was Invariance for Individual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Now extend to: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 smtClean="0"/>
              <a:t> Equivalence Classes of Curves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I.e. Orbits as Data Objects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I.e. </a:t>
            </a:r>
            <a:r>
              <a:rPr lang="en-US" dirty="0"/>
              <a:t> </a:t>
            </a:r>
            <a:r>
              <a:rPr lang="en-US" dirty="0" smtClean="0"/>
              <a:t>Quotient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9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Call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a </a:t>
                </a:r>
                <a:r>
                  <a:rPr lang="en-US" i="1" dirty="0" smtClean="0"/>
                  <a:t>stratum</a:t>
                </a:r>
                <a:r>
                  <a:rPr lang="en-US" dirty="0" smtClean="0"/>
                  <a:t>,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so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/>
                  <a:t>  is a </a:t>
                </a:r>
                <a:r>
                  <a:rPr lang="en-US" i="1" dirty="0" smtClean="0"/>
                  <a:t>manifold stratification</a:t>
                </a:r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To be fit to 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New Approach:   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Simultaneously</a:t>
                </a:r>
                <a:r>
                  <a:rPr lang="en-US" dirty="0" smtClean="0"/>
                  <a:t> fit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i="1" dirty="0" smtClean="0"/>
                  <a:t>Nested </a:t>
                </a:r>
                <a:r>
                  <a:rPr lang="en-US" i="1" dirty="0" err="1" smtClean="0"/>
                  <a:t>Submanifold</a:t>
                </a:r>
                <a:r>
                  <a:rPr lang="en-US" dirty="0" smtClean="0"/>
                  <a:t> (NS)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2"/>
                <a:stretch>
                  <a:fillRect l="-1958" t="-179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5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Metrics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Metric on Equivalence Classes: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    i.e.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𝑖𝑛𝑓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i="1" dirty="0" smtClean="0"/>
                  <a:t>Independent</a:t>
                </a:r>
                <a:r>
                  <a:rPr lang="en-US" dirty="0" smtClean="0"/>
                  <a:t> of Choice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By </a:t>
                </a:r>
                <a:r>
                  <a:rPr lang="en-US" dirty="0" smtClean="0"/>
                  <a:t>Warp </a:t>
                </a:r>
                <a:r>
                  <a:rPr lang="en-US" dirty="0" smtClean="0"/>
                  <a:t>Invariance</a:t>
                </a:r>
                <a:endParaRPr lang="en-US" dirty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8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Benefit of a Metric: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Allows Definition of a “Mean”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Fréchet</a:t>
            </a:r>
            <a:r>
              <a:rPr lang="en-US" dirty="0" smtClean="0"/>
              <a:t>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Geodesic Mean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Barycenter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err="1" smtClean="0"/>
              <a:t>Karcher</a:t>
            </a:r>
            <a:r>
              <a:rPr lang="en-US" dirty="0" smtClean="0"/>
              <a:t>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78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Given Equivalence Class Data Objects: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Karcher</a:t>
                </a:r>
                <a:r>
                  <a:rPr lang="en-US" dirty="0" smtClean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0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Karcher</a:t>
                </a:r>
                <a:r>
                  <a:rPr lang="en-US" dirty="0" smtClean="0"/>
                  <a:t> Mean is: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𝑎𝑟𝑔𝑚𝑖𝑛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Intuition:  </a:t>
                </a:r>
                <a:r>
                  <a:rPr lang="en-US" dirty="0" smtClean="0"/>
                  <a:t>Recall</a:t>
                </a:r>
                <a:r>
                  <a:rPr lang="en-US" dirty="0" smtClean="0"/>
                  <a:t>, </a:t>
                </a:r>
                <a:r>
                  <a:rPr lang="en-US" dirty="0" smtClean="0"/>
                  <a:t>for Euclidean Data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	Minimizer = Conventional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97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Next Define “Most Representative”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Choice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	As </a:t>
                </a:r>
                <a:r>
                  <a:rPr lang="en-US" dirty="0" err="1"/>
                  <a:t>R</a:t>
                </a:r>
                <a:r>
                  <a:rPr lang="en-US" dirty="0" err="1" smtClean="0"/>
                  <a:t>epresenter</a:t>
                </a:r>
                <a:r>
                  <a:rPr lang="en-US" dirty="0" smtClean="0"/>
                  <a:t>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434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Given a candidate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600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 smtClean="0"/>
                  <a:t> Consider warps to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to make 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err="1" smtClean="0"/>
                  <a:t>Karcher</a:t>
                </a:r>
                <a:r>
                  <a:rPr lang="en-US" dirty="0" smtClean="0"/>
                  <a:t> mean of warps  =  Identity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(under Fisher </a:t>
                </a:r>
                <a:r>
                  <a:rPr lang="en-US" dirty="0" err="1" smtClean="0"/>
                  <a:t>Rao</a:t>
                </a:r>
                <a:r>
                  <a:rPr lang="en-US" dirty="0" smtClean="0"/>
                  <a:t> metric)</a:t>
                </a: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295400"/>
                <a:ext cx="8094663" cy="5302250"/>
              </a:xfrm>
              <a:blipFill>
                <a:blip r:embed="rId2"/>
                <a:stretch>
                  <a:fillRect l="-1958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818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“Most Representative”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0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3871" r="2315" b="4465"/>
          <a:stretch/>
        </p:blipFill>
        <p:spPr bwMode="auto">
          <a:xfrm>
            <a:off x="1295400" y="2468880"/>
            <a:ext cx="658368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Thanks to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Anuj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Srivastava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261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 – (Details Later)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Estimated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Warps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(Note: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Represented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With </a:t>
            </a:r>
            <a:r>
              <a:rPr lang="en-US" dirty="0" err="1" smtClean="0"/>
              <a:t>Karcher</a:t>
            </a:r>
            <a:endParaRPr lang="en-US" dirty="0" smtClean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Mean At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Identity)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77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Mean in </a:t>
            </a:r>
            <a:r>
              <a:rPr lang="en-US" sz="4000" dirty="0"/>
              <a:t>Curve Quotient </a:t>
            </a:r>
            <a:r>
              <a:rPr lang="en-US" sz="4000" dirty="0" smtClean="0"/>
              <a:t>Space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“Most Representative”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Terminology:     The “Template Mean”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53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Data Objects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443442" y="1443335"/>
            <a:ext cx="3176558" cy="1071265"/>
            <a:chOff x="4443442" y="1443335"/>
            <a:chExt cx="3176558" cy="1071265"/>
          </a:xfrm>
        </p:grpSpPr>
        <p:sp>
          <p:nvSpPr>
            <p:cNvPr id="4" name="TextBox 3"/>
            <p:cNvSpPr txBox="1"/>
            <p:nvPr/>
          </p:nvSpPr>
          <p:spPr>
            <a:xfrm>
              <a:off x="4443442" y="1443335"/>
              <a:ext cx="2146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Data Objects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105400" y="1905000"/>
              <a:ext cx="2514600" cy="609600"/>
            </a:xfrm>
            <a:prstGeom prst="ellipse">
              <a:avLst/>
            </a:prstGeom>
            <a:noFill/>
            <a:ln w="25400" cap="flat" cmpd="sng" algn="ctr">
              <a:solidFill>
                <a:srgbClr val="D35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52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Projection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5240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 denote the </a:t>
                </a:r>
                <a:r>
                  <a:rPr lang="en-US" i="1" dirty="0" smtClean="0"/>
                  <a:t>telescoping projection</a:t>
                </a:r>
                <a:r>
                  <a:rPr lang="en-US" dirty="0" smtClean="0"/>
                  <a:t> onto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I.e.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Note:    This projection is fundamental to Backwards PCA methods</a:t>
                </a:r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524000"/>
                <a:ext cx="8094663" cy="4768850"/>
              </a:xfrm>
              <a:blipFill>
                <a:blip r:embed="rId2"/>
                <a:stretch>
                  <a:fillRect l="-1958" t="-1279" b="-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406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Data Objects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8382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257800" y="4648200"/>
            <a:ext cx="37338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7124700" y="1299865"/>
            <a:ext cx="102379" cy="334833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94786" y="5405735"/>
            <a:ext cx="274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Kendall’s Shapes</a:t>
            </a:r>
          </a:p>
        </p:txBody>
      </p:sp>
    </p:spTree>
    <p:extLst>
      <p:ext uri="{BB962C8B-B14F-4D97-AF65-F5344CB8AC3E}">
        <p14:creationId xmlns:p14="http://schemas.microsoft.com/office/powerpoint/2010/main" val="4289407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Data Objects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219200"/>
                <a:ext cx="8094663" cy="5486400"/>
              </a:xfrm>
            </p:spPr>
            <p:txBody>
              <a:bodyPr/>
              <a:lstStyle/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Final Curve Warps: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Warp Each </a:t>
                </a:r>
                <a:r>
                  <a:rPr lang="en-US" dirty="0"/>
                  <a:t>D</a:t>
                </a:r>
                <a:r>
                  <a:rPr lang="en-US" dirty="0" smtClean="0"/>
                  <a:t>ata Curve,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To Template Mean,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/>
                  <a:t>Denote Warp Functions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Gives (</a:t>
                </a:r>
                <a:r>
                  <a:rPr lang="en-US" dirty="0"/>
                  <a:t>R</a:t>
                </a:r>
                <a:r>
                  <a:rPr lang="en-US" dirty="0" smtClean="0"/>
                  <a:t>oughly Speaking):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 smtClean="0"/>
                  <a:t>  Vertical Components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ClrTx/>
                  <a:buSzPct val="100000"/>
                  <a:buNone/>
                </a:pPr>
                <a:r>
                  <a:rPr lang="en-US" dirty="0" smtClean="0"/>
                  <a:t>(Aligned Curves)</a:t>
                </a:r>
              </a:p>
              <a:p>
                <a:pPr algn="l">
                  <a:spcBef>
                    <a:spcPts val="1500"/>
                  </a:spcBef>
                  <a:buClrTx/>
                  <a:buSzPct val="100000"/>
                  <a:buFont typeface="Wingdings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 Horizontal Components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486400"/>
              </a:xfrm>
              <a:blipFill rotWithShape="1">
                <a:blip r:embed="rId2"/>
                <a:stretch>
                  <a:fillRect l="-1958" t="-1444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96000" y="1367135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Objects III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638800" y="6019800"/>
            <a:ext cx="26670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 bwMode="auto">
          <a:xfrm flipH="1">
            <a:off x="6972300" y="1828800"/>
            <a:ext cx="312487" cy="41910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24600" y="5486400"/>
            <a:ext cx="28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~ Chang’s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Transfo’s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34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Several Variations of </a:t>
            </a:r>
          </a:p>
          <a:p>
            <a:pPr marL="0" indent="0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Dynamic Programming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 smtClean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Done by </a:t>
            </a:r>
            <a:r>
              <a:rPr lang="en-US" b="1" dirty="0" smtClean="0"/>
              <a:t>Eric </a:t>
            </a:r>
            <a:r>
              <a:rPr lang="en-US" b="1" dirty="0" err="1" smtClean="0"/>
              <a:t>Klassen</a:t>
            </a:r>
            <a:r>
              <a:rPr lang="en-US" b="1" dirty="0" smtClean="0"/>
              <a:t>, Wei Wu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6824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8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Raw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Data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Both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Horizontal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And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Vertical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06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-8549"/>
          <a:stretch/>
        </p:blipFill>
        <p:spPr bwMode="auto">
          <a:xfrm>
            <a:off x="1590675" y="1343025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2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-8549"/>
          <a:stretch/>
        </p:blipFill>
        <p:spPr bwMode="auto">
          <a:xfrm>
            <a:off x="1590675" y="1343025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Power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Spread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Across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Spectrum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905000" y="2971800"/>
            <a:ext cx="5638800" cy="2209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3727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2" b="-43312"/>
          <a:stretch/>
        </p:blipFill>
        <p:spPr bwMode="auto">
          <a:xfrm>
            <a:off x="1590675" y="1737360"/>
            <a:ext cx="7553325" cy="106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Projections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Power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Spread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Across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9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48768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</a:p>
        </p:txBody>
      </p:sp>
    </p:spTree>
    <p:extLst>
      <p:ext uri="{BB962C8B-B14F-4D97-AF65-F5344CB8AC3E}">
        <p14:creationId xmlns:p14="http://schemas.microsoft.com/office/powerpoint/2010/main" val="3113348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7467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497888" cy="533400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Conventional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PCA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Scores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Views of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1-d Curve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Bending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Through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4 </a:t>
            </a:r>
            <a:r>
              <a:rPr lang="en-US" dirty="0" err="1" smtClean="0"/>
              <a:t>Dim’ns</a:t>
            </a:r>
            <a:r>
              <a:rPr lang="en-US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6373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16505</TotalTime>
  <Words>1441</Words>
  <Application>Microsoft Office PowerPoint</Application>
  <PresentationFormat>On-screen Show (4:3)</PresentationFormat>
  <Paragraphs>842</Paragraphs>
  <Slides>113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1" baseType="lpstr">
      <vt:lpstr>맑은 고딕</vt:lpstr>
      <vt:lpstr>Arial</vt:lpstr>
      <vt:lpstr>Cambria Math</vt:lpstr>
      <vt:lpstr>굴림</vt:lpstr>
      <vt:lpstr>Tahoma</vt:lpstr>
      <vt:lpstr>Times New Roman</vt:lpstr>
      <vt:lpstr>Wingdings</vt:lpstr>
      <vt:lpstr>1_Default Design</vt:lpstr>
      <vt:lpstr>An Interesting Question</vt:lpstr>
      <vt:lpstr>General View of Backwards PCA</vt:lpstr>
      <vt:lpstr>Vectors of Angles</vt:lpstr>
      <vt:lpstr>Vectors of Angles</vt:lpstr>
      <vt:lpstr>Torus Space S^1×S^1</vt:lpstr>
      <vt:lpstr>Torus Space S^1×S^1</vt:lpstr>
      <vt:lpstr>PNS Main Idea</vt:lpstr>
      <vt:lpstr>General Background</vt:lpstr>
      <vt:lpstr>Projection Notation</vt:lpstr>
      <vt:lpstr>PNS Components</vt:lpstr>
      <vt:lpstr>Nested Submanifold Fits</vt:lpstr>
      <vt:lpstr>NS Components in R^2</vt:lpstr>
      <vt:lpstr>NS Components in R^2</vt:lpstr>
      <vt:lpstr>NS Components in R^2</vt:lpstr>
      <vt:lpstr>NS Components in R^2</vt:lpstr>
      <vt:lpstr>NS Components in R^2</vt:lpstr>
      <vt:lpstr>NS Components in R^2</vt:lpstr>
      <vt:lpstr>NS Components in R^2</vt:lpstr>
      <vt:lpstr>Nested Submanifold Fits</vt:lpstr>
      <vt:lpstr>Nested Submanifold Fits</vt:lpstr>
      <vt:lpstr>Pennec’s Area Under the Curve</vt:lpstr>
      <vt:lpstr>Pennec’s Area Under the Curve</vt:lpstr>
      <vt:lpstr>Pennec’s Area Under the Curve</vt:lpstr>
      <vt:lpstr>Torus Space S^1×S^1</vt:lpstr>
      <vt:lpstr>Torus Space S^1×S^1×⋯×S^1</vt:lpstr>
      <vt:lpstr>OODA Big Picture</vt:lpstr>
      <vt:lpstr>Collaborators</vt:lpstr>
      <vt:lpstr>Context</vt:lpstr>
      <vt:lpstr>Context</vt:lpstr>
      <vt:lpstr>Context</vt:lpstr>
      <vt:lpstr>Context</vt:lpstr>
      <vt:lpstr>Functional Data Analysis</vt:lpstr>
      <vt:lpstr>Functional Data Analysis</vt:lpstr>
      <vt:lpstr>Functional Data Analysis</vt:lpstr>
      <vt:lpstr>Challenge</vt:lpstr>
      <vt:lpstr>Challenge  (Illustrated)</vt:lpstr>
      <vt:lpstr>Challenge  (Illustrated)</vt:lpstr>
      <vt:lpstr>Functional Data Analysis</vt:lpstr>
      <vt:lpstr>Landmark Based Shape Analysis</vt:lpstr>
      <vt:lpstr>Landmark Based Shape Analysis</vt:lpstr>
      <vt:lpstr>Curve Registration</vt:lpstr>
      <vt:lpstr>Curve Registration</vt:lpstr>
      <vt:lpstr>Curve Registration</vt:lpstr>
      <vt:lpstr>Time Warping Intuition</vt:lpstr>
      <vt:lpstr>Time Warping Intuition</vt:lpstr>
      <vt:lpstr>Time Warping Intuition</vt:lpstr>
      <vt:lpstr>Time Warping Intuition</vt:lpstr>
      <vt:lpstr>Time Warping Intuition</vt:lpstr>
      <vt:lpstr>Curve Registration</vt:lpstr>
      <vt:lpstr>Curve Registration</vt:lpstr>
      <vt:lpstr>Curve Registration</vt:lpstr>
      <vt:lpstr>Curve Registration</vt:lpstr>
      <vt:lpstr>Curve Registration</vt:lpstr>
      <vt:lpstr>Data Objects I</vt:lpstr>
      <vt:lpstr>Data Objects I</vt:lpstr>
      <vt:lpstr>Data Objects I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Space</vt:lpstr>
      <vt:lpstr>Metrics in Curve Quotient Space</vt:lpstr>
      <vt:lpstr>Metrics in Curve Quotient Space</vt:lpstr>
      <vt:lpstr>Mean in Curve Quotient Space</vt:lpstr>
      <vt:lpstr>Mean in Curve Quotient Space</vt:lpstr>
      <vt:lpstr>Mean in Curve Quotient Space</vt:lpstr>
      <vt:lpstr>Mean in Curve Quotient Space</vt:lpstr>
      <vt:lpstr>Mean in Curve Quotient Space</vt:lpstr>
      <vt:lpstr>Mean in Curve Quotient Space</vt:lpstr>
      <vt:lpstr>Toy Example – (Details Later)</vt:lpstr>
      <vt:lpstr>Mean in Curve Quotient Space</vt:lpstr>
      <vt:lpstr>More Data Objects </vt:lpstr>
      <vt:lpstr>More Data Objects </vt:lpstr>
      <vt:lpstr>More Data Objects </vt:lpstr>
      <vt:lpstr>Computation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Visualization</vt:lpstr>
      <vt:lpstr>Toy Example</vt:lpstr>
      <vt:lpstr>Toy Example</vt:lpstr>
      <vt:lpstr>Visualization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476</cp:revision>
  <dcterms:created xsi:type="dcterms:W3CDTF">2001-06-08T01:38:43Z</dcterms:created>
  <dcterms:modified xsi:type="dcterms:W3CDTF">2017-11-21T01:34:12Z</dcterms:modified>
</cp:coreProperties>
</file>