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  <p:sldMasterId id="2147483878" r:id="rId2"/>
  </p:sldMasterIdLst>
  <p:notesMasterIdLst>
    <p:notesMasterId r:id="rId120"/>
  </p:notesMasterIdLst>
  <p:sldIdLst>
    <p:sldId id="3270" r:id="rId3"/>
    <p:sldId id="3271" r:id="rId4"/>
    <p:sldId id="3278" r:id="rId5"/>
    <p:sldId id="3279" r:id="rId6"/>
    <p:sldId id="3280" r:id="rId7"/>
    <p:sldId id="3281" r:id="rId8"/>
    <p:sldId id="3285" r:id="rId9"/>
    <p:sldId id="3294" r:id="rId10"/>
    <p:sldId id="3297" r:id="rId11"/>
    <p:sldId id="3307" r:id="rId12"/>
    <p:sldId id="3309" r:id="rId13"/>
    <p:sldId id="3310" r:id="rId14"/>
    <p:sldId id="3311" r:id="rId15"/>
    <p:sldId id="3312" r:id="rId16"/>
    <p:sldId id="3313" r:id="rId17"/>
    <p:sldId id="3314" r:id="rId18"/>
    <p:sldId id="3315" r:id="rId19"/>
    <p:sldId id="3316" r:id="rId20"/>
    <p:sldId id="3317" r:id="rId21"/>
    <p:sldId id="3318" r:id="rId22"/>
    <p:sldId id="3319" r:id="rId23"/>
    <p:sldId id="3320" r:id="rId24"/>
    <p:sldId id="3321" r:id="rId25"/>
    <p:sldId id="3322" r:id="rId26"/>
    <p:sldId id="3323" r:id="rId27"/>
    <p:sldId id="3324" r:id="rId28"/>
    <p:sldId id="3325" r:id="rId29"/>
    <p:sldId id="3326" r:id="rId30"/>
    <p:sldId id="3420" r:id="rId31"/>
    <p:sldId id="3327" r:id="rId32"/>
    <p:sldId id="3333" r:id="rId33"/>
    <p:sldId id="3328" r:id="rId34"/>
    <p:sldId id="3329" r:id="rId35"/>
    <p:sldId id="3330" r:id="rId36"/>
    <p:sldId id="3331" r:id="rId37"/>
    <p:sldId id="3332" r:id="rId38"/>
    <p:sldId id="3334" r:id="rId39"/>
    <p:sldId id="3335" r:id="rId40"/>
    <p:sldId id="3336" r:id="rId41"/>
    <p:sldId id="3337" r:id="rId42"/>
    <p:sldId id="3338" r:id="rId43"/>
    <p:sldId id="3339" r:id="rId44"/>
    <p:sldId id="3340" r:id="rId45"/>
    <p:sldId id="3341" r:id="rId46"/>
    <p:sldId id="3342" r:id="rId47"/>
    <p:sldId id="3343" r:id="rId48"/>
    <p:sldId id="3344" r:id="rId49"/>
    <p:sldId id="3345" r:id="rId50"/>
    <p:sldId id="3346" r:id="rId51"/>
    <p:sldId id="3347" r:id="rId52"/>
    <p:sldId id="3348" r:id="rId53"/>
    <p:sldId id="3349" r:id="rId54"/>
    <p:sldId id="3350" r:id="rId55"/>
    <p:sldId id="3351" r:id="rId56"/>
    <p:sldId id="3352" r:id="rId57"/>
    <p:sldId id="3353" r:id="rId58"/>
    <p:sldId id="3354" r:id="rId59"/>
    <p:sldId id="3355" r:id="rId60"/>
    <p:sldId id="3356" r:id="rId61"/>
    <p:sldId id="3357" r:id="rId62"/>
    <p:sldId id="3358" r:id="rId63"/>
    <p:sldId id="3359" r:id="rId64"/>
    <p:sldId id="3360" r:id="rId65"/>
    <p:sldId id="3361" r:id="rId66"/>
    <p:sldId id="3362" r:id="rId67"/>
    <p:sldId id="3363" r:id="rId68"/>
    <p:sldId id="3364" r:id="rId69"/>
    <p:sldId id="3365" r:id="rId70"/>
    <p:sldId id="3366" r:id="rId71"/>
    <p:sldId id="3367" r:id="rId72"/>
    <p:sldId id="3368" r:id="rId73"/>
    <p:sldId id="3369" r:id="rId74"/>
    <p:sldId id="3370" r:id="rId75"/>
    <p:sldId id="3371" r:id="rId76"/>
    <p:sldId id="3372" r:id="rId77"/>
    <p:sldId id="3373" r:id="rId78"/>
    <p:sldId id="3374" r:id="rId79"/>
    <p:sldId id="3375" r:id="rId80"/>
    <p:sldId id="3376" r:id="rId81"/>
    <p:sldId id="3377" r:id="rId82"/>
    <p:sldId id="3378" r:id="rId83"/>
    <p:sldId id="3379" r:id="rId84"/>
    <p:sldId id="3380" r:id="rId85"/>
    <p:sldId id="3381" r:id="rId86"/>
    <p:sldId id="3382" r:id="rId87"/>
    <p:sldId id="3383" r:id="rId88"/>
    <p:sldId id="3384" r:id="rId89"/>
    <p:sldId id="3385" r:id="rId90"/>
    <p:sldId id="3386" r:id="rId91"/>
    <p:sldId id="3387" r:id="rId92"/>
    <p:sldId id="3388" r:id="rId93"/>
    <p:sldId id="3389" r:id="rId94"/>
    <p:sldId id="3390" r:id="rId95"/>
    <p:sldId id="3391" r:id="rId96"/>
    <p:sldId id="3392" r:id="rId97"/>
    <p:sldId id="3393" r:id="rId98"/>
    <p:sldId id="3394" r:id="rId99"/>
    <p:sldId id="3395" r:id="rId100"/>
    <p:sldId id="3396" r:id="rId101"/>
    <p:sldId id="3397" r:id="rId102"/>
    <p:sldId id="3398" r:id="rId103"/>
    <p:sldId id="3399" r:id="rId104"/>
    <p:sldId id="3400" r:id="rId105"/>
    <p:sldId id="3401" r:id="rId106"/>
    <p:sldId id="3402" r:id="rId107"/>
    <p:sldId id="3416" r:id="rId108"/>
    <p:sldId id="3403" r:id="rId109"/>
    <p:sldId id="3404" r:id="rId110"/>
    <p:sldId id="3405" r:id="rId111"/>
    <p:sldId id="3406" r:id="rId112"/>
    <p:sldId id="3407" r:id="rId113"/>
    <p:sldId id="3408" r:id="rId114"/>
    <p:sldId id="3409" r:id="rId115"/>
    <p:sldId id="3410" r:id="rId116"/>
    <p:sldId id="3411" r:id="rId117"/>
    <p:sldId id="3412" r:id="rId118"/>
    <p:sldId id="3046" r:id="rId1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7E7"/>
    <a:srgbClr val="DA71FF"/>
    <a:srgbClr val="0000FF"/>
    <a:srgbClr val="000000"/>
    <a:srgbClr val="EBE600"/>
    <a:srgbClr val="D357FF"/>
    <a:srgbClr val="FFDCDC"/>
    <a:srgbClr val="99FF99"/>
    <a:srgbClr val="FFB279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1" d="100"/>
          <a:sy n="61" d="100"/>
        </p:scale>
        <p:origin x="1421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02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7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5B6C1-620B-4C92-848D-D492ADE5FFD5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38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87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12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4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56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8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25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0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05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67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2E0E14-6096-4328-8B54-52B1A71DE68D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123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68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97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73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155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0670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538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3059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350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65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145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324D6E-5BC0-4D2C-804C-8C9A16B7036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88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95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1443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999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26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7303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51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811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442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2939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46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640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40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DA02BC-8455-411E-9058-114D0B7D5F9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57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45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1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11775C-E35F-4501-8736-B341A0AFD4B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32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798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48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66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9875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749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96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96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275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057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9207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02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88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797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577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53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1101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825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678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8406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70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050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617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380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20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606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71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13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1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3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10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8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22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8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Polysphere</a:t>
            </a:r>
            <a:r>
              <a:rPr lang="en-US" dirty="0" smtClean="0"/>
              <a:t> PCA-type Analysis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Deeper New Methodology:    PPCA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 </a:t>
            </a:r>
            <a:r>
              <a:rPr lang="en-US" dirty="0" err="1" smtClean="0"/>
              <a:t>Polysphere</a:t>
            </a:r>
            <a:r>
              <a:rPr lang="en-US" dirty="0" smtClean="0"/>
              <a:t>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~Toy Example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Pretty Good But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Still Some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Distortion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z="1600" dirty="0" smtClean="0"/>
              <a:t>                          Thanks to B. </a:t>
            </a:r>
            <a:r>
              <a:rPr lang="en-US" sz="1600" dirty="0" err="1" smtClean="0"/>
              <a:t>Eltzner</a:t>
            </a:r>
            <a:endParaRPr lang="en-US" sz="1600" dirty="0"/>
          </a:p>
        </p:txBody>
      </p:sp>
      <p:pic>
        <p:nvPicPr>
          <p:cNvPr id="1739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3" y="1935328"/>
            <a:ext cx="4893107" cy="49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Principal Curve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978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Linear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Proj’s Reg’n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Usual Smooth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smtClean="0"/>
              <a:t>Princ’l Curve</a:t>
            </a:r>
          </a:p>
        </p:txBody>
      </p:sp>
      <p:pic>
        <p:nvPicPr>
          <p:cNvPr id="150532" name="Picture 2"/>
          <p:cNvPicPr>
            <a:picLocks noChangeAspect="1" noChangeArrowheads="1"/>
          </p:cNvPicPr>
          <p:nvPr/>
        </p:nvPicPr>
        <p:blipFill>
          <a:blip r:embed="rId3" cstate="print"/>
          <a:srcRect l="1381" t="21317" r="4836" b="7352"/>
          <a:stretch>
            <a:fillRect/>
          </a:stretch>
        </p:blipFill>
        <p:spPr bwMode="auto">
          <a:xfrm>
            <a:off x="2935288" y="1828800"/>
            <a:ext cx="620871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2590800" y="1752600"/>
            <a:ext cx="1143000" cy="6096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14600" y="29718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819400" y="4267200"/>
            <a:ext cx="1143000" cy="6858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590800" y="5334000"/>
            <a:ext cx="3886200" cy="152400"/>
          </a:xfrm>
          <a:prstGeom prst="straightConnector1">
            <a:avLst/>
          </a:pr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3584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4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109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23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511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SS of NS Components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890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2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Candidate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Nested</a:t>
                </a:r>
              </a:p>
              <a:p>
                <a:pPr marL="0" indent="0" algn="l">
                  <a:buNone/>
                </a:pPr>
                <a:r>
                  <a:rPr lang="en-US" dirty="0" err="1" smtClean="0"/>
                  <a:t>Submanifold</a:t>
                </a: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(i.e. point </a:t>
                </a:r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 smtClean="0"/>
                  <a:t> line)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981200" y="4038600"/>
            <a:ext cx="2590800" cy="76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1676400" y="4724400"/>
            <a:ext cx="17526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6306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09466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NS Candidate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613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09466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NS Candidate 2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(Shifted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to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Sample				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094663" cy="4768850"/>
              </a:xfrm>
              <a:blipFill>
                <a:blip r:embed="rId4"/>
                <a:stretch>
                  <a:fillRect l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651850" y="3733800"/>
            <a:ext cx="3377350" cy="76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51514" y="4762992"/>
                <a:ext cx="177741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Note:  Both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𝑆𝑆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Decrease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514" y="4762992"/>
                <a:ext cx="1777410" cy="1569660"/>
              </a:xfrm>
              <a:prstGeom prst="rect">
                <a:avLst/>
              </a:prstGeom>
              <a:blipFill>
                <a:blip r:embed="rId5"/>
                <a:stretch>
                  <a:fillRect l="-5498" t="-3101" r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82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PC1</a:t>
                </a:r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Note: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Yet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is Constant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(Pythagorean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4"/>
                <a:stretch>
                  <a:fillRect l="-1757" t="-1662" b="-2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666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  <a:endParaRPr lang="en-US" dirty="0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Component: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LeBlanc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Tibshirani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1996)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Challenge: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	</a:t>
            </a:r>
            <a:r>
              <a:rPr lang="en-US" dirty="0" smtClean="0"/>
              <a:t>Can have any dimensional surface,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 </a:t>
            </a:r>
            <a:r>
              <a:rPr lang="en-US" dirty="0" smtClean="0"/>
              <a:t>   But how to nest???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endParaRPr lang="en-US" sz="1600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Proposal:    Backwards Approach</a:t>
            </a:r>
          </a:p>
        </p:txBody>
      </p:sp>
    </p:spTree>
    <p:extLst>
      <p:ext uri="{BB962C8B-B14F-4D97-AF65-F5344CB8AC3E}">
        <p14:creationId xmlns:p14="http://schemas.microsoft.com/office/powerpoint/2010/main" val="2565253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On PC2</a:t>
                </a:r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Note: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is Constant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 (Pythagorean </a:t>
                </a:r>
                <a:r>
                  <a:rPr lang="en-US" dirty="0" err="1" smtClean="0"/>
                  <a:t>Thm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4"/>
                <a:stretch>
                  <a:fillRect l="-1757" b="-2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953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NS Components 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1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7251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NS Candidate 1</a:t>
            </a:r>
          </a:p>
          <a:p>
            <a:pPr algn="l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47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NS Candidate 2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5"/>
                <a:stretch>
                  <a:fillRect l="-1757" b="-9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643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sz="4800" dirty="0" smtClean="0">
                    <a:effectLst/>
                  </a:rPr>
                  <a:t>NS Components </a:t>
                </a:r>
                <a:r>
                  <a:rPr lang="en-US" sz="4800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4800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4"/>
                <a:stretch>
                  <a:fillRect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/>
                  <a:t>On PC1</a:t>
                </a:r>
              </a:p>
              <a:p>
                <a:pPr algn="l"/>
                <a:endParaRPr lang="en-US" dirty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5"/>
                <a:stretch>
                  <a:fillRect l="-1757" b="-9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6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4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</p:spPr>
            <p:txBody>
              <a:bodyPr/>
              <a:lstStyle/>
              <a:p>
                <a:pPr algn="l"/>
                <a:endParaRPr lang="en-US" dirty="0" smtClean="0"/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NS based</a:t>
                </a:r>
              </a:p>
              <a:p>
                <a:pPr marL="0" indent="0" algn="l">
                  <a:buNone/>
                </a:pPr>
                <a:r>
                  <a:rPr lang="en-US" dirty="0"/>
                  <a:t>On </a:t>
                </a:r>
                <a:r>
                  <a:rPr lang="en-US" dirty="0" smtClean="0"/>
                  <a:t>PC2</a:t>
                </a:r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+0.7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672513" cy="4768850"/>
              </a:xfrm>
              <a:blipFill>
                <a:blip r:embed="rId5"/>
                <a:stretch>
                  <a:fillRect l="-1757" b="-9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149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Simultaneously fit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Simultaneous Fit Criterion?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Above Suggests Want: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Works for Euclidean PCA (?)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3"/>
                <a:stretch>
                  <a:fillRect l="-1958" t="-1662" b="-10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1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Simultaneous Fit Criterion?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Above Suggests Want: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&lt;⋯&lt;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Important Predecessor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 err="1" smtClean="0"/>
                  <a:t>Pennec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dirty="0" smtClean="0"/>
                  <a:t>2016)</a:t>
                </a:r>
              </a:p>
              <a:p>
                <a:pPr marL="0" indent="0">
                  <a:buNone/>
                </a:pPr>
                <a:r>
                  <a:rPr lang="en-US" dirty="0" smtClean="0"/>
                  <a:t>AUC Criterion: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   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3"/>
                <a:stretch>
                  <a:fillRect l="-1958" t="-1662" b="-10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76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/>
              <a:t>Shengjie Chai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Cancer </a:t>
            </a:r>
            <a:r>
              <a:rPr lang="en-US" dirty="0" err="1" smtClean="0"/>
              <a:t>Metastesis</a:t>
            </a:r>
            <a:endParaRPr lang="en-US" dirty="0"/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Di Qin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Kernel PCA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Yaoyu </a:t>
            </a:r>
            <a:r>
              <a:rPr lang="en-US" dirty="0"/>
              <a:t>Chen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Introduction </a:t>
            </a:r>
            <a:r>
              <a:rPr lang="en-US" dirty="0"/>
              <a:t>to Generative Adversarial </a:t>
            </a:r>
            <a:r>
              <a:rPr lang="en-US" dirty="0" smtClean="0"/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3606929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118052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Geometry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Singularity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dirty="0" smtClean="0"/>
              <a:t>   Theory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</p:txBody>
      </p:sp>
      <p:pic>
        <p:nvPicPr>
          <p:cNvPr id="1714178" name="Picture 2" descr="[photo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8625"/>
            <a:ext cx="24669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22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Damon and Marron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3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How generally applicable is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Backwards </a:t>
            </a:r>
            <a:r>
              <a:rPr lang="en-US" dirty="0" smtClean="0"/>
              <a:t>approach to PCA?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sz="1600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 Attractive Answer: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James Damon, UNC Mathematics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i="1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Key Idea:    Express Backwards PCA as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u="sng" dirty="0" smtClean="0"/>
              <a:t>Nested Series of Constraints</a:t>
            </a:r>
          </a:p>
        </p:txBody>
      </p:sp>
    </p:spTree>
    <p:extLst>
      <p:ext uri="{BB962C8B-B14F-4D97-AF65-F5344CB8AC3E}">
        <p14:creationId xmlns:p14="http://schemas.microsoft.com/office/powerpoint/2010/main" val="360796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Satisfying More Constraints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  	Smaller Subspaces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71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E.g.  SVD   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(Singular Value Decomposition =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                  = Not Mean Centered PCA)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notationally</a:t>
            </a:r>
            <a:r>
              <a:rPr lang="en-US" dirty="0" smtClean="0"/>
              <a:t> very clean)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80125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Have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 Nested Subspaces: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⊆⋯⊆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394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SVD Subspace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Scores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Loading Vectors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 bwMode="auto">
          <a:xfrm flipV="1">
            <a:off x="609600" y="3276600"/>
            <a:ext cx="2590800" cy="1676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1200" y="3124200"/>
            <a:ext cx="45720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657600" y="3276600"/>
            <a:ext cx="3200400" cy="3048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86324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Principal Nested Spheres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Main Goal: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Extend Principal Arc Analysis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Jung</a:t>
                </a:r>
                <a:r>
                  <a:rPr lang="en-US" dirty="0"/>
                  <a:t> </a:t>
                </a:r>
                <a:r>
                  <a:rPr lang="en-US" dirty="0" smtClean="0"/>
                  <a:t>et al (2012)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Landmark:    </a:t>
                </a:r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This Motivated </a:t>
                </a:r>
                <a:r>
                  <a:rPr lang="en-US" i="1" dirty="0" smtClean="0"/>
                  <a:t>Backwards PCA</a:t>
                </a:r>
                <a:endParaRPr lang="en-US" i="1" dirty="0"/>
              </a:p>
            </p:txBody>
          </p:sp>
        </mc:Choice>
        <mc:Fallback xmlns="">
          <p:sp>
            <p:nvSpPr>
              <p:cNvPr id="139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3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82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283575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Define </a:t>
                </a:r>
                <a:r>
                  <a:rPr lang="en-US" i="1" dirty="0" smtClean="0"/>
                  <a:t>Nested Spaces</a:t>
                </a:r>
                <a:r>
                  <a:rPr lang="en-US" dirty="0" smtClean="0"/>
                  <a:t> via </a:t>
                </a:r>
                <a:r>
                  <a:rPr lang="en-US" u="sng" dirty="0"/>
                  <a:t>Constraints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SVD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 :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Now Define: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Constraint</a:t>
                </a:r>
                <a:r>
                  <a:rPr lang="en-US" dirty="0"/>
                  <a:t> </a:t>
                </a:r>
                <a:r>
                  <a:rPr lang="en-US" dirty="0" smtClean="0"/>
                  <a:t>Gives </a:t>
                </a:r>
                <a:r>
                  <a:rPr lang="en-US" i="1" dirty="0" smtClean="0"/>
                  <a:t>Nested</a:t>
                </a:r>
                <a:r>
                  <a:rPr lang="en-US" dirty="0" smtClean="0"/>
                  <a:t>  Reduction of </a:t>
                </a:r>
                <a:r>
                  <a:rPr lang="en-US" dirty="0" err="1" smtClean="0"/>
                  <a:t>Dim’n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283575" cy="5181600"/>
              </a:xfrm>
              <a:blipFill rotWithShape="1">
                <a:blip r:embed="rId3"/>
                <a:stretch>
                  <a:fillRect l="-1913" t="-152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5029200" y="4495800"/>
            <a:ext cx="2133600" cy="838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5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Reduce Using Affine Constraints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964728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Use Affine </a:t>
            </a:r>
            <a:r>
              <a:rPr lang="en-US" dirty="0"/>
              <a:t>Constraints </a:t>
            </a:r>
            <a:r>
              <a:rPr lang="en-US" dirty="0" smtClean="0"/>
              <a:t>(Planar Slices)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In Ambient Space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110643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Spline </a:t>
            </a:r>
            <a:r>
              <a:rPr lang="en-US" dirty="0"/>
              <a:t>Constraint </a:t>
            </a:r>
            <a:r>
              <a:rPr lang="en-US" dirty="0" smtClean="0"/>
              <a:t>Within Previous?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{Been Done Already???}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526228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of Backwards 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Sub-Manifold </a:t>
            </a:r>
            <a:r>
              <a:rPr lang="en-US" dirty="0"/>
              <a:t>Constraints</a:t>
            </a:r>
            <a:r>
              <a:rPr lang="en-US" dirty="0" smtClean="0"/>
              <a:t>??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(Algebraic Geometry)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3107085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View </a:t>
            </a:r>
            <a:r>
              <a:rPr lang="en-US" smtClean="0"/>
              <a:t>of Backwards </a:t>
            </a:r>
            <a:r>
              <a:rPr lang="en-US" dirty="0" smtClean="0"/>
              <a:t>PCA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Define </a:t>
            </a:r>
            <a:r>
              <a:rPr lang="en-US" i="1" dirty="0" smtClean="0"/>
              <a:t>Nested Spaces</a:t>
            </a:r>
            <a:r>
              <a:rPr lang="en-US" dirty="0" smtClean="0"/>
              <a:t> via </a:t>
            </a:r>
            <a:r>
              <a:rPr lang="en-US" u="sng" dirty="0"/>
              <a:t>Constraints</a:t>
            </a: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Backwards PCA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Nested Spheres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Principal Surfaces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Other Manifold Data Spaces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Tree Spaces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smtClean="0"/>
              <a:t>Suitable </a:t>
            </a:r>
            <a:r>
              <a:rPr lang="en-US" dirty="0"/>
              <a:t>Constraints</a:t>
            </a:r>
            <a:r>
              <a:rPr lang="en-US" dirty="0" smtClean="0"/>
              <a:t>???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127999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Vectors of Angles as Data Objects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Torus Type Space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Useful in Structural </a:t>
                </a:r>
                <a:r>
                  <a:rPr lang="en-US" dirty="0"/>
                  <a:t>C</a:t>
                </a:r>
                <a:r>
                  <a:rPr lang="en-US" dirty="0" smtClean="0"/>
                  <a:t>hemistry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(sequences of bond angles)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66540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Vectors of Angles as Data Objects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Slice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hyperplanes????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(ala Principal Nested Spheres)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417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u="sng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479550"/>
                <a:ext cx="8534399" cy="4768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kern="0" dirty="0" smtClean="0"/>
                  <a:t>Tiled </a:t>
                </a:r>
              </a:p>
              <a:p>
                <a:pPr marL="0" indent="0">
                  <a:buNone/>
                </a:pPr>
                <a:r>
                  <a:rPr lang="en-US" altLang="en-US" kern="0" dirty="0" smtClean="0"/>
                  <a:t>Embedding</a:t>
                </a:r>
              </a:p>
              <a:p>
                <a:pPr marL="0" indent="0">
                  <a:buNone/>
                </a:pPr>
                <a:r>
                  <a:rPr lang="en-US" altLang="en-US" kern="0" dirty="0" smtClean="0"/>
                  <a:t>In</a:t>
                </a:r>
              </a:p>
              <a:p>
                <a:pPr marL="0" indent="0">
                  <a:buNone/>
                </a:pPr>
                <a:r>
                  <a:rPr lang="en-US" altLang="en-US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kern="0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×[0,1]</m:t>
                    </m:r>
                  </m:oMath>
                </a14:m>
                <a:endParaRPr lang="en-US" altLang="en-US" kern="0" dirty="0"/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479550"/>
                <a:ext cx="8534399" cy="4768850"/>
              </a:xfrm>
              <a:prstGeom prst="rect">
                <a:avLst/>
              </a:prstGeom>
              <a:blipFill>
                <a:blip r:embed="rId4"/>
                <a:stretch>
                  <a:fillRect l="-1857" t="-16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98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Replace</a:t>
                </a:r>
                <a:r>
                  <a:rPr lang="en-US" dirty="0" smtClean="0"/>
                  <a:t> usual </a:t>
                </a:r>
                <a:r>
                  <a:rPr lang="en-US" i="1" dirty="0" smtClean="0"/>
                  <a:t>forwards</a:t>
                </a:r>
                <a:r>
                  <a:rPr lang="en-US" dirty="0" smtClean="0"/>
                  <a:t> view of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PC2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 of Data-PC1)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sz="4000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endParaRPr lang="en-US" dirty="0" smtClean="0">
                  <a:sym typeface="Wingdings" pitchFamily="2" charset="2"/>
                </a:endParaRP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                (r-d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17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648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Slice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hyperplanes????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An Approach:    Embed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  in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E</a:t>
                </a:r>
                <a:r>
                  <a:rPr lang="en-US" dirty="0" smtClean="0"/>
                  <a:t>.g.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412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92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3371850"/>
            <a:ext cx="32718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1" y="1479550"/>
                <a:ext cx="8534399" cy="476885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Embedding for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=2</m:t>
                    </m:r>
                  </m:oMath>
                </a14:m>
                <a:r>
                  <a:rPr lang="en-US" dirty="0"/>
                  <a:t>  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  <m:m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  <a:ea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Note:  Different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 “donut”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 (treats angles “same”)</a:t>
                </a:r>
              </a:p>
              <a:p>
                <a:pPr algn="l"/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1" y="1479550"/>
                <a:ext cx="8534399" cy="4768850"/>
              </a:xfrm>
              <a:blipFill>
                <a:blip r:embed="rId4"/>
                <a:stretch>
                  <a:fillRect l="-1857" t="-1662" b="-1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4038600" y="5105400"/>
            <a:ext cx="2590800" cy="68580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600200" y="3581400"/>
            <a:ext cx="2590800" cy="2590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825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b="0" dirty="0" smtClean="0"/>
                  <a:t>,  </a:t>
                </a:r>
                <a:r>
                  <a:rPr lang="en-US" dirty="0" smtClean="0"/>
                  <a:t>Data w/ “Single Mode of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Best Fitting Planar Slice gives </a:t>
                </a:r>
                <a:r>
                  <a:rPr lang="en-US" u="sng" dirty="0" smtClean="0"/>
                  <a:t>Bimodal </a:t>
                </a:r>
                <a:r>
                  <a:rPr lang="en-US" u="sng" dirty="0" err="1" smtClean="0"/>
                  <a:t>Dist’n</a:t>
                </a: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Special Thanks to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Eduardo </a:t>
                </a:r>
                <a:r>
                  <a:rPr lang="en-US" sz="1200" dirty="0" err="1" smtClean="0"/>
                  <a:t>García-Portugués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  <a:blipFill rotWithShape="1">
                <a:blip r:embed="rId3"/>
                <a:stretch>
                  <a:fillRect l="-1809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592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3371850"/>
            <a:ext cx="32718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92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18" y="3386718"/>
            <a:ext cx="3471282" cy="34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4689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b="0" dirty="0" smtClean="0"/>
                  <a:t>,  </a:t>
                </a:r>
                <a:r>
                  <a:rPr lang="en-US" dirty="0" smtClean="0"/>
                  <a:t>Data w/ “Single Mode of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Gets worse for tighter distribution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Special Thanks to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Eduardo </a:t>
                </a:r>
                <a:r>
                  <a:rPr lang="en-US" sz="1200" dirty="0" err="1" smtClean="0"/>
                  <a:t>García-Portugués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  <a:blipFill rotWithShape="1">
                <a:blip r:embed="rId3"/>
                <a:stretch>
                  <a:fillRect l="-1809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02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012" y="3371850"/>
            <a:ext cx="3486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02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162" y="3371850"/>
            <a:ext cx="32718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3556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E.g.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b="0" dirty="0" smtClean="0"/>
                  <a:t>,  </a:t>
                </a:r>
                <a:r>
                  <a:rPr lang="en-US" dirty="0" smtClean="0"/>
                  <a:t>Data w/ “Single Mode of </a:t>
                </a:r>
                <a:r>
                  <a:rPr lang="en-US" dirty="0" err="1" smtClean="0"/>
                  <a:t>Var’n</a:t>
                </a:r>
                <a:r>
                  <a:rPr lang="en-US" dirty="0" smtClean="0"/>
                  <a:t>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Just slightly tighter gives: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</a:t>
                </a:r>
                <a:r>
                  <a:rPr lang="en-US" i="1" dirty="0" smtClean="0"/>
                  <a:t>Disconnected </a:t>
                </a:r>
                <a:r>
                  <a:rPr lang="en-US" i="1" dirty="0" err="1" smtClean="0"/>
                  <a:t>Approx’ing</a:t>
                </a:r>
                <a:r>
                  <a:rPr lang="en-US" i="1" dirty="0" smtClean="0"/>
                  <a:t> Manifold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Special Thanks to 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1200" dirty="0" smtClean="0"/>
                  <a:t>Eduardo </a:t>
                </a:r>
                <a:r>
                  <a:rPr lang="en-US" sz="1200" dirty="0" err="1" smtClean="0"/>
                  <a:t>García-Portugués</a:t>
                </a:r>
                <a:endParaRPr lang="en-US" sz="1200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1" y="1371600"/>
                <a:ext cx="8421688" cy="5181600"/>
              </a:xfrm>
              <a:blipFill rotWithShape="1">
                <a:blip r:embed="rId3"/>
                <a:stretch>
                  <a:fillRect l="-1809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612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3371850"/>
            <a:ext cx="327183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7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371850"/>
            <a:ext cx="348615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6452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Vectors of Angles as Data Objects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Slice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hyperplanes????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Gives clumsy lower d “subspaces”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Algebraic Geometry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US" dirty="0" smtClean="0"/>
                  <a:t>  better slicing?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2428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Vectors of Angles as Data Objects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Slice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with hyperplanes????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Gives clumsy lower d “subspaces”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 smtClean="0"/>
              </a:p>
              <a:p>
                <a:pPr algn="ctr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sz="4000" dirty="0" smtClean="0"/>
                  <a:t>Try Another Approach</a:t>
                </a:r>
                <a:endParaRPr lang="en-US" sz="40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u="sng" dirty="0" smtClean="0"/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148513" cy="49212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4800" dirty="0"/>
              <a:t>Vectors of </a:t>
            </a:r>
            <a:r>
              <a:rPr lang="en-US" sz="4800" dirty="0" smtClean="0"/>
              <a:t>Angles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7110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Tiled 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Embedding</a:t>
                </a:r>
              </a:p>
              <a:p>
                <a:pPr marL="0" indent="0" algn="l">
                  <a:buNone/>
                </a:pPr>
                <a:r>
                  <a:rPr lang="en-US" altLang="en-US" dirty="0" smtClean="0"/>
                  <a:t>In</a:t>
                </a:r>
              </a:p>
              <a:p>
                <a:pPr marL="0" indent="0" algn="l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×[0,1]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  <a:blipFill>
                <a:blip r:embed="rId4"/>
                <a:stretch>
                  <a:fillRect l="-1786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48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91" t="30913" r="37632" b="30225"/>
          <a:stretch/>
        </p:blipFill>
        <p:spPr>
          <a:xfrm>
            <a:off x="3352800" y="1338863"/>
            <a:ext cx="5486245" cy="529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9550"/>
            <a:ext cx="853439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Zoomed</a:t>
            </a:r>
          </a:p>
          <a:p>
            <a:pPr marL="0" indent="0" algn="l">
              <a:buNone/>
            </a:pPr>
            <a:r>
              <a:rPr lang="en-US" altLang="en-US" dirty="0" smtClean="0"/>
              <a:t>In </a:t>
            </a:r>
          </a:p>
          <a:p>
            <a:pPr marL="0" indent="0" algn="l">
              <a:buNone/>
            </a:pPr>
            <a:r>
              <a:rPr lang="en-US" altLang="en-US" dirty="0" smtClean="0"/>
              <a:t>View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94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91" t="30913" r="37632" b="30225"/>
          <a:stretch/>
        </p:blipFill>
        <p:spPr>
          <a:xfrm>
            <a:off x="3352800" y="1338863"/>
            <a:ext cx="5486245" cy="529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9550"/>
            <a:ext cx="8534399" cy="4768850"/>
          </a:xfrm>
        </p:spPr>
        <p:txBody>
          <a:bodyPr/>
          <a:lstStyle/>
          <a:p>
            <a:pPr algn="l"/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Try To</a:t>
            </a:r>
          </a:p>
          <a:p>
            <a:pPr marL="0" indent="0" algn="l">
              <a:buNone/>
            </a:pPr>
            <a:r>
              <a:rPr lang="en-US" altLang="en-US" dirty="0" smtClean="0"/>
              <a:t>Fit A</a:t>
            </a:r>
          </a:p>
          <a:p>
            <a:pPr marL="0" indent="0" algn="l">
              <a:buNone/>
            </a:pPr>
            <a:r>
              <a:rPr lang="en-US" altLang="en-US" dirty="0" smtClean="0"/>
              <a:t>Geodesic</a:t>
            </a:r>
          </a:p>
          <a:p>
            <a:pPr algn="l"/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Challenge:</a:t>
            </a:r>
          </a:p>
          <a:p>
            <a:pPr marL="0" indent="0" algn="l">
              <a:buNone/>
            </a:pPr>
            <a:r>
              <a:rPr lang="en-US" altLang="en-US" dirty="0" smtClean="0"/>
              <a:t>Can Get</a:t>
            </a:r>
          </a:p>
          <a:p>
            <a:pPr marL="0" indent="0" algn="l">
              <a:buNone/>
            </a:pPr>
            <a:r>
              <a:rPr lang="en-US" altLang="en-US" dirty="0" smtClean="0"/>
              <a:t>Arbitrarily</a:t>
            </a:r>
          </a:p>
          <a:p>
            <a:pPr marL="0" indent="0" algn="l">
              <a:buNone/>
            </a:pPr>
            <a:r>
              <a:rPr lang="en-US" altLang="en-US" dirty="0" smtClean="0"/>
              <a:t>Close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572000" y="1338863"/>
            <a:ext cx="3048000" cy="52905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352800" y="1371600"/>
            <a:ext cx="1676400" cy="2971800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162800" y="3810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162800" y="25580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352800" y="2667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400800" y="38534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191155" y="12626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5334000" y="3810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334155" y="12626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4815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With</a:t>
                </a:r>
                <a:r>
                  <a:rPr lang="en-US" dirty="0" smtClean="0"/>
                  <a:t> a </a:t>
                </a:r>
                <a:r>
                  <a:rPr lang="en-US" i="1" dirty="0" smtClean="0"/>
                  <a:t>backwards</a:t>
                </a:r>
                <a:r>
                  <a:rPr lang="en-US" dirty="0" smtClean="0"/>
                  <a:t> approach to PCA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Data  </a:t>
                </a:r>
                <a:r>
                  <a:rPr lang="en-US" dirty="0" smtClean="0">
                    <a:sym typeface="Wingdings" pitchFamily="2" charset="2"/>
                  </a:rPr>
                  <a:t>  PC1  U … U  </a:t>
                </a:r>
                <a:r>
                  <a:rPr lang="en-US" dirty="0" err="1" smtClean="0">
                    <a:sym typeface="Wingdings" pitchFamily="2" charset="2"/>
                  </a:rPr>
                  <a:t>PCr</a:t>
                </a:r>
                <a:r>
                  <a:rPr lang="en-US" dirty="0" smtClean="0">
                    <a:sym typeface="Wingdings" pitchFamily="2" charset="2"/>
                  </a:rPr>
                  <a:t>    (r-d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   PC1  U … U  PC(r-1)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                   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  <a:sym typeface="Wingdings" pitchFamily="2" charset="2"/>
                      </a:rPr>
                      <m:t>⋱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              </a:t>
                </a:r>
                <a:r>
                  <a:rPr lang="en-US" dirty="0" smtClean="0">
                    <a:sym typeface="Wingdings" pitchFamily="2" charset="2"/>
                  </a:rPr>
                  <a:t>   PC1 U PC2   (2-d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>
                    <a:sym typeface="Wingdings" pitchFamily="2" charset="2"/>
                  </a:rPr>
                  <a:t>                        PC1    (1-d </a:t>
                </a:r>
                <a:r>
                  <a:rPr lang="en-US" dirty="0" err="1" smtClean="0">
                    <a:sym typeface="Wingdings" pitchFamily="2" charset="2"/>
                  </a:rPr>
                  <a:t>approx</a:t>
                </a:r>
                <a:r>
                  <a:rPr lang="en-US" dirty="0" smtClean="0">
                    <a:sym typeface="Wingdings" pitchFamily="2" charset="2"/>
                  </a:rPr>
                  <a:t>)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459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Wilfrid Kendall Idea:    Reward Locality</a:t>
                </a:r>
              </a:p>
              <a:p>
                <a:pPr algn="l"/>
                <a:endParaRPr lang="en-US" altLang="en-US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Implementation:  Fit </a:t>
                </a:r>
                <a:r>
                  <a:rPr lang="en-US" altLang="en-US" i="1" dirty="0" smtClean="0"/>
                  <a:t>Nested </a:t>
                </a:r>
                <a:r>
                  <a:rPr lang="en-US" altLang="en-US" i="1" dirty="0" err="1" smtClean="0"/>
                  <a:t>Submanifold</a:t>
                </a:r>
                <a:endParaRPr lang="en-US" altLang="en-US" i="1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 smtClean="0"/>
              </a:p>
              <a:p>
                <a:pPr marL="0" indent="0" algn="l"/>
                <a:endParaRPr lang="en-US" altLang="en-US" dirty="0" smtClean="0"/>
              </a:p>
              <a:p>
                <a:pPr marL="0" indent="0" algn="l"/>
                <a:endParaRPr lang="en-US" altLang="en-US" dirty="0"/>
              </a:p>
              <a:p>
                <a:pPr marL="0" indent="0" algn="l"/>
                <a:endParaRPr lang="en-US" altLang="en-US" dirty="0" smtClean="0"/>
              </a:p>
              <a:p>
                <a:pPr marL="0" indent="0" algn="l"/>
                <a:endParaRPr lang="en-US" altLang="en-US" sz="1800" dirty="0"/>
              </a:p>
              <a:p>
                <a:pPr marL="0" indent="0" algn="l">
                  <a:buNone/>
                </a:pPr>
                <a:r>
                  <a:rPr lang="en-US" altLang="en-US" u="sng" dirty="0" smtClean="0"/>
                  <a:t>Simultaneously</a:t>
                </a:r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79550"/>
                <a:ext cx="8534399" cy="4768850"/>
              </a:xfrm>
              <a:blipFill>
                <a:blip r:embed="rId4"/>
                <a:stretch>
                  <a:fillRect l="-1786" t="-1662" b="-7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86200"/>
            <a:ext cx="2286000" cy="2971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14188" y="3657600"/>
            <a:ext cx="3434012" cy="1282987"/>
            <a:chOff x="1214188" y="3657600"/>
            <a:chExt cx="3434012" cy="1282987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3505200" y="3657600"/>
              <a:ext cx="1143000" cy="76200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" name="TextBox 1"/>
            <p:cNvSpPr txBox="1"/>
            <p:nvPr/>
          </p:nvSpPr>
          <p:spPr>
            <a:xfrm>
              <a:off x="1214188" y="4355812"/>
              <a:ext cx="2291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Centerpoint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68192" y="3657600"/>
            <a:ext cx="3027709" cy="1867762"/>
            <a:chOff x="2268192" y="3657600"/>
            <a:chExt cx="3027709" cy="1867762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4262188" y="3657600"/>
              <a:ext cx="1033713" cy="128298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2268192" y="4940587"/>
              <a:ext cx="19939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Geodesic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49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bg1"/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91" t="30913" r="37632" b="30225"/>
          <a:stretch/>
        </p:blipFill>
        <p:spPr>
          <a:xfrm>
            <a:off x="3352800" y="1338863"/>
            <a:ext cx="5486245" cy="5290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363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altLang="en-US" dirty="0" smtClean="0">
                    <a:effectLst/>
                  </a:rPr>
                  <a:t>Torus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alt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36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9550"/>
            <a:ext cx="853439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Fit Nested</a:t>
            </a:r>
          </a:p>
          <a:p>
            <a:pPr marL="0" indent="0" algn="l">
              <a:buNone/>
            </a:pPr>
            <a:r>
              <a:rPr lang="en-US" altLang="en-US" dirty="0" smtClean="0"/>
              <a:t>Sub-Manifold</a:t>
            </a:r>
          </a:p>
          <a:p>
            <a:pPr algn="l"/>
            <a:endParaRPr lang="en-US" altLang="en-US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4572000" y="1338863"/>
            <a:ext cx="3048000" cy="52905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3352800" y="1371600"/>
            <a:ext cx="1676400" cy="2971800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7162800" y="3810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7162800" y="25580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352800" y="2667000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629400" y="3472463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810000" y="1883664"/>
            <a:ext cx="1676245" cy="2852137"/>
          </a:xfrm>
          <a:prstGeom prst="line">
            <a:avLst/>
          </a:prstGeom>
          <a:noFill/>
          <a:ln w="53975" cap="flat" cmpd="sng" algn="ctr">
            <a:solidFill>
              <a:srgbClr val="00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Oval 2"/>
          <p:cNvSpPr/>
          <p:nvPr/>
        </p:nvSpPr>
        <p:spPr bwMode="auto">
          <a:xfrm>
            <a:off x="5867400" y="4114800"/>
            <a:ext cx="152245" cy="152400"/>
          </a:xfrm>
          <a:prstGeom prst="ellipse">
            <a:avLst/>
          </a:prstGeom>
          <a:noFill/>
          <a:ln w="1270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120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47800"/>
            <a:ext cx="809466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Major Motivation of Simultaneous Fits:</a:t>
            </a:r>
          </a:p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i="1" dirty="0" err="1" smtClean="0"/>
              <a:t>Barycentric</a:t>
            </a:r>
            <a:r>
              <a:rPr lang="en-US" i="1" dirty="0" smtClean="0"/>
              <a:t> Subspace </a:t>
            </a:r>
          </a:p>
          <a:p>
            <a:pPr marL="0" indent="0" algn="l">
              <a:buNone/>
            </a:pPr>
            <a:r>
              <a:rPr lang="en-US" dirty="0" smtClean="0"/>
              <a:t>Approach of</a:t>
            </a:r>
          </a:p>
          <a:p>
            <a:pPr marL="0" indent="0" algn="l">
              <a:buNone/>
            </a:pPr>
            <a:r>
              <a:rPr lang="en-US" dirty="0" smtClean="0"/>
              <a:t>Xavier </a:t>
            </a:r>
            <a:r>
              <a:rPr lang="en-US" dirty="0" err="1" smtClean="0"/>
              <a:t>Pennec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err="1" smtClean="0"/>
              <a:t>Pennec</a:t>
            </a:r>
            <a:r>
              <a:rPr lang="en-US" dirty="0" smtClean="0"/>
              <a:t> (2015)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019425"/>
            <a:ext cx="2476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PNS Terminology</a:t>
            </a:r>
            <a:endParaRPr lang="en-US" alt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479550"/>
            <a:ext cx="8269288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Principal Nested </a:t>
            </a:r>
            <a:r>
              <a:rPr lang="en-US" altLang="en-US" dirty="0" err="1" smtClean="0"/>
              <a:t>Submanifolds</a:t>
            </a:r>
            <a:endParaRPr lang="en-US" altLang="en-US" dirty="0" smtClean="0"/>
          </a:p>
          <a:p>
            <a:pPr marL="0" indent="0" algn="l"/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Motivation:    Flag   </a:t>
            </a:r>
          </a:p>
          <a:p>
            <a:pPr marL="0" indent="0">
              <a:buNone/>
            </a:pPr>
            <a:r>
              <a:rPr lang="en-US" altLang="en-US" dirty="0" smtClean="0"/>
              <a:t>(</a:t>
            </a:r>
            <a:r>
              <a:rPr lang="en-US" altLang="en-US" dirty="0"/>
              <a:t>N</a:t>
            </a:r>
            <a:r>
              <a:rPr lang="en-US" altLang="en-US" dirty="0" smtClean="0"/>
              <a:t>ested Sequence of Subspaces) </a:t>
            </a:r>
          </a:p>
          <a:p>
            <a:pPr marL="0" indent="0" algn="l"/>
            <a:endParaRPr lang="en-US" altLang="en-US" dirty="0" smtClean="0"/>
          </a:p>
          <a:p>
            <a:pPr marL="0" indent="0" algn="l">
              <a:buNone/>
            </a:pPr>
            <a:r>
              <a:rPr lang="en-US" altLang="en-US" dirty="0" smtClean="0"/>
              <a:t>Want </a:t>
            </a:r>
            <a:r>
              <a:rPr lang="en-US" altLang="en-US" i="1" dirty="0" smtClean="0"/>
              <a:t>Non-Subspace</a:t>
            </a:r>
            <a:r>
              <a:rPr lang="en-US" altLang="en-US" dirty="0" smtClean="0"/>
              <a:t> Versions</a:t>
            </a:r>
          </a:p>
          <a:p>
            <a:pPr marL="0" indent="0">
              <a:buNone/>
            </a:pPr>
            <a:r>
              <a:rPr lang="en-US" altLang="en-US" dirty="0" smtClean="0"/>
              <a:t>(e.g. Non-Great Circles on Spheres)</a:t>
            </a:r>
            <a:endParaRPr lang="en-US" altLang="en-US" dirty="0"/>
          </a:p>
          <a:p>
            <a:pPr marL="0" indent="0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7921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PNS Main Idea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479550"/>
                <a:ext cx="8269288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altLang="en-US" dirty="0" smtClean="0"/>
                  <a:t>Data Objects: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dirty="0" smtClean="0"/>
                  <a:t>  is a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en-US" dirty="0" smtClean="0"/>
                  <a:t>  dimensional manifold</a:t>
                </a:r>
              </a:p>
              <a:p>
                <a:pPr marL="0" indent="0" algn="l">
                  <a:buNone/>
                </a:pPr>
                <a:endParaRPr lang="en-US" altLang="en-US" sz="2400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Consider a nested series of sub-manifolds: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en-US" dirty="0" smtClean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where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=0,⋯,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en-US" dirty="0" smtClean="0"/>
              </a:p>
              <a:p>
                <a:pPr marL="0" indent="0" algn="ctr">
                  <a:buNone/>
                </a:pPr>
                <a:r>
                  <a:rPr lang="en-US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𝑑𝑖𝑚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 smtClean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 marL="0" indent="0" algn="l">
                  <a:buNone/>
                </a:pPr>
                <a:endParaRPr lang="en-US" altLang="en-US" sz="2400" dirty="0"/>
              </a:p>
              <a:p>
                <a:pPr marL="0" indent="0" algn="l">
                  <a:buNone/>
                </a:pPr>
                <a:r>
                  <a:rPr lang="en-US" altLang="en-US" dirty="0" smtClean="0"/>
                  <a:t>Goal: </a:t>
                </a:r>
                <a:r>
                  <a:rPr lang="en-US" altLang="en-US" dirty="0"/>
                  <a:t>F</a:t>
                </a:r>
                <a:r>
                  <a:rPr lang="en-US" altLang="en-US" dirty="0" smtClean="0"/>
                  <a:t>it all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i="1" dirty="0" smtClean="0"/>
                  <a:t>simultaneously</a:t>
                </a:r>
                <a:r>
                  <a:rPr lang="en-US" alt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 smtClean="0"/>
              </a:p>
            </p:txBody>
          </p:sp>
        </mc:Choice>
        <mc:Fallback xmlns="">
          <p:sp>
            <p:nvSpPr>
              <p:cNvPr id="45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479550"/>
                <a:ext cx="8269288" cy="4768850"/>
              </a:xfrm>
              <a:blipFill>
                <a:blip r:embed="rId2"/>
                <a:stretch>
                  <a:fillRect l="-1842" t="-1535" b="-8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06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Call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a </a:t>
                </a:r>
                <a:r>
                  <a:rPr lang="en-US" i="1" dirty="0" smtClean="0"/>
                  <a:t>stratum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so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  is a </a:t>
                </a:r>
                <a:r>
                  <a:rPr lang="en-US" i="1" dirty="0" smtClean="0"/>
                  <a:t>manifold stratification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To be fit to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Conventional Approach 1: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only, i.e. </a:t>
                </a:r>
                <a:r>
                  <a:rPr lang="en-US" dirty="0" err="1" smtClean="0"/>
                  <a:t>Fréchet</a:t>
                </a:r>
                <a:r>
                  <a:rPr lang="en-US" dirty="0" smtClean="0"/>
                  <a:t> Mean,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020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Fréchet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</a:t>
            </a:r>
          </a:p>
          <a:p>
            <a:pPr marL="0" indent="0" algn="l">
              <a:buNone/>
            </a:pPr>
            <a:r>
              <a:rPr lang="en-US" dirty="0" smtClean="0"/>
              <a:t>Data</a:t>
            </a:r>
          </a:p>
          <a:p>
            <a:pPr marL="0" indent="0" algn="l">
              <a:buNone/>
            </a:pPr>
            <a:r>
              <a:rPr lang="en-US" dirty="0" smtClean="0"/>
              <a:t>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Fréchet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dirty="0" smtClean="0"/>
              <a:t>Candidate</a:t>
            </a:r>
          </a:p>
          <a:p>
            <a:pPr marL="0" indent="0" algn="l">
              <a:buNone/>
            </a:pPr>
            <a:r>
              <a:rPr lang="en-US" dirty="0" smtClean="0"/>
              <a:t>Fit of</a:t>
            </a:r>
          </a:p>
          <a:p>
            <a:pPr marL="0" indent="0" algn="l">
              <a:buNone/>
            </a:pPr>
            <a:r>
              <a:rPr lang="en-US" dirty="0" smtClean="0"/>
              <a:t>0-dim</a:t>
            </a:r>
          </a:p>
          <a:p>
            <a:pPr marL="0" indent="0" algn="l">
              <a:buNone/>
            </a:pPr>
            <a:r>
              <a:rPr lang="en-US" dirty="0" smtClean="0"/>
              <a:t>Stratum</a:t>
            </a:r>
          </a:p>
          <a:p>
            <a:pPr marL="0" indent="0" algn="l">
              <a:buNone/>
            </a:pPr>
            <a:r>
              <a:rPr lang="en-US" dirty="0" smtClean="0"/>
              <a:t>(point)</a:t>
            </a:r>
          </a:p>
          <a:p>
            <a:pPr algn="l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8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Fréchet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Residuals</a:t>
            </a:r>
          </a:p>
          <a:p>
            <a:pPr marL="0" indent="0" algn="l">
              <a:buNone/>
            </a:pPr>
            <a:r>
              <a:rPr lang="en-US" dirty="0" smtClean="0"/>
              <a:t>In Sense</a:t>
            </a:r>
          </a:p>
          <a:p>
            <a:pPr marL="0" indent="0" algn="l">
              <a:buNone/>
            </a:pPr>
            <a:r>
              <a:rPr lang="en-US" dirty="0" smtClean="0"/>
              <a:t>Of </a:t>
            </a:r>
            <a:r>
              <a:rPr lang="en-US" dirty="0" err="1" smtClean="0"/>
              <a:t>Fréchet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39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Fréchet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0" indent="0" algn="l">
              <a:buNone/>
            </a:pPr>
            <a:r>
              <a:rPr lang="en-US" dirty="0" err="1" smtClean="0"/>
              <a:t>Fréchet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Sum of</a:t>
            </a:r>
          </a:p>
          <a:p>
            <a:pPr marL="0" indent="0" algn="l">
              <a:buNone/>
            </a:pPr>
            <a:r>
              <a:rPr lang="en-US" dirty="0" smtClean="0"/>
              <a:t>Squares</a:t>
            </a:r>
          </a:p>
          <a:p>
            <a:pPr marL="0" indent="0" algn="l">
              <a:buNone/>
            </a:pPr>
            <a:r>
              <a:rPr lang="en-US" dirty="0" smtClean="0"/>
              <a:t>Criterion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94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283575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Euclidean Settings: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Forwards PCA = Backwards PCA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(Pythagorean Theorem,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ANOVA Decomposition)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So Not Interesting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</a:t>
            </a:r>
            <a:r>
              <a:rPr lang="en-US" u="sng" dirty="0" smtClean="0"/>
              <a:t>Very Different</a:t>
            </a:r>
            <a:r>
              <a:rPr lang="en-US" dirty="0" smtClean="0"/>
              <a:t> in Non-Euclidean Settings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(Backwards is Better !?!)</a:t>
            </a:r>
          </a:p>
        </p:txBody>
      </p:sp>
    </p:spTree>
    <p:extLst>
      <p:ext uri="{BB962C8B-B14F-4D97-AF65-F5344CB8AC3E}">
        <p14:creationId xmlns:p14="http://schemas.microsoft.com/office/powerpoint/2010/main" val="123314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Fréchet Mean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Minimum</a:t>
            </a:r>
            <a:endParaRPr lang="en-US" dirty="0"/>
          </a:p>
          <a:p>
            <a:pPr marL="0" indent="0" algn="l">
              <a:buNone/>
            </a:pPr>
            <a:r>
              <a:rPr lang="en-US" dirty="0" err="1" smtClean="0"/>
              <a:t>Fréchet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Sum of</a:t>
            </a:r>
          </a:p>
          <a:p>
            <a:pPr marL="0" indent="0" algn="l">
              <a:buNone/>
            </a:pPr>
            <a:r>
              <a:rPr lang="en-US" dirty="0" smtClean="0"/>
              <a:t>Squares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457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Call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a </a:t>
                </a:r>
                <a:r>
                  <a:rPr lang="en-US" i="1" dirty="0" smtClean="0"/>
                  <a:t>stratum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so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  is a </a:t>
                </a:r>
                <a:r>
                  <a:rPr lang="en-US" i="1" dirty="0" smtClean="0"/>
                  <a:t>manifold stratification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To be fit to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Conventional Approach 2: 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only, i.e. PC 1 line,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461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PC 1 line,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Candidate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Fit of</a:t>
            </a:r>
          </a:p>
          <a:p>
            <a:pPr marL="0" indent="0" algn="l">
              <a:buNone/>
            </a:pPr>
            <a:r>
              <a:rPr lang="en-US" dirty="0" smtClean="0"/>
              <a:t>1-dim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Stratum</a:t>
            </a:r>
          </a:p>
          <a:p>
            <a:pPr marL="0" indent="0" algn="l">
              <a:buNone/>
            </a:pPr>
            <a:r>
              <a:rPr lang="en-US" dirty="0" smtClean="0"/>
              <a:t>(line)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946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PC 1 line,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endParaRPr lang="en-US" dirty="0"/>
          </a:p>
          <a:p>
            <a:pPr marL="0" indent="0" algn="l">
              <a:buNone/>
            </a:pPr>
            <a:r>
              <a:rPr lang="en-US" dirty="0" smtClean="0"/>
              <a:t>Residuals</a:t>
            </a:r>
          </a:p>
          <a:p>
            <a:pPr marL="0" indent="0" algn="l">
              <a:buNone/>
            </a:pPr>
            <a:r>
              <a:rPr lang="en-US" dirty="0" smtClean="0"/>
              <a:t>In PC</a:t>
            </a:r>
          </a:p>
          <a:p>
            <a:pPr marL="0" indent="0" algn="l">
              <a:buNone/>
            </a:pPr>
            <a:r>
              <a:rPr lang="en-US" dirty="0" smtClean="0"/>
              <a:t>Sense </a:t>
            </a:r>
          </a:p>
          <a:p>
            <a:pPr marL="0" indent="0" algn="l">
              <a:buNone/>
            </a:pPr>
            <a:r>
              <a:rPr lang="en-US" dirty="0" smtClean="0"/>
              <a:t>Of Linear </a:t>
            </a:r>
          </a:p>
          <a:p>
            <a:pPr marL="0" indent="0" algn="l">
              <a:buNone/>
            </a:pPr>
            <a:r>
              <a:rPr lang="en-US" dirty="0" smtClean="0"/>
              <a:t>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4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PC 1 line,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Corresponding</a:t>
            </a:r>
          </a:p>
          <a:p>
            <a:pPr marL="0" indent="0" algn="l">
              <a:buNone/>
            </a:pPr>
            <a:r>
              <a:rPr lang="en-US" dirty="0" smtClean="0"/>
              <a:t>Residual</a:t>
            </a:r>
          </a:p>
          <a:p>
            <a:pPr marL="0" indent="0" algn="l">
              <a:buNone/>
            </a:pPr>
            <a:r>
              <a:rPr lang="en-US" dirty="0" smtClean="0"/>
              <a:t>Sum Of</a:t>
            </a:r>
          </a:p>
          <a:p>
            <a:pPr marL="0" indent="0" algn="l">
              <a:buNone/>
            </a:pPr>
            <a:r>
              <a:rPr lang="en-US" dirty="0" smtClean="0"/>
              <a:t>Squares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87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PC 1 line,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Minimum</a:t>
            </a:r>
          </a:p>
          <a:p>
            <a:pPr marL="0" indent="0" algn="l">
              <a:buNone/>
            </a:pPr>
            <a:r>
              <a:rPr lang="en-US" dirty="0" smtClean="0"/>
              <a:t>Of Linear</a:t>
            </a:r>
          </a:p>
          <a:p>
            <a:pPr marL="0" indent="0" algn="l">
              <a:buNone/>
            </a:pPr>
            <a:r>
              <a:rPr lang="en-US" dirty="0" smtClean="0"/>
              <a:t>Residual</a:t>
            </a:r>
          </a:p>
          <a:p>
            <a:pPr marL="0" indent="0" algn="l">
              <a:buNone/>
            </a:pPr>
            <a:r>
              <a:rPr lang="en-US" dirty="0" smtClean="0"/>
              <a:t>Sum Of</a:t>
            </a:r>
          </a:p>
          <a:p>
            <a:pPr marL="0" indent="0" algn="l">
              <a:buNone/>
            </a:pPr>
            <a:r>
              <a:rPr lang="en-US" dirty="0" smtClean="0"/>
              <a:t>Squares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39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Call each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a </a:t>
                </a:r>
                <a:r>
                  <a:rPr lang="en-US" i="1" dirty="0" smtClean="0"/>
                  <a:t>stratum</a:t>
                </a:r>
                <a:r>
                  <a:rPr lang="en-US" dirty="0" smtClean="0"/>
                  <a:t>,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so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  is a </a:t>
                </a:r>
                <a:r>
                  <a:rPr lang="en-US" i="1" dirty="0" smtClean="0"/>
                  <a:t>manifold stratification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To be fit to </a:t>
                </a:r>
                <a:r>
                  <a:rPr lang="en-US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New Approach:   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Simultaneously</a:t>
                </a:r>
                <a:r>
                  <a:rPr lang="en-US" dirty="0" smtClean="0"/>
                  <a:t> fit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i="1" dirty="0" smtClean="0"/>
                  <a:t>Nested </a:t>
                </a:r>
                <a:r>
                  <a:rPr lang="en-US" i="1" dirty="0" err="1" smtClean="0"/>
                  <a:t>Submanifold</a:t>
                </a:r>
                <a:r>
                  <a:rPr lang="en-US" dirty="0" smtClean="0"/>
                  <a:t> (NS)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79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033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0-dim </a:t>
                </a:r>
                <a:r>
                  <a:rPr lang="en-US" dirty="0" err="1" smtClean="0"/>
                  <a:t>Submanifold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(i.e.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775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0-dim </a:t>
                </a:r>
                <a:r>
                  <a:rPr lang="en-US" dirty="0" err="1" smtClean="0"/>
                  <a:t>Submanifold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(i.e.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105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0-dim </a:t>
                </a:r>
                <a:r>
                  <a:rPr lang="en-US" dirty="0" err="1" smtClean="0"/>
                  <a:t>Submanifold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(i.e.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613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Backwards PCA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Important Property of PCA: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u="sng" dirty="0" smtClean="0"/>
                  <a:t>Nested</a:t>
                </a:r>
                <a:r>
                  <a:rPr lang="en-US" dirty="0" smtClean="0"/>
                  <a:t> Series of Approximations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⊆⋯</m:t>
                      </m:r>
                    </m:oMath>
                  </m:oMathPara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(Often taken for granted)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 smtClean="0"/>
                  <a:t>(Desirable in Non-Euclidean Settings)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0">
                <a:blip r:embed="rId3"/>
                <a:stretch>
                  <a:fillRect l="-1958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1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0-dim </a:t>
                </a:r>
                <a:r>
                  <a:rPr lang="en-US" dirty="0" err="1" smtClean="0"/>
                  <a:t>Submanifold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(i.e.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46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0-dim </a:t>
                </a:r>
                <a:r>
                  <a:rPr lang="en-US" dirty="0" err="1" smtClean="0"/>
                  <a:t>Submanifold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(i.e.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46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0-dim </a:t>
                </a:r>
                <a:r>
                  <a:rPr lang="en-US" dirty="0" err="1" smtClean="0"/>
                  <a:t>Submanifold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 (i.e. mean)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89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952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107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72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833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46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59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57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 Interesting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How generally applicable is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i="1" dirty="0" smtClean="0"/>
                  <a:t>Backwards </a:t>
                </a:r>
                <a:r>
                  <a:rPr lang="en-US" dirty="0" smtClean="0"/>
                  <a:t>approach to PCA?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600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An Application: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b="1" dirty="0" smtClean="0"/>
                  <a:t>Nonnegative Matrix Factorization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= PCA in Positive </a:t>
                </a:r>
                <a:r>
                  <a:rPr lang="en-US" dirty="0" err="1" smtClean="0"/>
                  <a:t>Orthant</a:t>
                </a:r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Think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𝐿𝑆</m:t>
                    </m:r>
                  </m:oMath>
                </a14:m>
                <a:endParaRPr lang="en-US" dirty="0" smtClean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 smtClean="0"/>
                  <a:t>With ≥ 0  Constraints (on </a:t>
                </a:r>
                <a:r>
                  <a:rPr lang="en-US" u="sng" dirty="0" smtClean="0"/>
                  <a:t>both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52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31825" y="1371600"/>
                <a:ext cx="8094663" cy="5181600"/>
              </a:xfrm>
              <a:blipFill rotWithShape="1">
                <a:blip r:embed="rId3"/>
                <a:stretch>
                  <a:fillRect l="-1958" t="-1529" b="-6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475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37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1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05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298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Nested </a:t>
                </a:r>
                <a:r>
                  <a:rPr lang="en-US" dirty="0" err="1" smtClean="0">
                    <a:effectLst/>
                  </a:rPr>
                  <a:t>Submanifolds</a:t>
                </a:r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Fit Nested </a:t>
                </a:r>
                <a:r>
                  <a:rPr lang="en-US" dirty="0" err="1" smtClean="0"/>
                  <a:t>Submanifolds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80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Forwards Fit: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Sequentially Fit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Cambria Math" panose="02040503050406030204" pitchFamily="18" charset="0"/>
                  </a:rPr>
                  <a:t>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Cambria Math" panose="02040503050406030204" pitchFamily="18" charset="0"/>
                  </a:rPr>
                  <a:t> then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Usual Explanation of Euclidean PCA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904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Backwards Fit: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Sequentially Fit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Cambria Math" panose="02040503050406030204" pitchFamily="18" charset="0"/>
                  </a:rPr>
                  <a:t> 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Cambria Math" panose="02040503050406030204" pitchFamily="18" charset="0"/>
                  </a:rPr>
                  <a:t> then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Useful for constructing many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non-Euclidean analogs of PCA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(Via </a:t>
                </a:r>
                <a:r>
                  <a:rPr lang="en-US" i="1" dirty="0" smtClean="0"/>
                  <a:t>Nested Relations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66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335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447800"/>
            <a:ext cx="8094663" cy="4768850"/>
          </a:xfrm>
        </p:spPr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en-US" dirty="0" smtClean="0"/>
              <a:t>Key </a:t>
            </a:r>
            <a:r>
              <a:rPr lang="en-US" dirty="0" err="1" smtClean="0"/>
              <a:t>Pennec</a:t>
            </a:r>
            <a:r>
              <a:rPr lang="en-US" dirty="0" smtClean="0"/>
              <a:t> Observation: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/>
              <a:t>Both Forwards and Backwards Approaches</a:t>
            </a:r>
          </a:p>
          <a:p>
            <a:pPr algn="l">
              <a:lnSpc>
                <a:spcPct val="20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Are </a:t>
            </a:r>
            <a:r>
              <a:rPr lang="en-US" i="1" dirty="0" smtClean="0"/>
              <a:t>Greedy Searches</a:t>
            </a:r>
            <a:endParaRPr lang="en-US" dirty="0" smtClean="0"/>
          </a:p>
          <a:p>
            <a:pPr algn="l">
              <a:lnSpc>
                <a:spcPct val="20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Often Sub-Optimal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271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Projection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 denote the projection operator onto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I.e.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 is the manifold distance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153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Projection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5240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 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 denote the </a:t>
                </a:r>
                <a:r>
                  <a:rPr lang="en-US" i="1" dirty="0" smtClean="0"/>
                  <a:t>telescoping projection</a:t>
                </a:r>
                <a:r>
                  <a:rPr lang="en-US" dirty="0" smtClean="0"/>
                  <a:t> onto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I.e. for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Note:    This projection is fundamental to Backwards PCA methods</a:t>
                </a:r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524000"/>
                <a:ext cx="8094663" cy="4768850"/>
              </a:xfrm>
              <a:blipFill>
                <a:blip r:embed="rId2"/>
                <a:stretch>
                  <a:fillRect l="-1958" t="-1279" b="-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233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Matrix Factorization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Standard NMF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But Note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i="1" dirty="0" smtClean="0"/>
              <a:t>Not Nested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No “Multi-scale”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Analysis Possible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   (Scores Plot?!?)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9392"/>
          <a:stretch/>
        </p:blipFill>
        <p:spPr>
          <a:xfrm>
            <a:off x="4572008" y="990600"/>
            <a:ext cx="45719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dirty="0" smtClean="0"/>
              <a:t>PNS </a:t>
            </a:r>
            <a:r>
              <a:rPr lang="en-US" dirty="0" smtClean="0"/>
              <a:t>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For a given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 smtClean="0"/>
                  <a:t>,  represent a point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/>
                  <a:t>b</a:t>
                </a:r>
                <a:r>
                  <a:rPr lang="en-US" dirty="0" smtClean="0"/>
                  <a:t>y its </a:t>
                </a:r>
                <a:r>
                  <a:rPr lang="en-US" i="1" dirty="0" smtClean="0"/>
                  <a:t>Nested </a:t>
                </a:r>
                <a:r>
                  <a:rPr lang="en-US" i="1" dirty="0" err="1" smtClean="0"/>
                  <a:t>Submanifold</a:t>
                </a:r>
                <a:r>
                  <a:rPr lang="en-US" i="1" dirty="0" smtClean="0"/>
                  <a:t> components</a:t>
                </a:r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where for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In the sense that 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”  means the shortest geodesic arc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2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/>
                  <a:t>Candidate</a:t>
                </a:r>
              </a:p>
              <a:p>
                <a:pPr marL="0" indent="0" algn="l">
                  <a:buNone/>
                </a:pPr>
                <a:r>
                  <a:rPr lang="en-US" dirty="0"/>
                  <a:t>Nested</a:t>
                </a:r>
              </a:p>
              <a:p>
                <a:pPr marL="0" indent="0" algn="l">
                  <a:buNone/>
                </a:pPr>
                <a:r>
                  <a:rPr lang="en-US" dirty="0" err="1"/>
                  <a:t>Submanifold</a:t>
                </a:r>
                <a:endParaRPr lang="en-US" dirty="0"/>
              </a:p>
              <a:p>
                <a:pPr marL="0" indent="0" algn="l">
                  <a:buNone/>
                </a:pPr>
                <a:r>
                  <a:rPr lang="en-US" altLang="en-US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94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Candidate NS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Components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24000" y="3581400"/>
            <a:ext cx="2584784" cy="91440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1524000" y="4114800"/>
            <a:ext cx="1828800" cy="106680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8886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Candidate NS 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Components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algn="l"/>
                <a:endParaRPr lang="en-US" dirty="0" smtClean="0">
                  <a:solidFill>
                    <a:srgbClr val="00B050"/>
                  </a:solidFill>
                </a:endParaRPr>
              </a:p>
              <a:p>
                <a:pPr algn="l"/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524000" y="3581400"/>
            <a:ext cx="3276600" cy="320036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1524000" y="4114800"/>
            <a:ext cx="3873925" cy="228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5608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Candidate NS 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Components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l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algn="l"/>
                <a:endParaRPr lang="en-US" dirty="0" smtClean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524000" y="3124200"/>
            <a:ext cx="4038600" cy="457202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1524000" y="3276600"/>
            <a:ext cx="4724400" cy="8382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28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50" y="1563802"/>
            <a:ext cx="7492150" cy="5294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9550"/>
            <a:ext cx="8094663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Candidate NS </a:t>
            </a:r>
          </a:p>
          <a:p>
            <a:pPr marL="0" indent="0" algn="l">
              <a:buNone/>
            </a:pPr>
            <a:r>
              <a:rPr lang="en-US" dirty="0" smtClean="0"/>
              <a:t>Components</a:t>
            </a:r>
          </a:p>
          <a:p>
            <a:pPr marL="0" indent="0" algn="l">
              <a:buNone/>
            </a:pPr>
            <a:r>
              <a:rPr lang="en-US" dirty="0" smtClean="0"/>
              <a:t>For All 3</a:t>
            </a:r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750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New Approach: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Simultaneously fit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i="1" dirty="0" smtClean="0"/>
                  <a:t>Nested </a:t>
                </a:r>
                <a:r>
                  <a:rPr lang="en-US" i="1" dirty="0" err="1" smtClean="0"/>
                  <a:t>Submanifold</a:t>
                </a:r>
                <a:r>
                  <a:rPr lang="en-US" dirty="0" smtClean="0"/>
                  <a:t> (NS)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Simultaneous Fit Criteria?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160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Nested </a:t>
            </a:r>
            <a:r>
              <a:rPr lang="en-US" dirty="0" err="1" smtClean="0"/>
              <a:t>Submanifold</a:t>
            </a:r>
            <a:r>
              <a:rPr lang="en-US" dirty="0" smtClean="0"/>
              <a:t> Fits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Simultaneous Fit Criteria?</a:t>
                </a:r>
              </a:p>
              <a:p>
                <a:pPr marL="0" indent="0">
                  <a:buNone/>
                </a:pPr>
                <a:r>
                  <a:rPr lang="en-US" dirty="0" smtClean="0"/>
                  <a:t>Based on </a:t>
                </a:r>
                <a:r>
                  <a:rPr lang="en-US" u="sng" dirty="0" smtClean="0"/>
                  <a:t>Stratum-Wise Sums of Squares</a:t>
                </a:r>
                <a:endParaRPr lang="en-US" u="sng" dirty="0"/>
              </a:p>
              <a:p>
                <a:pPr algn="l"/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For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 define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/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Uses “lengths” of NS Components: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447800"/>
                <a:ext cx="8094663" cy="4768850"/>
              </a:xfrm>
              <a:blipFill>
                <a:blip r:embed="rId2"/>
                <a:stretch>
                  <a:fillRect l="-1958" t="-1662" b="-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306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131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591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Nonnegative Nested Cone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Same Toy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Data Set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Rank 1 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Approx.</a:t>
            </a: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Properly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 smtClean="0"/>
              <a:t>Nested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9391"/>
          <a:stretch/>
        </p:blipFill>
        <p:spPr>
          <a:xfrm>
            <a:off x="4000509" y="952500"/>
            <a:ext cx="5143491" cy="5143500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09800" y="3524250"/>
            <a:ext cx="4953000" cy="13525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209800" y="3524250"/>
            <a:ext cx="4953000" cy="127635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057400" y="3581400"/>
            <a:ext cx="5105400" cy="1066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2944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5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88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14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10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2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05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105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07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7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6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352" y="1569935"/>
            <a:ext cx="7488648" cy="5288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</p:spPr>
            <p:txBody>
              <a:bodyPr/>
              <a:lstStyle/>
              <a:p>
                <a:r>
                  <a:rPr lang="en-US" dirty="0" smtClean="0">
                    <a:effectLst/>
                  </a:rPr>
                  <a:t>SS of NS Components </a:t>
                </a:r>
                <a:r>
                  <a:rPr lang="en-US" dirty="0">
                    <a:effectLst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1143000"/>
              </a:xfrm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1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rgbClr val="FFC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08784" y="3001879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396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16344</TotalTime>
  <Words>1459</Words>
  <Application>Microsoft Office PowerPoint</Application>
  <PresentationFormat>On-screen Show (4:3)</PresentationFormat>
  <Paragraphs>763</Paragraphs>
  <Slides>117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26" baseType="lpstr">
      <vt:lpstr>맑은 고딕</vt:lpstr>
      <vt:lpstr>Arial</vt:lpstr>
      <vt:lpstr>Cambria Math</vt:lpstr>
      <vt:lpstr>굴림</vt:lpstr>
      <vt:lpstr>Tahoma</vt:lpstr>
      <vt:lpstr>Times New Roman</vt:lpstr>
      <vt:lpstr>Wingdings</vt:lpstr>
      <vt:lpstr>1_Default Design</vt:lpstr>
      <vt:lpstr>2_Default Design</vt:lpstr>
      <vt:lpstr>Polysphere PCA-type Analysis</vt:lpstr>
      <vt:lpstr>Principal Nested Spheres</vt:lpstr>
      <vt:lpstr>Backwards PCA</vt:lpstr>
      <vt:lpstr>Backwards PCA</vt:lpstr>
      <vt:lpstr>Backwards PCA</vt:lpstr>
      <vt:lpstr>Backwards PCA</vt:lpstr>
      <vt:lpstr>An Interesting Question</vt:lpstr>
      <vt:lpstr>Nonnegative Matrix Factorization</vt:lpstr>
      <vt:lpstr>Nonnegative Nested Cone Analysis</vt:lpstr>
      <vt:lpstr>1st Principal Curve</vt:lpstr>
      <vt:lpstr>Manifold Learning</vt:lpstr>
      <vt:lpstr>An Interesting Question</vt:lpstr>
      <vt:lpstr>An Interesting Question</vt:lpstr>
      <vt:lpstr>An Interesting Question</vt:lpstr>
      <vt:lpstr>An Interesting Question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General View of Backwards PCA</vt:lpstr>
      <vt:lpstr>Vectors of Angles</vt:lpstr>
      <vt:lpstr>Vectors of Angles</vt:lpstr>
      <vt:lpstr>Vectors of Angles</vt:lpstr>
      <vt:lpstr>Vectors of Angles</vt:lpstr>
      <vt:lpstr>Vectors of Angles</vt:lpstr>
      <vt:lpstr>Vectors of Angles</vt:lpstr>
      <vt:lpstr>Vectors of Angles</vt:lpstr>
      <vt:lpstr>Vectors of Angles</vt:lpstr>
      <vt:lpstr>Vectors of Angles</vt:lpstr>
      <vt:lpstr>Vectors of Angles</vt:lpstr>
      <vt:lpstr>Torus Space S^1×S^1</vt:lpstr>
      <vt:lpstr>Torus Space S^1×S^1</vt:lpstr>
      <vt:lpstr>Torus Space S^1×S^1</vt:lpstr>
      <vt:lpstr>Torus Space S^1×S^1</vt:lpstr>
      <vt:lpstr>Torus Space S^1×S^1</vt:lpstr>
      <vt:lpstr>Nested Submanifold Fits</vt:lpstr>
      <vt:lpstr>PNS Terminology</vt:lpstr>
      <vt:lpstr>PNS Main Idea</vt:lpstr>
      <vt:lpstr>General Background</vt:lpstr>
      <vt:lpstr>Fréchet Mean in R^2</vt:lpstr>
      <vt:lpstr>Fréchet Mean in R^2</vt:lpstr>
      <vt:lpstr>Fréchet Mean in R^2</vt:lpstr>
      <vt:lpstr>Fréchet Mean in R^2</vt:lpstr>
      <vt:lpstr>Fréchet Mean in R^2</vt:lpstr>
      <vt:lpstr>General Background</vt:lpstr>
      <vt:lpstr>PC 1 line, in R^2</vt:lpstr>
      <vt:lpstr>PC 1 line, in R^2</vt:lpstr>
      <vt:lpstr>PC 1 line, in R^2</vt:lpstr>
      <vt:lpstr>PC 1 line, in R^2</vt:lpstr>
      <vt:lpstr>General Background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Submanifolds in R^3</vt:lpstr>
      <vt:lpstr>Nested Submanifold Fits</vt:lpstr>
      <vt:lpstr>Nested Submanifold Fits</vt:lpstr>
      <vt:lpstr>Nested Submanifold Fits</vt:lpstr>
      <vt:lpstr>Projection Notation</vt:lpstr>
      <vt:lpstr>Projection Notation</vt:lpstr>
      <vt:lpstr>PNS Components</vt:lpstr>
      <vt:lpstr>NS Components in R^2</vt:lpstr>
      <vt:lpstr>NS Components in R^2</vt:lpstr>
      <vt:lpstr>NS Components in R^2</vt:lpstr>
      <vt:lpstr>NS Components in R^2</vt:lpstr>
      <vt:lpstr>NS Components in R^2</vt:lpstr>
      <vt:lpstr>Nested Submanifold Fits</vt:lpstr>
      <vt:lpstr>Nested Submanifold Fits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SS of NS Components in R^3</vt:lpstr>
      <vt:lpstr>Nested Submanifolds in R^2</vt:lpstr>
      <vt:lpstr>NS Components in R^2</vt:lpstr>
      <vt:lpstr>NS Components in R^2</vt:lpstr>
      <vt:lpstr>NS Components in R^2</vt:lpstr>
      <vt:lpstr>NS Components in R^2</vt:lpstr>
      <vt:lpstr>NS Components in R^2</vt:lpstr>
      <vt:lpstr>NS Components in R^2</vt:lpstr>
      <vt:lpstr>NS Components in R^2</vt:lpstr>
      <vt:lpstr>NS Components in R^2</vt:lpstr>
      <vt:lpstr>Nested Submanifold Fits</vt:lpstr>
      <vt:lpstr>Nested Submanifold Fits</vt:lpstr>
      <vt:lpstr>Participant Presentations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466</cp:revision>
  <dcterms:created xsi:type="dcterms:W3CDTF">2001-06-08T01:38:43Z</dcterms:created>
  <dcterms:modified xsi:type="dcterms:W3CDTF">2017-11-17T02:23:03Z</dcterms:modified>
</cp:coreProperties>
</file>