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8" r:id="rId2"/>
    <p:sldMasterId id="2147483907" r:id="rId3"/>
  </p:sldMasterIdLst>
  <p:notesMasterIdLst>
    <p:notesMasterId r:id="rId63"/>
  </p:notesMasterIdLst>
  <p:sldIdLst>
    <p:sldId id="3382" r:id="rId4"/>
    <p:sldId id="3394" r:id="rId5"/>
    <p:sldId id="3405" r:id="rId6"/>
    <p:sldId id="3406" r:id="rId7"/>
    <p:sldId id="3408" r:id="rId8"/>
    <p:sldId id="3410" r:id="rId9"/>
    <p:sldId id="3413" r:id="rId10"/>
    <p:sldId id="3430" r:id="rId11"/>
    <p:sldId id="3436" r:id="rId12"/>
    <p:sldId id="3445" r:id="rId13"/>
    <p:sldId id="3446" r:id="rId14"/>
    <p:sldId id="3447" r:id="rId15"/>
    <p:sldId id="3448" r:id="rId16"/>
    <p:sldId id="3449" r:id="rId17"/>
    <p:sldId id="3450" r:id="rId18"/>
    <p:sldId id="3451" r:id="rId19"/>
    <p:sldId id="3452" r:id="rId20"/>
    <p:sldId id="3453" r:id="rId21"/>
    <p:sldId id="3454" r:id="rId22"/>
    <p:sldId id="3455" r:id="rId23"/>
    <p:sldId id="3456" r:id="rId24"/>
    <p:sldId id="3457" r:id="rId25"/>
    <p:sldId id="3458" r:id="rId26"/>
    <p:sldId id="3459" r:id="rId27"/>
    <p:sldId id="3460" r:id="rId28"/>
    <p:sldId id="3461" r:id="rId29"/>
    <p:sldId id="3462" r:id="rId30"/>
    <p:sldId id="3463" r:id="rId31"/>
    <p:sldId id="3464" r:id="rId32"/>
    <p:sldId id="3465" r:id="rId33"/>
    <p:sldId id="3466" r:id="rId34"/>
    <p:sldId id="3467" r:id="rId35"/>
    <p:sldId id="3468" r:id="rId36"/>
    <p:sldId id="3469" r:id="rId37"/>
    <p:sldId id="3470" r:id="rId38"/>
    <p:sldId id="3471" r:id="rId39"/>
    <p:sldId id="3472" r:id="rId40"/>
    <p:sldId id="3473" r:id="rId41"/>
    <p:sldId id="3474" r:id="rId42"/>
    <p:sldId id="3475" r:id="rId43"/>
    <p:sldId id="3476" r:id="rId44"/>
    <p:sldId id="3477" r:id="rId45"/>
    <p:sldId id="3478" r:id="rId46"/>
    <p:sldId id="3479" r:id="rId47"/>
    <p:sldId id="3480" r:id="rId48"/>
    <p:sldId id="3481" r:id="rId49"/>
    <p:sldId id="3482" r:id="rId50"/>
    <p:sldId id="3483" r:id="rId51"/>
    <p:sldId id="3484" r:id="rId52"/>
    <p:sldId id="3485" r:id="rId53"/>
    <p:sldId id="3486" r:id="rId54"/>
    <p:sldId id="3487" r:id="rId55"/>
    <p:sldId id="3488" r:id="rId56"/>
    <p:sldId id="3489" r:id="rId57"/>
    <p:sldId id="3490" r:id="rId58"/>
    <p:sldId id="3491" r:id="rId59"/>
    <p:sldId id="3492" r:id="rId60"/>
    <p:sldId id="3493" r:id="rId61"/>
    <p:sldId id="3046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7E7"/>
    <a:srgbClr val="DA71FF"/>
    <a:srgbClr val="0000FF"/>
    <a:srgbClr val="000000"/>
    <a:srgbClr val="EBE600"/>
    <a:srgbClr val="D357FF"/>
    <a:srgbClr val="FFDCDC"/>
    <a:srgbClr val="99FF99"/>
    <a:srgbClr val="FFB279"/>
    <a:srgbClr val="D1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928" autoAdjust="0"/>
  </p:normalViewPr>
  <p:slideViewPr>
    <p:cSldViewPr>
      <p:cViewPr varScale="1">
        <p:scale>
          <a:sx n="61" d="100"/>
          <a:sy n="61" d="100"/>
        </p:scale>
        <p:origin x="1421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412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90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494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778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877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66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005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904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725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153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135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5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5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7E3E2-85E9-4DFE-8A64-65C24C71991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7299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3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3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59489C-352E-4CD7-8BD6-E49194B996B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083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4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4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FE2BB-E530-4E60-B950-E9CCB1F8023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50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437C36-53AD-4DDD-9B26-6802479617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25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5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/>
              <a:t>EgView1p1RawData.ps</a:t>
            </a: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116516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36FDC8-CC63-4DAF-A4ED-4F1A8DE52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27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7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/>
              <a:t>EgView1p51proj3dPC1.ps</a:t>
            </a: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1768525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7878ED-1224-46C3-B0C5-17ADD0D951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28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8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/>
              <a:t>EgView1p52proj3dPC2.ps</a:t>
            </a: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373533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5097BF-D466-4180-8096-6823F99E41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29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29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ko-KR" smtClean="0"/>
              <a:t>EgView1p54proj3dPC12.ps</a:t>
            </a: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2722730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324D6E-5BC0-4D2C-804C-8C9A16B7036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6301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11775C-E35F-4501-8736-B341A0AFD4B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1892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11775C-E35F-4501-8736-B341A0AFD4B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5216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11775C-E35F-4501-8736-B341A0AFD4B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331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1C9FD-28EB-4019-9160-CF9FF9BE5E0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1881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11775C-E35F-4501-8736-B341A0AFD4B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6168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5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5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A1AC47-F372-4D2F-A816-AC98603F3565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4143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5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5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A1AC47-F372-4D2F-A816-AC98603F3565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8045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4719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5695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956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8646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7969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7628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608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1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1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63189-CA2E-487A-985A-4F8D7D69126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3537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3110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3818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4103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0697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8661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3462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2706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063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7920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915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2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2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809F07-D27F-4135-A1B9-BB1964D345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0894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6757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6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6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102515-1192-41A7-BF46-E39870BB3FC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09861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1767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C5B6C1-620B-4C92-848D-D492ADE5FFD5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60170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C5B6C1-620B-4C92-848D-D492ADE5FFD5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1228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C5B6C1-620B-4C92-848D-D492ADE5FFD5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69598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8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8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83F96-05DC-446A-8530-BD9177F1F14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89719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80408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645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3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3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A380FE-5C7F-4676-846E-39D4C4D6B87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451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925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243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70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987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74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947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696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996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2917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7994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9068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3147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2995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523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5779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5320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6846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6623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5061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715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0926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5949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6FF9A-CBEC-43E1-BD80-C677356D63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600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B061-0C82-4CA1-AEDB-81395224065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08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176CB-423E-48DF-B26B-96ADFA4311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1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6176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08212-AE63-47BC-BBFD-1EA8964648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39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170FC-7CAD-4550-BDCC-7FC7ADD844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07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A4DA1-2180-4F52-892D-F9774BDD57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76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C1FCE-78EB-45F6-A960-4F010E4A59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66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3E6D0-343A-4DAF-B265-DB5E818B56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18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FC54C-3EEB-4C4A-885E-75C9ADA196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960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73ADB-DBE5-443C-87ED-EED2B878558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357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354A0-EE46-4152-B43E-3204690EF0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70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227971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380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120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606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712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134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18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3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7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CFF53A8E-80C6-4FE0-BFCF-ED1C2DA6FF4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173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9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1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of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Numbers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  <m:t>𝑋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𝑎𝑟𝑔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in Euclidean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Space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):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accPr>
                        <m:e>
                          <m:bar>
                            <m:bar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barPr>
                            <m:e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𝑋</m:t>
                              </m:r>
                            </m:e>
                          </m:bar>
                        </m:e>
                      </m:acc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𝑎𝑟𝑔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40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" pitchFamily="34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400" b="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" pitchFamily="34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𝑎𝑟𝑔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en-US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4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" pitchFamily="34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" pitchFamily="34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,</m:t>
                                      </m:r>
                                      <m:bar>
                                        <m:bar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(Intrinsic)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on a 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Manifold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Replace Euclidean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" pitchFamily="34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by 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Geodesic</a:t>
                </a:r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" pitchFamily="34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t="-1508" b="-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Descriptor Spaces</a:t>
            </a:r>
            <a:endParaRPr lang="en-US" sz="36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05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Composite Principa</a:t>
            </a:r>
            <a:r>
              <a:rPr lang="en-US" dirty="0"/>
              <a:t>l</a:t>
            </a:r>
            <a:r>
              <a:rPr lang="en-US" dirty="0" smtClean="0"/>
              <a:t> Nested Spheres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150000"/>
              </a:lnSpc>
              <a:buSzPct val="100000"/>
              <a:buNone/>
            </a:pPr>
            <a:r>
              <a:rPr lang="en-US" dirty="0"/>
              <a:t>Impact on Segmentation:</a:t>
            </a:r>
          </a:p>
          <a:p>
            <a:pPr eaLnBrk="1" hangingPunct="1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PGA Segmentation:  used ~20 comp’s</a:t>
            </a:r>
          </a:p>
          <a:p>
            <a:pPr eaLnBrk="1" hangingPunct="1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CPNS Segmentation:  only need ~13</a:t>
            </a:r>
          </a:p>
          <a:p>
            <a:pPr eaLnBrk="1" hangingPunct="1">
              <a:lnSpc>
                <a:spcPct val="150000"/>
              </a:lnSpc>
              <a:buSzPct val="100000"/>
              <a:buFont typeface="Wingdings" pitchFamily="2" charset="2"/>
              <a:buChar char="§"/>
            </a:pPr>
            <a:r>
              <a:rPr lang="en-US" dirty="0"/>
              <a:t>Resulted in visually better fits to data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3264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Challenge: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Vectors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Directions as Data Objects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  <a:ea typeface="Cambria Math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err="1" smtClean="0"/>
                  <a:t>Polysphere</a:t>
                </a:r>
                <a:r>
                  <a:rPr lang="en-US" dirty="0" smtClean="0"/>
                  <a:t> Type 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Extension to s-rep Space</a:t>
            </a:r>
          </a:p>
        </p:txBody>
      </p:sp>
    </p:spTree>
    <p:extLst>
      <p:ext uri="{BB962C8B-B14F-4D97-AF65-F5344CB8AC3E}">
        <p14:creationId xmlns:p14="http://schemas.microsoft.com/office/powerpoint/2010/main" val="3087867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Challenge: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  <a:r>
                  <a:rPr lang="en-US" dirty="0" err="1" smtClean="0"/>
                  <a:t>Polysphere</a:t>
                </a:r>
                <a:r>
                  <a:rPr lang="en-US" dirty="0" smtClean="0"/>
                  <a:t> 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Extension to s-rep Space</a:t>
            </a:r>
          </a:p>
        </p:txBody>
      </p:sp>
      <p:pic>
        <p:nvPicPr>
          <p:cNvPr id="17346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3043" y="1828800"/>
            <a:ext cx="26885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Generator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Toy Example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895600" y="3342382"/>
            <a:ext cx="6318124" cy="2982218"/>
            <a:chOff x="2895600" y="3342382"/>
            <a:chExt cx="6318124" cy="2982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324600" y="3342382"/>
                  <a:ext cx="2889124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Wrap </a:t>
                  </a:r>
                  <a14:m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</m:oMath>
                  </a14:m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around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1</a:t>
                  </a:r>
                  <a:r>
                    <a:rPr kumimoji="0" lang="en-US" sz="3200" b="0" i="0" u="none" strike="noStrike" kern="1200" cap="none" spc="0" normalizeH="0" baseline="3000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st</a:t>
                  </a:r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Copy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3342382"/>
                  <a:ext cx="2889124" cy="1077218"/>
                </a:xfrm>
                <a:prstGeom prst="rect">
                  <a:avLst/>
                </a:prstGeom>
                <a:blipFill>
                  <a:blip r:embed="rId5"/>
                  <a:stretch>
                    <a:fillRect l="-5497" t="-7345" r="-4440" b="-17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/>
            <p:nvPr/>
          </p:nvCxnSpPr>
          <p:spPr>
            <a:xfrm>
              <a:off x="2895600" y="6324600"/>
              <a:ext cx="3200400" cy="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7" idx="2"/>
            </p:cNvCxnSpPr>
            <p:nvPr/>
          </p:nvCxnSpPr>
          <p:spPr>
            <a:xfrm flipV="1">
              <a:off x="5622163" y="4419600"/>
              <a:ext cx="2146999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057400" y="2743200"/>
            <a:ext cx="7166968" cy="3820418"/>
            <a:chOff x="2057400" y="2743200"/>
            <a:chExt cx="7166968" cy="3820418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2057400" y="2743200"/>
              <a:ext cx="0" cy="3276600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23" idx="1"/>
            </p:cNvCxnSpPr>
            <p:nvPr/>
          </p:nvCxnSpPr>
          <p:spPr>
            <a:xfrm>
              <a:off x="2057400" y="5410201"/>
              <a:ext cx="4267200" cy="6148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324600" y="5486400"/>
                  <a:ext cx="2899768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Wrap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y</m:t>
                      </m:r>
                    </m:oMath>
                  </a14:m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around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2</a:t>
                  </a:r>
                  <a:r>
                    <a:rPr kumimoji="0" lang="en-US" sz="3200" b="0" i="0" u="none" strike="noStrike" kern="1200" cap="none" spc="0" normalizeH="0" baseline="3000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nd</a:t>
                  </a:r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Copy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5486400"/>
                  <a:ext cx="2899768" cy="1077218"/>
                </a:xfrm>
                <a:prstGeom prst="rect">
                  <a:avLst/>
                </a:prstGeom>
                <a:blipFill>
                  <a:blip r:embed="rId6"/>
                  <a:stretch>
                    <a:fillRect l="-5474" t="-7345" r="-3368" b="-17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90478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 smtClean="0"/>
                  <a:t>Challenge: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Polysphere</a:t>
                </a:r>
                <a:r>
                  <a:rPr lang="en-US" dirty="0"/>
                  <a:t> 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Extension to s-rep Space</a:t>
            </a:r>
          </a:p>
        </p:txBody>
      </p:sp>
      <p:pic>
        <p:nvPicPr>
          <p:cNvPr id="17356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91200" y="3764340"/>
                <a:ext cx="234872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Note Colors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From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Generator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764340"/>
                <a:ext cx="2348720" cy="1569660"/>
              </a:xfrm>
              <a:prstGeom prst="rect">
                <a:avLst/>
              </a:prstGeom>
              <a:blipFill>
                <a:blip r:embed="rId5"/>
                <a:stretch>
                  <a:fillRect l="-6494" t="-5058" r="-5714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035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 smtClean="0"/>
                  <a:t>Challenge: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Polysphere</a:t>
                </a:r>
                <a:r>
                  <a:rPr lang="en-US" dirty="0"/>
                  <a:t> 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Extension to s-rep Space</a:t>
            </a:r>
          </a:p>
        </p:txBody>
      </p:sp>
      <p:pic>
        <p:nvPicPr>
          <p:cNvPr id="17367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91200" y="3764340"/>
                <a:ext cx="234872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Note Colors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From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Generator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764340"/>
                <a:ext cx="2348720" cy="1569660"/>
              </a:xfrm>
              <a:prstGeom prst="rect">
                <a:avLst/>
              </a:prstGeom>
              <a:blipFill>
                <a:blip r:embed="rId5"/>
                <a:stretch>
                  <a:fillRect l="-6494" t="-5058" r="-5714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768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 smtClean="0"/>
                  <a:t>Challenge: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Polysphere</a:t>
                </a:r>
                <a:r>
                  <a:rPr lang="en-US" dirty="0"/>
                  <a:t> 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Extension to s-rep Space</a:t>
            </a:r>
          </a:p>
        </p:txBody>
      </p:sp>
      <p:pic>
        <p:nvPicPr>
          <p:cNvPr id="17377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31723" y="2732782"/>
            <a:ext cx="3316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Desired Answer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From A PCA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316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/>
                  <a:t>Challenge: 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Polysphere</a:t>
                </a:r>
                <a:r>
                  <a:rPr lang="en-US" dirty="0"/>
                  <a:t> 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CPNS: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Gets 1-d Comps,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But </a:t>
                </a:r>
                <a:r>
                  <a:rPr lang="en-US" u="sng" dirty="0" smtClean="0"/>
                  <a:t>Wrong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Dependence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(Strong Distortion)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                                                                       Thanks to </a:t>
                </a:r>
                <a:r>
                  <a:rPr lang="en-US" sz="1600" dirty="0" err="1" smtClean="0"/>
                  <a:t>Sungkyu</a:t>
                </a:r>
                <a:r>
                  <a:rPr lang="en-US" sz="1600" dirty="0" smtClean="0"/>
                  <a:t> Jung</a:t>
                </a:r>
                <a:endParaRPr lang="en-US" sz="1600" dirty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219200"/>
                <a:ext cx="8094663" cy="5181600"/>
              </a:xfrm>
              <a:blipFill>
                <a:blip r:embed="rId3"/>
                <a:stretch>
                  <a:fillRect l="-1958" t="-1412" b="-5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48513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Extension to s-rep Space</a:t>
            </a:r>
          </a:p>
        </p:txBody>
      </p:sp>
      <p:pic>
        <p:nvPicPr>
          <p:cNvPr id="173875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t="22496" r="52021" b="10692"/>
          <a:stretch/>
        </p:blipFill>
        <p:spPr bwMode="auto">
          <a:xfrm>
            <a:off x="4255477" y="2063261"/>
            <a:ext cx="4736123" cy="430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852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Polysphere</a:t>
            </a:r>
            <a:r>
              <a:rPr lang="en-US" dirty="0" smtClean="0"/>
              <a:t> PCA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Deeper New Methodology:    PPCA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For </a:t>
            </a:r>
            <a:r>
              <a:rPr lang="en-US" dirty="0" err="1" smtClean="0"/>
              <a:t>Polysphere</a:t>
            </a:r>
            <a:r>
              <a:rPr lang="en-US" dirty="0" smtClean="0"/>
              <a:t> Spaces (e.g. s-reps)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Find Approximating </a:t>
            </a:r>
            <a:r>
              <a:rPr lang="en-US" dirty="0"/>
              <a:t>S</a:t>
            </a:r>
            <a:r>
              <a:rPr lang="en-US" dirty="0" smtClean="0"/>
              <a:t>phere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Then do PNS (Better Signal Compression)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29715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Polysphere</a:t>
            </a:r>
            <a:r>
              <a:rPr lang="en-US" dirty="0" smtClean="0"/>
              <a:t> PCA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Deeper New Methodology:    PPCA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For </a:t>
            </a:r>
            <a:r>
              <a:rPr lang="en-US" dirty="0" err="1" smtClean="0"/>
              <a:t>Polysphere</a:t>
            </a:r>
            <a:r>
              <a:rPr lang="en-US" dirty="0" smtClean="0"/>
              <a:t> Spaces (e.g. s-reps)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Reference:    </a:t>
            </a:r>
            <a:r>
              <a:rPr lang="en-US" dirty="0" err="1" smtClean="0"/>
              <a:t>Elzner</a:t>
            </a:r>
            <a:r>
              <a:rPr lang="en-US" dirty="0" smtClean="0"/>
              <a:t> et al (2015)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z="2400" dirty="0" smtClean="0"/>
              <a:t>Benjamin Eltzner     Stephan Huckemann    Sungkyu Jung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</p:txBody>
      </p:sp>
      <p:pic>
        <p:nvPicPr>
          <p:cNvPr id="1757186" name="Picture 2" descr="Foto Dr. Benjamin Eltzn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r="12861"/>
          <a:stretch/>
        </p:blipFill>
        <p:spPr bwMode="auto">
          <a:xfrm>
            <a:off x="1096107" y="4476750"/>
            <a:ext cx="1723293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3.gstatic.com/images?q=tbn:ANd9GcRI1mYWg3b3Bbsedgc7TqK8T8ONYtWQ8Akz64Dkjycv3v2kK2YREQ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r="13676" b="30218"/>
          <a:stretch/>
        </p:blipFill>
        <p:spPr bwMode="auto">
          <a:xfrm>
            <a:off x="6820848" y="4476750"/>
            <a:ext cx="1865952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encrypted-tbn3.gstatic.com/images?q=tbn:ANd9GcSw7VBMeb853uG9WtExUu7zBQ3PG7pQ1XEse8uO9yeTX7nOhMr6QQ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" r="10461" b="14277"/>
          <a:stretch/>
        </p:blipFill>
        <p:spPr bwMode="auto">
          <a:xfrm>
            <a:off x="3962400" y="4476749"/>
            <a:ext cx="1873547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771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Polysphere</a:t>
            </a:r>
            <a:r>
              <a:rPr lang="en-US" dirty="0" smtClean="0"/>
              <a:t> PCA-type Analysis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Deeper New Methodology:    PPCA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For </a:t>
            </a:r>
            <a:r>
              <a:rPr lang="en-US" dirty="0" err="1" smtClean="0"/>
              <a:t>Polysphere</a:t>
            </a:r>
            <a:r>
              <a:rPr lang="en-US" dirty="0" smtClean="0"/>
              <a:t>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~Toy Example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Pretty Good But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Still Some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Distortion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z="1600" dirty="0" smtClean="0"/>
              <a:t>                          Thanks to B. </a:t>
            </a:r>
            <a:r>
              <a:rPr lang="en-US" sz="1600" dirty="0" err="1" smtClean="0"/>
              <a:t>Eltzner</a:t>
            </a:r>
            <a:endParaRPr lang="en-US" sz="1600" dirty="0"/>
          </a:p>
        </p:txBody>
      </p:sp>
      <p:pic>
        <p:nvPicPr>
          <p:cNvPr id="1739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893" y="1935328"/>
            <a:ext cx="4893107" cy="49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73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PCA for s-reps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smtClean="0"/>
              <a:t>PCA on non-Euclidean spaces?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(i.e. on Lie Groups / Symmetric Spaces)</a:t>
            </a:r>
          </a:p>
          <a:p>
            <a:pPr algn="l" eaLnBrk="1" hangingPunct="1"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smtClean="0"/>
              <a:t>T. Fletcher:   Principal Geodesic Analysis</a:t>
            </a:r>
          </a:p>
          <a:p>
            <a:pPr algn="l" eaLnBrk="1" hangingPunct="1"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smtClean="0"/>
              <a:t>Idea:  replace “linear summary of data”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mtClean="0"/>
              <a:t>With “geodesic summary of data”…</a:t>
            </a:r>
          </a:p>
        </p:txBody>
      </p:sp>
    </p:spTree>
    <p:extLst>
      <p:ext uri="{BB962C8B-B14F-4D97-AF65-F5344CB8AC3E}">
        <p14:creationId xmlns:p14="http://schemas.microsoft.com/office/powerpoint/2010/main" val="3159425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Main Goal: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Extend Principal Arc Analysis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Jung</a:t>
                </a:r>
                <a:r>
                  <a:rPr lang="en-US" dirty="0"/>
                  <a:t> </a:t>
                </a:r>
                <a:r>
                  <a:rPr lang="en-US" dirty="0" smtClean="0"/>
                  <a:t>et al (2012)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Important Landmark:    </a:t>
                </a:r>
              </a:p>
              <a:p>
                <a:pPr algn="ctr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This Motivated </a:t>
                </a:r>
                <a:r>
                  <a:rPr lang="en-US" i="1" dirty="0" smtClean="0"/>
                  <a:t>Backwards PCA</a:t>
                </a:r>
                <a:endParaRPr lang="en-US" i="1" dirty="0"/>
              </a:p>
            </p:txBody>
          </p:sp>
        </mc:Choice>
        <mc:Fallback xmlns="">
          <p:sp>
            <p:nvSpPr>
              <p:cNvPr id="139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656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Backwards PCA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Key Idea: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</a:t>
            </a:r>
            <a:r>
              <a:rPr lang="en-US" u="sng" dirty="0" smtClean="0"/>
              <a:t>Replace</a:t>
            </a:r>
            <a:r>
              <a:rPr lang="en-US" dirty="0" smtClean="0"/>
              <a:t> usual </a:t>
            </a:r>
            <a:r>
              <a:rPr lang="en-US" i="1" dirty="0" smtClean="0"/>
              <a:t>forwards</a:t>
            </a:r>
            <a:r>
              <a:rPr lang="en-US" dirty="0" smtClean="0"/>
              <a:t> view of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</a:t>
            </a:r>
            <a:r>
              <a:rPr lang="en-US" u="sng" dirty="0" smtClean="0"/>
              <a:t>With</a:t>
            </a:r>
            <a:r>
              <a:rPr lang="en-US" dirty="0" smtClean="0"/>
              <a:t> a </a:t>
            </a:r>
            <a:r>
              <a:rPr lang="en-US" i="1" dirty="0" smtClean="0"/>
              <a:t>backwards </a:t>
            </a:r>
            <a:r>
              <a:rPr lang="en-US" dirty="0" smtClean="0"/>
              <a:t>approach to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3605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Terminology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Multiple linear regression: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Stepwise approaches: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q"/>
            </a:pPr>
            <a:r>
              <a:rPr lang="en-US" i="1" dirty="0" smtClean="0"/>
              <a:t>Forwards:</a:t>
            </a:r>
            <a:r>
              <a:rPr lang="en-US" dirty="0" smtClean="0"/>
              <a:t>   Start small, iteratively </a:t>
            </a:r>
            <a:r>
              <a:rPr lang="en-US" u="sng" dirty="0" smtClean="0"/>
              <a:t>add</a:t>
            </a:r>
            <a:r>
              <a:rPr lang="en-US" dirty="0" smtClean="0"/>
              <a:t> variables to model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q"/>
            </a:pPr>
            <a:r>
              <a:rPr lang="en-US" i="1" dirty="0" smtClean="0"/>
              <a:t>Backwards:</a:t>
            </a:r>
            <a:r>
              <a:rPr lang="en-US" dirty="0" smtClean="0"/>
              <a:t>   Start with all, iteratively </a:t>
            </a:r>
            <a:r>
              <a:rPr lang="en-US" u="sng" dirty="0" smtClean="0"/>
              <a:t>remove</a:t>
            </a:r>
            <a:r>
              <a:rPr lang="en-US" dirty="0" smtClean="0"/>
              <a:t> variables from model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905000" y="2209800"/>
          <a:ext cx="5943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4" imgW="1981080" imgH="228600" progId="Equation.3">
                  <p:embed/>
                </p:oleObj>
              </mc:Choice>
              <mc:Fallback>
                <p:oleObj name="Equation" r:id="rId4" imgW="1981080" imgH="228600" progId="Equation.3">
                  <p:embed/>
                  <p:pic>
                    <p:nvPicPr>
                      <p:cNvPr id="307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09800"/>
                        <a:ext cx="59436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0945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Recall Raw Data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141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820638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PC1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142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248532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   PC2 Projections</a:t>
            </a:r>
            <a:r>
              <a:rPr lang="en-US" altLang="ko-KR" b="1" smtClean="0">
                <a:effectLst>
                  <a:outerShdw blurRad="38100" dist="38100" dir="2700000" algn="tl">
                    <a:srgbClr val="FFFFFF"/>
                  </a:outerShdw>
                </a:effectLst>
                <a:ea typeface="Gulim" pitchFamily="34" charset="-127"/>
              </a:rPr>
              <a:t> </a:t>
            </a:r>
          </a:p>
        </p:txBody>
      </p:sp>
      <p:pic>
        <p:nvPicPr>
          <p:cNvPr id="143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39626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z="3200" smtClean="0">
                <a:ea typeface="굴림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굴림" pitchFamily="34" charset="-127"/>
              </a:rPr>
              <a:t>’</a:t>
            </a:r>
            <a:r>
              <a:rPr lang="en-US" altLang="ko-KR" sz="3200" smtClean="0">
                <a:ea typeface="굴림" pitchFamily="34" charset="-127"/>
              </a:rPr>
              <a:t>n of PCA View:    Projections on PC1,2 plane</a:t>
            </a:r>
          </a:p>
        </p:txBody>
      </p:sp>
      <p:pic>
        <p:nvPicPr>
          <p:cNvPr id="144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298010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Backwards PCA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u="sng" dirty="0" smtClean="0"/>
                  <a:t>Replace</a:t>
                </a:r>
                <a:r>
                  <a:rPr lang="en-US" dirty="0" smtClean="0"/>
                  <a:t> usual </a:t>
                </a:r>
                <a:r>
                  <a:rPr lang="en-US" i="1" dirty="0" smtClean="0"/>
                  <a:t>forwards</a:t>
                </a:r>
                <a:r>
                  <a:rPr lang="en-US" dirty="0" smtClean="0"/>
                  <a:t> view of PCA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Data  </a:t>
                </a:r>
                <a:r>
                  <a:rPr lang="en-US" dirty="0" smtClean="0">
                    <a:sym typeface="Wingdings" pitchFamily="2" charset="2"/>
                  </a:rPr>
                  <a:t>  PC1   (1-d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ym typeface="Wingdings" pitchFamily="2" charset="2"/>
                  </a:rPr>
                  <a:t>             PC2  (1-d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 of Data-PC1)</a:t>
                </a: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              </a:t>
                </a:r>
                <a:r>
                  <a:rPr lang="en-US" dirty="0" smtClean="0">
                    <a:sym typeface="Wingdings" pitchFamily="2" charset="2"/>
                  </a:rPr>
                  <a:t>   PC1 U PC2   (2-d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ym typeface="Wingdings" pitchFamily="2" charset="2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  <a:sym typeface="Wingdings" pitchFamily="2" charset="2"/>
                      </a:rPr>
                      <m:t>⋱</m:t>
                    </m:r>
                  </m:oMath>
                </a14:m>
                <a:endParaRPr lang="en-US" sz="4000" dirty="0" smtClean="0">
                  <a:sym typeface="Wingdings" pitchFamily="2" charset="2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ym typeface="Wingdings" pitchFamily="2" charset="2"/>
                  </a:rPr>
                  <a:t>                        PC1 U … U  </a:t>
                </a:r>
                <a:r>
                  <a:rPr lang="en-US" dirty="0" err="1" smtClean="0">
                    <a:sym typeface="Wingdings" pitchFamily="2" charset="2"/>
                  </a:rPr>
                  <a:t>PCr</a:t>
                </a:r>
                <a:endParaRPr lang="en-US" dirty="0" smtClean="0">
                  <a:sym typeface="Wingdings" pitchFamily="2" charset="2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ym typeface="Wingdings" pitchFamily="2" charset="2"/>
                  </a:rPr>
                  <a:t>                                     (r-d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)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17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3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521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Backwards PCA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u="sng" dirty="0" smtClean="0"/>
                  <a:t>With</a:t>
                </a:r>
                <a:r>
                  <a:rPr lang="en-US" dirty="0" smtClean="0"/>
                  <a:t> a </a:t>
                </a:r>
                <a:r>
                  <a:rPr lang="en-US" i="1" dirty="0" smtClean="0"/>
                  <a:t>backwards</a:t>
                </a:r>
                <a:r>
                  <a:rPr lang="en-US" dirty="0" smtClean="0"/>
                  <a:t> approach to PCA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Data  </a:t>
                </a:r>
                <a:r>
                  <a:rPr lang="en-US" dirty="0" smtClean="0">
                    <a:sym typeface="Wingdings" pitchFamily="2" charset="2"/>
                  </a:rPr>
                  <a:t>  PC1  U … U  </a:t>
                </a:r>
                <a:r>
                  <a:rPr lang="en-US" dirty="0" err="1" smtClean="0">
                    <a:sym typeface="Wingdings" pitchFamily="2" charset="2"/>
                  </a:rPr>
                  <a:t>PCr</a:t>
                </a:r>
                <a:r>
                  <a:rPr lang="en-US" dirty="0" smtClean="0">
                    <a:sym typeface="Wingdings" pitchFamily="2" charset="2"/>
                  </a:rPr>
                  <a:t>    (r-d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ym typeface="Wingdings" pitchFamily="2" charset="2"/>
                  </a:rPr>
                  <a:t>              PC1  U … U  PC(r-1)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                   </a:t>
                </a:r>
                <a:r>
                  <a:rPr lang="en-US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Cambria Math"/>
                        <a:sym typeface="Wingdings" pitchFamily="2" charset="2"/>
                      </a:rPr>
                      <m:t>⋱</m:t>
                    </m:r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              </a:t>
                </a:r>
                <a:r>
                  <a:rPr lang="en-US" dirty="0" smtClean="0">
                    <a:sym typeface="Wingdings" pitchFamily="2" charset="2"/>
                  </a:rPr>
                  <a:t>   PC1 U PC2   (2-d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ym typeface="Wingdings" pitchFamily="2" charset="2"/>
                  </a:rPr>
                  <a:t>                        PC1    (1-d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)</a:t>
                </a: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27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275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Backwards PCA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283575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Euclidean Settings: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Forwards PCA = Backwards PCA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(Pythagorean Theorem,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ANOVA Decomposition)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So Not Interesting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</a:t>
            </a:r>
            <a:r>
              <a:rPr lang="en-US" u="sng" dirty="0" smtClean="0"/>
              <a:t>Very Different</a:t>
            </a:r>
            <a:r>
              <a:rPr lang="en-US" dirty="0" smtClean="0"/>
              <a:t> in Non-Euclidean Settings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(Backwards is Better !?!)</a:t>
            </a:r>
          </a:p>
        </p:txBody>
      </p:sp>
    </p:spTree>
    <p:extLst>
      <p:ext uri="{BB962C8B-B14F-4D97-AF65-F5344CB8AC3E}">
        <p14:creationId xmlns:p14="http://schemas.microsoft.com/office/powerpoint/2010/main" val="1447422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for Principal Geodesic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>
                    <a:solidFill>
                      <a:srgbClr val="3333FF"/>
                    </a:solidFill>
                  </a:rPr>
                  <a:t>Data</a:t>
                </a:r>
                <a:r>
                  <a:rPr lang="en-US" dirty="0" smtClean="0"/>
                  <a:t> 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Geodesic</a:t>
                </a:r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Mean(s)</a:t>
                </a:r>
              </a:p>
              <a:p>
                <a:pPr marL="0" indent="0" algn="l">
                  <a:buNone/>
                </a:pPr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Tangent Plane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Projections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3"/>
                <a:stretch>
                  <a:fillRect l="-1883" t="-1662" b="-2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799" t="20151" r="23822" b="6300"/>
          <a:stretch/>
        </p:blipFill>
        <p:spPr>
          <a:xfrm>
            <a:off x="3200400" y="2923477"/>
            <a:ext cx="4419600" cy="3934522"/>
          </a:xfrm>
          <a:prstGeom prst="rect">
            <a:avLst/>
          </a:prstGeom>
          <a:ln>
            <a:noFill/>
          </a:ln>
        </p:spPr>
      </p:pic>
      <p:sp>
        <p:nvSpPr>
          <p:cNvPr id="6" name="Oval 5"/>
          <p:cNvSpPr/>
          <p:nvPr/>
        </p:nvSpPr>
        <p:spPr bwMode="auto">
          <a:xfrm>
            <a:off x="6477000" y="489665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72100" y="51435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953000" y="5105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72000" y="3962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91000" y="4696326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4749904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997116" y="382587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248400" y="3916279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372100" y="3276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348286" y="3352800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513832" y="3276600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513832" y="5605272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5358384" y="5687568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Freeform 12"/>
          <p:cNvSpPr/>
          <p:nvPr/>
        </p:nvSpPr>
        <p:spPr bwMode="auto">
          <a:xfrm>
            <a:off x="3621505" y="5522495"/>
            <a:ext cx="1696453" cy="1082842"/>
          </a:xfrm>
          <a:custGeom>
            <a:avLst/>
            <a:gdLst>
              <a:gd name="connsiteX0" fmla="*/ 0 w 1696453"/>
              <a:gd name="connsiteY0" fmla="*/ 0 h 1082842"/>
              <a:gd name="connsiteX1" fmla="*/ 0 w 1696453"/>
              <a:gd name="connsiteY1" fmla="*/ 0 h 1082842"/>
              <a:gd name="connsiteX2" fmla="*/ 96253 w 1696453"/>
              <a:gd name="connsiteY2" fmla="*/ 36094 h 1082842"/>
              <a:gd name="connsiteX3" fmla="*/ 132348 w 1696453"/>
              <a:gd name="connsiteY3" fmla="*/ 48126 h 1082842"/>
              <a:gd name="connsiteX4" fmla="*/ 168442 w 1696453"/>
              <a:gd name="connsiteY4" fmla="*/ 84221 h 1082842"/>
              <a:gd name="connsiteX5" fmla="*/ 204537 w 1696453"/>
              <a:gd name="connsiteY5" fmla="*/ 108284 h 1082842"/>
              <a:gd name="connsiteX6" fmla="*/ 252663 w 1696453"/>
              <a:gd name="connsiteY6" fmla="*/ 144379 h 1082842"/>
              <a:gd name="connsiteX7" fmla="*/ 276727 w 1696453"/>
              <a:gd name="connsiteY7" fmla="*/ 168442 h 1082842"/>
              <a:gd name="connsiteX8" fmla="*/ 300790 w 1696453"/>
              <a:gd name="connsiteY8" fmla="*/ 204537 h 1082842"/>
              <a:gd name="connsiteX9" fmla="*/ 336884 w 1696453"/>
              <a:gd name="connsiteY9" fmla="*/ 216568 h 1082842"/>
              <a:gd name="connsiteX10" fmla="*/ 469232 w 1696453"/>
              <a:gd name="connsiteY10" fmla="*/ 324852 h 1082842"/>
              <a:gd name="connsiteX11" fmla="*/ 565484 w 1696453"/>
              <a:gd name="connsiteY11" fmla="*/ 397042 h 1082842"/>
              <a:gd name="connsiteX12" fmla="*/ 625642 w 1696453"/>
              <a:gd name="connsiteY12" fmla="*/ 421105 h 1082842"/>
              <a:gd name="connsiteX13" fmla="*/ 697832 w 1696453"/>
              <a:gd name="connsiteY13" fmla="*/ 457200 h 1082842"/>
              <a:gd name="connsiteX14" fmla="*/ 745958 w 1696453"/>
              <a:gd name="connsiteY14" fmla="*/ 493294 h 1082842"/>
              <a:gd name="connsiteX15" fmla="*/ 794084 w 1696453"/>
              <a:gd name="connsiteY15" fmla="*/ 517358 h 1082842"/>
              <a:gd name="connsiteX16" fmla="*/ 866274 w 1696453"/>
              <a:gd name="connsiteY16" fmla="*/ 553452 h 1082842"/>
              <a:gd name="connsiteX17" fmla="*/ 974558 w 1696453"/>
              <a:gd name="connsiteY17" fmla="*/ 625642 h 1082842"/>
              <a:gd name="connsiteX18" fmla="*/ 1010653 w 1696453"/>
              <a:gd name="connsiteY18" fmla="*/ 649705 h 1082842"/>
              <a:gd name="connsiteX19" fmla="*/ 1094874 w 1696453"/>
              <a:gd name="connsiteY19" fmla="*/ 685800 h 1082842"/>
              <a:gd name="connsiteX20" fmla="*/ 1130969 w 1696453"/>
              <a:gd name="connsiteY20" fmla="*/ 697831 h 1082842"/>
              <a:gd name="connsiteX21" fmla="*/ 1203158 w 1696453"/>
              <a:gd name="connsiteY21" fmla="*/ 745958 h 1082842"/>
              <a:gd name="connsiteX22" fmla="*/ 1239253 w 1696453"/>
              <a:gd name="connsiteY22" fmla="*/ 770021 h 1082842"/>
              <a:gd name="connsiteX23" fmla="*/ 1287379 w 1696453"/>
              <a:gd name="connsiteY23" fmla="*/ 794084 h 1082842"/>
              <a:gd name="connsiteX24" fmla="*/ 1323474 w 1696453"/>
              <a:gd name="connsiteY24" fmla="*/ 818147 h 1082842"/>
              <a:gd name="connsiteX25" fmla="*/ 1371600 w 1696453"/>
              <a:gd name="connsiteY25" fmla="*/ 830179 h 1082842"/>
              <a:gd name="connsiteX26" fmla="*/ 1419727 w 1696453"/>
              <a:gd name="connsiteY26" fmla="*/ 854242 h 1082842"/>
              <a:gd name="connsiteX27" fmla="*/ 1455821 w 1696453"/>
              <a:gd name="connsiteY27" fmla="*/ 866273 h 1082842"/>
              <a:gd name="connsiteX28" fmla="*/ 1528011 w 1696453"/>
              <a:gd name="connsiteY28" fmla="*/ 914400 h 1082842"/>
              <a:gd name="connsiteX29" fmla="*/ 1600200 w 1696453"/>
              <a:gd name="connsiteY29" fmla="*/ 986589 h 1082842"/>
              <a:gd name="connsiteX30" fmla="*/ 1660358 w 1696453"/>
              <a:gd name="connsiteY30" fmla="*/ 1034716 h 1082842"/>
              <a:gd name="connsiteX31" fmla="*/ 1696453 w 1696453"/>
              <a:gd name="connsiteY31" fmla="*/ 1082842 h 108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696453" h="1082842">
                <a:moveTo>
                  <a:pt x="0" y="0"/>
                </a:moveTo>
                <a:lnTo>
                  <a:pt x="0" y="0"/>
                </a:lnTo>
                <a:lnTo>
                  <a:pt x="96253" y="36094"/>
                </a:lnTo>
                <a:cubicBezTo>
                  <a:pt x="108172" y="40428"/>
                  <a:pt x="121796" y="41091"/>
                  <a:pt x="132348" y="48126"/>
                </a:cubicBezTo>
                <a:cubicBezTo>
                  <a:pt x="146505" y="57564"/>
                  <a:pt x="155371" y="73328"/>
                  <a:pt x="168442" y="84221"/>
                </a:cubicBezTo>
                <a:cubicBezTo>
                  <a:pt x="179551" y="93478"/>
                  <a:pt x="192770" y="99879"/>
                  <a:pt x="204537" y="108284"/>
                </a:cubicBezTo>
                <a:cubicBezTo>
                  <a:pt x="220854" y="119939"/>
                  <a:pt x="237258" y="131542"/>
                  <a:pt x="252663" y="144379"/>
                </a:cubicBezTo>
                <a:cubicBezTo>
                  <a:pt x="261377" y="151641"/>
                  <a:pt x="269641" y="159584"/>
                  <a:pt x="276727" y="168442"/>
                </a:cubicBezTo>
                <a:cubicBezTo>
                  <a:pt x="285760" y="179733"/>
                  <a:pt x="289499" y="195504"/>
                  <a:pt x="300790" y="204537"/>
                </a:cubicBezTo>
                <a:cubicBezTo>
                  <a:pt x="310693" y="212459"/>
                  <a:pt x="324853" y="212558"/>
                  <a:pt x="336884" y="216568"/>
                </a:cubicBezTo>
                <a:cubicBezTo>
                  <a:pt x="526368" y="406049"/>
                  <a:pt x="343773" y="241211"/>
                  <a:pt x="469232" y="324852"/>
                </a:cubicBezTo>
                <a:cubicBezTo>
                  <a:pt x="502601" y="347099"/>
                  <a:pt x="528247" y="382147"/>
                  <a:pt x="565484" y="397042"/>
                </a:cubicBezTo>
                <a:cubicBezTo>
                  <a:pt x="585537" y="405063"/>
                  <a:pt x="606325" y="411446"/>
                  <a:pt x="625642" y="421105"/>
                </a:cubicBezTo>
                <a:cubicBezTo>
                  <a:pt x="718940" y="467754"/>
                  <a:pt x="607103" y="426956"/>
                  <a:pt x="697832" y="457200"/>
                </a:cubicBezTo>
                <a:cubicBezTo>
                  <a:pt x="713874" y="469231"/>
                  <a:pt x="728954" y="482666"/>
                  <a:pt x="745958" y="493294"/>
                </a:cubicBezTo>
                <a:cubicBezTo>
                  <a:pt x="761167" y="502800"/>
                  <a:pt x="779161" y="507409"/>
                  <a:pt x="794084" y="517358"/>
                </a:cubicBezTo>
                <a:cubicBezTo>
                  <a:pt x="858441" y="560263"/>
                  <a:pt x="765452" y="528248"/>
                  <a:pt x="866274" y="553452"/>
                </a:cubicBezTo>
                <a:lnTo>
                  <a:pt x="974558" y="625642"/>
                </a:lnTo>
                <a:cubicBezTo>
                  <a:pt x="986590" y="633663"/>
                  <a:pt x="996935" y="645132"/>
                  <a:pt x="1010653" y="649705"/>
                </a:cubicBezTo>
                <a:cubicBezTo>
                  <a:pt x="1095312" y="677925"/>
                  <a:pt x="990789" y="641193"/>
                  <a:pt x="1094874" y="685800"/>
                </a:cubicBezTo>
                <a:cubicBezTo>
                  <a:pt x="1106531" y="690796"/>
                  <a:pt x="1118937" y="693821"/>
                  <a:pt x="1130969" y="697831"/>
                </a:cubicBezTo>
                <a:cubicBezTo>
                  <a:pt x="1199389" y="766253"/>
                  <a:pt x="1133511" y="711134"/>
                  <a:pt x="1203158" y="745958"/>
                </a:cubicBezTo>
                <a:cubicBezTo>
                  <a:pt x="1216092" y="752425"/>
                  <a:pt x="1226698" y="762847"/>
                  <a:pt x="1239253" y="770021"/>
                </a:cubicBezTo>
                <a:cubicBezTo>
                  <a:pt x="1254825" y="778919"/>
                  <a:pt x="1271807" y="785186"/>
                  <a:pt x="1287379" y="794084"/>
                </a:cubicBezTo>
                <a:cubicBezTo>
                  <a:pt x="1299934" y="801258"/>
                  <a:pt x="1310183" y="812451"/>
                  <a:pt x="1323474" y="818147"/>
                </a:cubicBezTo>
                <a:cubicBezTo>
                  <a:pt x="1338673" y="824661"/>
                  <a:pt x="1356117" y="824373"/>
                  <a:pt x="1371600" y="830179"/>
                </a:cubicBezTo>
                <a:cubicBezTo>
                  <a:pt x="1388394" y="836477"/>
                  <a:pt x="1403241" y="847177"/>
                  <a:pt x="1419727" y="854242"/>
                </a:cubicBezTo>
                <a:cubicBezTo>
                  <a:pt x="1431384" y="859238"/>
                  <a:pt x="1443790" y="862263"/>
                  <a:pt x="1455821" y="866273"/>
                </a:cubicBezTo>
                <a:cubicBezTo>
                  <a:pt x="1479884" y="882315"/>
                  <a:pt x="1507561" y="893950"/>
                  <a:pt x="1528011" y="914400"/>
                </a:cubicBezTo>
                <a:cubicBezTo>
                  <a:pt x="1552074" y="938463"/>
                  <a:pt x="1571885" y="967713"/>
                  <a:pt x="1600200" y="986589"/>
                </a:cubicBezTo>
                <a:cubicBezTo>
                  <a:pt x="1627005" y="1004458"/>
                  <a:pt x="1640763" y="1010222"/>
                  <a:pt x="1660358" y="1034716"/>
                </a:cubicBezTo>
                <a:cubicBezTo>
                  <a:pt x="1714772" y="1102734"/>
                  <a:pt x="1663525" y="1049914"/>
                  <a:pt x="1696453" y="1082842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621505" y="4884821"/>
            <a:ext cx="3838074" cy="1756611"/>
          </a:xfrm>
          <a:custGeom>
            <a:avLst/>
            <a:gdLst>
              <a:gd name="connsiteX0" fmla="*/ 0 w 3838074"/>
              <a:gd name="connsiteY0" fmla="*/ 637674 h 1756611"/>
              <a:gd name="connsiteX1" fmla="*/ 48127 w 3838074"/>
              <a:gd name="connsiteY1" fmla="*/ 661737 h 1756611"/>
              <a:gd name="connsiteX2" fmla="*/ 1684421 w 3838074"/>
              <a:gd name="connsiteY2" fmla="*/ 1756611 h 1756611"/>
              <a:gd name="connsiteX3" fmla="*/ 3838074 w 3838074"/>
              <a:gd name="connsiteY3" fmla="*/ 938463 h 1756611"/>
              <a:gd name="connsiteX4" fmla="*/ 1937084 w 3838074"/>
              <a:gd name="connsiteY4" fmla="*/ 0 h 1756611"/>
              <a:gd name="connsiteX5" fmla="*/ 60158 w 3838074"/>
              <a:gd name="connsiteY5" fmla="*/ 1022684 h 1756611"/>
              <a:gd name="connsiteX6" fmla="*/ 1768642 w 3838074"/>
              <a:gd name="connsiteY6" fmla="*/ 1540042 h 175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8074" h="1756611">
                <a:moveTo>
                  <a:pt x="0" y="637674"/>
                </a:moveTo>
                <a:lnTo>
                  <a:pt x="48127" y="661737"/>
                </a:lnTo>
                <a:lnTo>
                  <a:pt x="1684421" y="1756611"/>
                </a:lnTo>
                <a:lnTo>
                  <a:pt x="3838074" y="938463"/>
                </a:lnTo>
                <a:lnTo>
                  <a:pt x="1937084" y="0"/>
                </a:lnTo>
                <a:lnTo>
                  <a:pt x="60158" y="1022684"/>
                </a:lnTo>
                <a:lnTo>
                  <a:pt x="1768642" y="1540042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633537" y="5522494"/>
            <a:ext cx="1684421" cy="1103033"/>
          </a:xfrm>
          <a:custGeom>
            <a:avLst/>
            <a:gdLst>
              <a:gd name="connsiteX0" fmla="*/ 0 w 36095"/>
              <a:gd name="connsiteY0" fmla="*/ 0 h 36094"/>
              <a:gd name="connsiteX1" fmla="*/ 36095 w 36095"/>
              <a:gd name="connsiteY1" fmla="*/ 36094 h 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095" h="36094">
                <a:moveTo>
                  <a:pt x="0" y="0"/>
                </a:moveTo>
                <a:lnTo>
                  <a:pt x="36095" y="36094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645568" y="5546558"/>
            <a:ext cx="1660358" cy="1070810"/>
          </a:xfrm>
          <a:custGeom>
            <a:avLst/>
            <a:gdLst>
              <a:gd name="connsiteX0" fmla="*/ 0 w 1660358"/>
              <a:gd name="connsiteY0" fmla="*/ 0 h 1070810"/>
              <a:gd name="connsiteX1" fmla="*/ 36095 w 1660358"/>
              <a:gd name="connsiteY1" fmla="*/ 36095 h 1070810"/>
              <a:gd name="connsiteX2" fmla="*/ 36095 w 1660358"/>
              <a:gd name="connsiteY2" fmla="*/ 36095 h 1070810"/>
              <a:gd name="connsiteX3" fmla="*/ 144379 w 1660358"/>
              <a:gd name="connsiteY3" fmla="*/ 60158 h 1070810"/>
              <a:gd name="connsiteX4" fmla="*/ 168443 w 1660358"/>
              <a:gd name="connsiteY4" fmla="*/ 84221 h 1070810"/>
              <a:gd name="connsiteX5" fmla="*/ 240632 w 1660358"/>
              <a:gd name="connsiteY5" fmla="*/ 108284 h 1070810"/>
              <a:gd name="connsiteX6" fmla="*/ 276727 w 1660358"/>
              <a:gd name="connsiteY6" fmla="*/ 120316 h 1070810"/>
              <a:gd name="connsiteX7" fmla="*/ 324853 w 1660358"/>
              <a:gd name="connsiteY7" fmla="*/ 144379 h 1070810"/>
              <a:gd name="connsiteX8" fmla="*/ 360948 w 1660358"/>
              <a:gd name="connsiteY8" fmla="*/ 168442 h 1070810"/>
              <a:gd name="connsiteX9" fmla="*/ 397043 w 1660358"/>
              <a:gd name="connsiteY9" fmla="*/ 180474 h 1070810"/>
              <a:gd name="connsiteX10" fmla="*/ 445169 w 1660358"/>
              <a:gd name="connsiteY10" fmla="*/ 204537 h 1070810"/>
              <a:gd name="connsiteX11" fmla="*/ 481264 w 1660358"/>
              <a:gd name="connsiteY11" fmla="*/ 240631 h 1070810"/>
              <a:gd name="connsiteX12" fmla="*/ 529390 w 1660358"/>
              <a:gd name="connsiteY12" fmla="*/ 252663 h 1070810"/>
              <a:gd name="connsiteX13" fmla="*/ 565485 w 1660358"/>
              <a:gd name="connsiteY13" fmla="*/ 276726 h 1070810"/>
              <a:gd name="connsiteX14" fmla="*/ 589548 w 1660358"/>
              <a:gd name="connsiteY14" fmla="*/ 312821 h 1070810"/>
              <a:gd name="connsiteX15" fmla="*/ 661737 w 1660358"/>
              <a:gd name="connsiteY15" fmla="*/ 324853 h 1070810"/>
              <a:gd name="connsiteX16" fmla="*/ 733927 w 1660358"/>
              <a:gd name="connsiteY16" fmla="*/ 409074 h 1070810"/>
              <a:gd name="connsiteX17" fmla="*/ 770021 w 1660358"/>
              <a:gd name="connsiteY17" fmla="*/ 433137 h 1070810"/>
              <a:gd name="connsiteX18" fmla="*/ 806116 w 1660358"/>
              <a:gd name="connsiteY18" fmla="*/ 481263 h 1070810"/>
              <a:gd name="connsiteX19" fmla="*/ 842211 w 1660358"/>
              <a:gd name="connsiteY19" fmla="*/ 517358 h 1070810"/>
              <a:gd name="connsiteX20" fmla="*/ 866274 w 1660358"/>
              <a:gd name="connsiteY20" fmla="*/ 553453 h 1070810"/>
              <a:gd name="connsiteX21" fmla="*/ 902369 w 1660358"/>
              <a:gd name="connsiteY21" fmla="*/ 577516 h 1070810"/>
              <a:gd name="connsiteX22" fmla="*/ 998621 w 1660358"/>
              <a:gd name="connsiteY22" fmla="*/ 661737 h 1070810"/>
              <a:gd name="connsiteX23" fmla="*/ 1058779 w 1660358"/>
              <a:gd name="connsiteY23" fmla="*/ 697831 h 1070810"/>
              <a:gd name="connsiteX24" fmla="*/ 1130969 w 1660358"/>
              <a:gd name="connsiteY24" fmla="*/ 757989 h 1070810"/>
              <a:gd name="connsiteX25" fmla="*/ 1155032 w 1660358"/>
              <a:gd name="connsiteY25" fmla="*/ 782053 h 1070810"/>
              <a:gd name="connsiteX26" fmla="*/ 1191127 w 1660358"/>
              <a:gd name="connsiteY26" fmla="*/ 794084 h 1070810"/>
              <a:gd name="connsiteX27" fmla="*/ 1263316 w 1660358"/>
              <a:gd name="connsiteY27" fmla="*/ 830179 h 1070810"/>
              <a:gd name="connsiteX28" fmla="*/ 1299411 w 1660358"/>
              <a:gd name="connsiteY28" fmla="*/ 854242 h 1070810"/>
              <a:gd name="connsiteX29" fmla="*/ 1335506 w 1660358"/>
              <a:gd name="connsiteY29" fmla="*/ 866274 h 1070810"/>
              <a:gd name="connsiteX30" fmla="*/ 1371600 w 1660358"/>
              <a:gd name="connsiteY30" fmla="*/ 890337 h 1070810"/>
              <a:gd name="connsiteX31" fmla="*/ 1395664 w 1660358"/>
              <a:gd name="connsiteY31" fmla="*/ 914400 h 1070810"/>
              <a:gd name="connsiteX32" fmla="*/ 1431758 w 1660358"/>
              <a:gd name="connsiteY32" fmla="*/ 926431 h 1070810"/>
              <a:gd name="connsiteX33" fmla="*/ 1528011 w 1660358"/>
              <a:gd name="connsiteY33" fmla="*/ 974558 h 1070810"/>
              <a:gd name="connsiteX34" fmla="*/ 1564106 w 1660358"/>
              <a:gd name="connsiteY34" fmla="*/ 986589 h 1070810"/>
              <a:gd name="connsiteX35" fmla="*/ 1588169 w 1660358"/>
              <a:gd name="connsiteY35" fmla="*/ 1010653 h 1070810"/>
              <a:gd name="connsiteX36" fmla="*/ 1624264 w 1660358"/>
              <a:gd name="connsiteY36" fmla="*/ 1022684 h 1070810"/>
              <a:gd name="connsiteX37" fmla="*/ 1648327 w 1660358"/>
              <a:gd name="connsiteY37" fmla="*/ 1058779 h 1070810"/>
              <a:gd name="connsiteX38" fmla="*/ 1660358 w 1660358"/>
              <a:gd name="connsiteY38" fmla="*/ 1070810 h 107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660358" h="1070810">
                <a:moveTo>
                  <a:pt x="0" y="0"/>
                </a:moveTo>
                <a:lnTo>
                  <a:pt x="36095" y="36095"/>
                </a:lnTo>
                <a:lnTo>
                  <a:pt x="36095" y="36095"/>
                </a:lnTo>
                <a:cubicBezTo>
                  <a:pt x="72190" y="44116"/>
                  <a:pt x="109630" y="47522"/>
                  <a:pt x="144379" y="60158"/>
                </a:cubicBezTo>
                <a:cubicBezTo>
                  <a:pt x="155040" y="64035"/>
                  <a:pt x="158297" y="79148"/>
                  <a:pt x="168443" y="84221"/>
                </a:cubicBezTo>
                <a:cubicBezTo>
                  <a:pt x="191130" y="95564"/>
                  <a:pt x="216569" y="100263"/>
                  <a:pt x="240632" y="108284"/>
                </a:cubicBezTo>
                <a:cubicBezTo>
                  <a:pt x="252664" y="112295"/>
                  <a:pt x="265383" y="114644"/>
                  <a:pt x="276727" y="120316"/>
                </a:cubicBezTo>
                <a:cubicBezTo>
                  <a:pt x="292769" y="128337"/>
                  <a:pt x="309281" y="135481"/>
                  <a:pt x="324853" y="144379"/>
                </a:cubicBezTo>
                <a:cubicBezTo>
                  <a:pt x="337408" y="151553"/>
                  <a:pt x="348014" y="161975"/>
                  <a:pt x="360948" y="168442"/>
                </a:cubicBezTo>
                <a:cubicBezTo>
                  <a:pt x="372292" y="174114"/>
                  <a:pt x="385386" y="175478"/>
                  <a:pt x="397043" y="180474"/>
                </a:cubicBezTo>
                <a:cubicBezTo>
                  <a:pt x="413528" y="187539"/>
                  <a:pt x="430574" y="194112"/>
                  <a:pt x="445169" y="204537"/>
                </a:cubicBezTo>
                <a:cubicBezTo>
                  <a:pt x="459015" y="214427"/>
                  <a:pt x="466491" y="232189"/>
                  <a:pt x="481264" y="240631"/>
                </a:cubicBezTo>
                <a:cubicBezTo>
                  <a:pt x="495621" y="248835"/>
                  <a:pt x="513348" y="248652"/>
                  <a:pt x="529390" y="252663"/>
                </a:cubicBezTo>
                <a:cubicBezTo>
                  <a:pt x="541422" y="260684"/>
                  <a:pt x="555260" y="266501"/>
                  <a:pt x="565485" y="276726"/>
                </a:cubicBezTo>
                <a:cubicBezTo>
                  <a:pt x="575710" y="286951"/>
                  <a:pt x="576614" y="306354"/>
                  <a:pt x="589548" y="312821"/>
                </a:cubicBezTo>
                <a:cubicBezTo>
                  <a:pt x="611367" y="323731"/>
                  <a:pt x="637674" y="320842"/>
                  <a:pt x="661737" y="324853"/>
                </a:cubicBezTo>
                <a:cubicBezTo>
                  <a:pt x="683508" y="357509"/>
                  <a:pt x="698916" y="385733"/>
                  <a:pt x="733927" y="409074"/>
                </a:cubicBezTo>
                <a:cubicBezTo>
                  <a:pt x="745958" y="417095"/>
                  <a:pt x="759796" y="422912"/>
                  <a:pt x="770021" y="433137"/>
                </a:cubicBezTo>
                <a:cubicBezTo>
                  <a:pt x="784200" y="447316"/>
                  <a:pt x="793066" y="466038"/>
                  <a:pt x="806116" y="481263"/>
                </a:cubicBezTo>
                <a:cubicBezTo>
                  <a:pt x="817189" y="494182"/>
                  <a:pt x="831318" y="504286"/>
                  <a:pt x="842211" y="517358"/>
                </a:cubicBezTo>
                <a:cubicBezTo>
                  <a:pt x="851468" y="528467"/>
                  <a:pt x="856049" y="543228"/>
                  <a:pt x="866274" y="553453"/>
                </a:cubicBezTo>
                <a:cubicBezTo>
                  <a:pt x="876499" y="563678"/>
                  <a:pt x="890337" y="569495"/>
                  <a:pt x="902369" y="577516"/>
                </a:cubicBezTo>
                <a:cubicBezTo>
                  <a:pt x="970541" y="679773"/>
                  <a:pt x="858265" y="521387"/>
                  <a:pt x="998621" y="661737"/>
                </a:cubicBezTo>
                <a:cubicBezTo>
                  <a:pt x="1031653" y="694767"/>
                  <a:pt x="1011923" y="682213"/>
                  <a:pt x="1058779" y="697831"/>
                </a:cubicBezTo>
                <a:cubicBezTo>
                  <a:pt x="1144528" y="783580"/>
                  <a:pt x="1047208" y="690979"/>
                  <a:pt x="1130969" y="757989"/>
                </a:cubicBezTo>
                <a:cubicBezTo>
                  <a:pt x="1139827" y="765075"/>
                  <a:pt x="1145305" y="776217"/>
                  <a:pt x="1155032" y="782053"/>
                </a:cubicBezTo>
                <a:cubicBezTo>
                  <a:pt x="1165907" y="788578"/>
                  <a:pt x="1179095" y="790074"/>
                  <a:pt x="1191127" y="794084"/>
                </a:cubicBezTo>
                <a:cubicBezTo>
                  <a:pt x="1294561" y="863041"/>
                  <a:pt x="1163696" y="780369"/>
                  <a:pt x="1263316" y="830179"/>
                </a:cubicBezTo>
                <a:cubicBezTo>
                  <a:pt x="1276250" y="836646"/>
                  <a:pt x="1286477" y="847775"/>
                  <a:pt x="1299411" y="854242"/>
                </a:cubicBezTo>
                <a:cubicBezTo>
                  <a:pt x="1310755" y="859914"/>
                  <a:pt x="1324162" y="860602"/>
                  <a:pt x="1335506" y="866274"/>
                </a:cubicBezTo>
                <a:cubicBezTo>
                  <a:pt x="1348439" y="872741"/>
                  <a:pt x="1360309" y="881304"/>
                  <a:pt x="1371600" y="890337"/>
                </a:cubicBezTo>
                <a:cubicBezTo>
                  <a:pt x="1380458" y="897423"/>
                  <a:pt x="1385937" y="908564"/>
                  <a:pt x="1395664" y="914400"/>
                </a:cubicBezTo>
                <a:cubicBezTo>
                  <a:pt x="1406539" y="920925"/>
                  <a:pt x="1419727" y="922421"/>
                  <a:pt x="1431758" y="926431"/>
                </a:cubicBezTo>
                <a:cubicBezTo>
                  <a:pt x="1473756" y="968431"/>
                  <a:pt x="1445060" y="946908"/>
                  <a:pt x="1528011" y="974558"/>
                </a:cubicBezTo>
                <a:lnTo>
                  <a:pt x="1564106" y="986589"/>
                </a:lnTo>
                <a:cubicBezTo>
                  <a:pt x="1572127" y="994610"/>
                  <a:pt x="1578442" y="1004817"/>
                  <a:pt x="1588169" y="1010653"/>
                </a:cubicBezTo>
                <a:cubicBezTo>
                  <a:pt x="1599044" y="1017178"/>
                  <a:pt x="1614361" y="1014761"/>
                  <a:pt x="1624264" y="1022684"/>
                </a:cubicBezTo>
                <a:cubicBezTo>
                  <a:pt x="1635556" y="1031717"/>
                  <a:pt x="1639651" y="1047211"/>
                  <a:pt x="1648327" y="1058779"/>
                </a:cubicBezTo>
                <a:cubicBezTo>
                  <a:pt x="1651730" y="1063316"/>
                  <a:pt x="1658353" y="1068805"/>
                  <a:pt x="1660358" y="1070810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633537" y="5149516"/>
            <a:ext cx="3573379" cy="1467852"/>
          </a:xfrm>
          <a:custGeom>
            <a:avLst/>
            <a:gdLst>
              <a:gd name="connsiteX0" fmla="*/ 0 w 3573379"/>
              <a:gd name="connsiteY0" fmla="*/ 372979 h 1467852"/>
              <a:gd name="connsiteX1" fmla="*/ 36095 w 3573379"/>
              <a:gd name="connsiteY1" fmla="*/ 421105 h 1467852"/>
              <a:gd name="connsiteX2" fmla="*/ 36095 w 3573379"/>
              <a:gd name="connsiteY2" fmla="*/ 421105 h 1467852"/>
              <a:gd name="connsiteX3" fmla="*/ 132347 w 3573379"/>
              <a:gd name="connsiteY3" fmla="*/ 493295 h 1467852"/>
              <a:gd name="connsiteX4" fmla="*/ 168442 w 3573379"/>
              <a:gd name="connsiteY4" fmla="*/ 529389 h 1467852"/>
              <a:gd name="connsiteX5" fmla="*/ 216568 w 3573379"/>
              <a:gd name="connsiteY5" fmla="*/ 553452 h 1467852"/>
              <a:gd name="connsiteX6" fmla="*/ 264695 w 3573379"/>
              <a:gd name="connsiteY6" fmla="*/ 601579 h 1467852"/>
              <a:gd name="connsiteX7" fmla="*/ 312821 w 3573379"/>
              <a:gd name="connsiteY7" fmla="*/ 625642 h 1467852"/>
              <a:gd name="connsiteX8" fmla="*/ 360947 w 3573379"/>
              <a:gd name="connsiteY8" fmla="*/ 661737 h 1467852"/>
              <a:gd name="connsiteX9" fmla="*/ 433137 w 3573379"/>
              <a:gd name="connsiteY9" fmla="*/ 709863 h 1467852"/>
              <a:gd name="connsiteX10" fmla="*/ 505326 w 3573379"/>
              <a:gd name="connsiteY10" fmla="*/ 757989 h 1467852"/>
              <a:gd name="connsiteX11" fmla="*/ 541421 w 3573379"/>
              <a:gd name="connsiteY11" fmla="*/ 770021 h 1467852"/>
              <a:gd name="connsiteX12" fmla="*/ 625642 w 3573379"/>
              <a:gd name="connsiteY12" fmla="*/ 830179 h 1467852"/>
              <a:gd name="connsiteX13" fmla="*/ 673768 w 3573379"/>
              <a:gd name="connsiteY13" fmla="*/ 854242 h 1467852"/>
              <a:gd name="connsiteX14" fmla="*/ 745958 w 3573379"/>
              <a:gd name="connsiteY14" fmla="*/ 902368 h 1467852"/>
              <a:gd name="connsiteX15" fmla="*/ 782052 w 3573379"/>
              <a:gd name="connsiteY15" fmla="*/ 926431 h 1467852"/>
              <a:gd name="connsiteX16" fmla="*/ 806116 w 3573379"/>
              <a:gd name="connsiteY16" fmla="*/ 950495 h 1467852"/>
              <a:gd name="connsiteX17" fmla="*/ 842210 w 3573379"/>
              <a:gd name="connsiteY17" fmla="*/ 962526 h 1467852"/>
              <a:gd name="connsiteX18" fmla="*/ 878305 w 3573379"/>
              <a:gd name="connsiteY18" fmla="*/ 986589 h 1467852"/>
              <a:gd name="connsiteX19" fmla="*/ 974558 w 3573379"/>
              <a:gd name="connsiteY19" fmla="*/ 1022684 h 1467852"/>
              <a:gd name="connsiteX20" fmla="*/ 1058779 w 3573379"/>
              <a:gd name="connsiteY20" fmla="*/ 1118937 h 1467852"/>
              <a:gd name="connsiteX21" fmla="*/ 1094874 w 3573379"/>
              <a:gd name="connsiteY21" fmla="*/ 1155031 h 1467852"/>
              <a:gd name="connsiteX22" fmla="*/ 1130968 w 3573379"/>
              <a:gd name="connsiteY22" fmla="*/ 1167063 h 1467852"/>
              <a:gd name="connsiteX23" fmla="*/ 1155031 w 3573379"/>
              <a:gd name="connsiteY23" fmla="*/ 1203158 h 1467852"/>
              <a:gd name="connsiteX24" fmla="*/ 1215189 w 3573379"/>
              <a:gd name="connsiteY24" fmla="*/ 1251284 h 1467852"/>
              <a:gd name="connsiteX25" fmla="*/ 1251284 w 3573379"/>
              <a:gd name="connsiteY25" fmla="*/ 1263316 h 1467852"/>
              <a:gd name="connsiteX26" fmla="*/ 1359568 w 3573379"/>
              <a:gd name="connsiteY26" fmla="*/ 1323473 h 1467852"/>
              <a:gd name="connsiteX27" fmla="*/ 1431758 w 3573379"/>
              <a:gd name="connsiteY27" fmla="*/ 1359568 h 1467852"/>
              <a:gd name="connsiteX28" fmla="*/ 1467852 w 3573379"/>
              <a:gd name="connsiteY28" fmla="*/ 1383631 h 1467852"/>
              <a:gd name="connsiteX29" fmla="*/ 1491916 w 3573379"/>
              <a:gd name="connsiteY29" fmla="*/ 1407695 h 1467852"/>
              <a:gd name="connsiteX30" fmla="*/ 1564105 w 3573379"/>
              <a:gd name="connsiteY30" fmla="*/ 1431758 h 1467852"/>
              <a:gd name="connsiteX31" fmla="*/ 1600200 w 3573379"/>
              <a:gd name="connsiteY31" fmla="*/ 1443789 h 1467852"/>
              <a:gd name="connsiteX32" fmla="*/ 1636295 w 3573379"/>
              <a:gd name="connsiteY32" fmla="*/ 1467852 h 1467852"/>
              <a:gd name="connsiteX33" fmla="*/ 1648326 w 3573379"/>
              <a:gd name="connsiteY33" fmla="*/ 1467852 h 1467852"/>
              <a:gd name="connsiteX34" fmla="*/ 1925052 w 3573379"/>
              <a:gd name="connsiteY34" fmla="*/ 1455821 h 1467852"/>
              <a:gd name="connsiteX35" fmla="*/ 1997242 w 3573379"/>
              <a:gd name="connsiteY35" fmla="*/ 1431758 h 1467852"/>
              <a:gd name="connsiteX36" fmla="*/ 2033337 w 3573379"/>
              <a:gd name="connsiteY36" fmla="*/ 1419726 h 1467852"/>
              <a:gd name="connsiteX37" fmla="*/ 2081463 w 3573379"/>
              <a:gd name="connsiteY37" fmla="*/ 1347537 h 1467852"/>
              <a:gd name="connsiteX38" fmla="*/ 2177716 w 3573379"/>
              <a:gd name="connsiteY38" fmla="*/ 1275347 h 1467852"/>
              <a:gd name="connsiteX39" fmla="*/ 2358189 w 3573379"/>
              <a:gd name="connsiteY39" fmla="*/ 1227221 h 1467852"/>
              <a:gd name="connsiteX40" fmla="*/ 2442410 w 3573379"/>
              <a:gd name="connsiteY40" fmla="*/ 1203158 h 1467852"/>
              <a:gd name="connsiteX41" fmla="*/ 2574758 w 3573379"/>
              <a:gd name="connsiteY41" fmla="*/ 1179095 h 1467852"/>
              <a:gd name="connsiteX42" fmla="*/ 2610852 w 3573379"/>
              <a:gd name="connsiteY42" fmla="*/ 1167063 h 1467852"/>
              <a:gd name="connsiteX43" fmla="*/ 2803358 w 3573379"/>
              <a:gd name="connsiteY43" fmla="*/ 1130968 h 1467852"/>
              <a:gd name="connsiteX44" fmla="*/ 2887579 w 3573379"/>
              <a:gd name="connsiteY44" fmla="*/ 1106905 h 1467852"/>
              <a:gd name="connsiteX45" fmla="*/ 2935705 w 3573379"/>
              <a:gd name="connsiteY45" fmla="*/ 1034716 h 1467852"/>
              <a:gd name="connsiteX46" fmla="*/ 2995863 w 3573379"/>
              <a:gd name="connsiteY46" fmla="*/ 962526 h 1467852"/>
              <a:gd name="connsiteX47" fmla="*/ 3068052 w 3573379"/>
              <a:gd name="connsiteY47" fmla="*/ 914400 h 1467852"/>
              <a:gd name="connsiteX48" fmla="*/ 3104147 w 3573379"/>
              <a:gd name="connsiteY48" fmla="*/ 878305 h 1467852"/>
              <a:gd name="connsiteX49" fmla="*/ 3188368 w 3573379"/>
              <a:gd name="connsiteY49" fmla="*/ 842210 h 1467852"/>
              <a:gd name="connsiteX50" fmla="*/ 3260558 w 3573379"/>
              <a:gd name="connsiteY50" fmla="*/ 794084 h 1467852"/>
              <a:gd name="connsiteX51" fmla="*/ 3465095 w 3573379"/>
              <a:gd name="connsiteY51" fmla="*/ 830179 h 1467852"/>
              <a:gd name="connsiteX52" fmla="*/ 3489158 w 3573379"/>
              <a:gd name="connsiteY52" fmla="*/ 854242 h 1467852"/>
              <a:gd name="connsiteX53" fmla="*/ 3489158 w 3573379"/>
              <a:gd name="connsiteY53" fmla="*/ 854242 h 1467852"/>
              <a:gd name="connsiteX54" fmla="*/ 3501189 w 3573379"/>
              <a:gd name="connsiteY54" fmla="*/ 733926 h 1467852"/>
              <a:gd name="connsiteX55" fmla="*/ 3513221 w 3573379"/>
              <a:gd name="connsiteY55" fmla="*/ 697831 h 1467852"/>
              <a:gd name="connsiteX56" fmla="*/ 3525252 w 3573379"/>
              <a:gd name="connsiteY56" fmla="*/ 553452 h 1467852"/>
              <a:gd name="connsiteX57" fmla="*/ 3549316 w 3573379"/>
              <a:gd name="connsiteY57" fmla="*/ 445168 h 1467852"/>
              <a:gd name="connsiteX58" fmla="*/ 3561347 w 3573379"/>
              <a:gd name="connsiteY58" fmla="*/ 348916 h 1467852"/>
              <a:gd name="connsiteX59" fmla="*/ 3573379 w 3573379"/>
              <a:gd name="connsiteY59" fmla="*/ 264695 h 1467852"/>
              <a:gd name="connsiteX60" fmla="*/ 3561347 w 3573379"/>
              <a:gd name="connsiteY60" fmla="*/ 0 h 1467852"/>
              <a:gd name="connsiteX61" fmla="*/ 3525252 w 3573379"/>
              <a:gd name="connsiteY61" fmla="*/ 12031 h 1467852"/>
              <a:gd name="connsiteX62" fmla="*/ 3513221 w 3573379"/>
              <a:gd name="connsiteY62" fmla="*/ 72189 h 1467852"/>
              <a:gd name="connsiteX63" fmla="*/ 3501189 w 3573379"/>
              <a:gd name="connsiteY63" fmla="*/ 240631 h 146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573379" h="1467852">
                <a:moveTo>
                  <a:pt x="0" y="372979"/>
                </a:moveTo>
                <a:lnTo>
                  <a:pt x="36095" y="421105"/>
                </a:lnTo>
                <a:lnTo>
                  <a:pt x="36095" y="421105"/>
                </a:lnTo>
                <a:cubicBezTo>
                  <a:pt x="68179" y="445168"/>
                  <a:pt x="101307" y="467899"/>
                  <a:pt x="132347" y="493295"/>
                </a:cubicBezTo>
                <a:cubicBezTo>
                  <a:pt x="145516" y="504070"/>
                  <a:pt x="154596" y="519499"/>
                  <a:pt x="168442" y="529389"/>
                </a:cubicBezTo>
                <a:cubicBezTo>
                  <a:pt x="183037" y="539814"/>
                  <a:pt x="202220" y="542691"/>
                  <a:pt x="216568" y="553452"/>
                </a:cubicBezTo>
                <a:cubicBezTo>
                  <a:pt x="234718" y="567064"/>
                  <a:pt x="246545" y="587967"/>
                  <a:pt x="264695" y="601579"/>
                </a:cubicBezTo>
                <a:cubicBezTo>
                  <a:pt x="279043" y="612340"/>
                  <a:pt x="297612" y="616136"/>
                  <a:pt x="312821" y="625642"/>
                </a:cubicBezTo>
                <a:cubicBezTo>
                  <a:pt x="329826" y="636270"/>
                  <a:pt x="344519" y="650238"/>
                  <a:pt x="360947" y="661737"/>
                </a:cubicBezTo>
                <a:cubicBezTo>
                  <a:pt x="384640" y="678322"/>
                  <a:pt x="409074" y="693821"/>
                  <a:pt x="433137" y="709863"/>
                </a:cubicBezTo>
                <a:lnTo>
                  <a:pt x="505326" y="757989"/>
                </a:lnTo>
                <a:lnTo>
                  <a:pt x="541421" y="770021"/>
                </a:lnTo>
                <a:cubicBezTo>
                  <a:pt x="562085" y="785519"/>
                  <a:pt x="601008" y="816102"/>
                  <a:pt x="625642" y="830179"/>
                </a:cubicBezTo>
                <a:cubicBezTo>
                  <a:pt x="641214" y="839077"/>
                  <a:pt x="659173" y="843817"/>
                  <a:pt x="673768" y="854242"/>
                </a:cubicBezTo>
                <a:cubicBezTo>
                  <a:pt x="752626" y="910569"/>
                  <a:pt x="668531" y="876561"/>
                  <a:pt x="745958" y="902368"/>
                </a:cubicBezTo>
                <a:cubicBezTo>
                  <a:pt x="757989" y="910389"/>
                  <a:pt x="770761" y="917398"/>
                  <a:pt x="782052" y="926431"/>
                </a:cubicBezTo>
                <a:cubicBezTo>
                  <a:pt x="790910" y="933518"/>
                  <a:pt x="796389" y="944659"/>
                  <a:pt x="806116" y="950495"/>
                </a:cubicBezTo>
                <a:cubicBezTo>
                  <a:pt x="816991" y="957020"/>
                  <a:pt x="830179" y="958516"/>
                  <a:pt x="842210" y="962526"/>
                </a:cubicBezTo>
                <a:cubicBezTo>
                  <a:pt x="854242" y="970547"/>
                  <a:pt x="864765" y="981512"/>
                  <a:pt x="878305" y="986589"/>
                </a:cubicBezTo>
                <a:cubicBezTo>
                  <a:pt x="997245" y="1031192"/>
                  <a:pt x="889909" y="966252"/>
                  <a:pt x="974558" y="1022684"/>
                </a:cubicBezTo>
                <a:cubicBezTo>
                  <a:pt x="1024262" y="1088957"/>
                  <a:pt x="996475" y="1056634"/>
                  <a:pt x="1058779" y="1118937"/>
                </a:cubicBezTo>
                <a:cubicBezTo>
                  <a:pt x="1070811" y="1130968"/>
                  <a:pt x="1078732" y="1149650"/>
                  <a:pt x="1094874" y="1155031"/>
                </a:cubicBezTo>
                <a:lnTo>
                  <a:pt x="1130968" y="1167063"/>
                </a:lnTo>
                <a:cubicBezTo>
                  <a:pt x="1138989" y="1179095"/>
                  <a:pt x="1145998" y="1191867"/>
                  <a:pt x="1155031" y="1203158"/>
                </a:cubicBezTo>
                <a:cubicBezTo>
                  <a:pt x="1169951" y="1221807"/>
                  <a:pt x="1194347" y="1240863"/>
                  <a:pt x="1215189" y="1251284"/>
                </a:cubicBezTo>
                <a:cubicBezTo>
                  <a:pt x="1226533" y="1256956"/>
                  <a:pt x="1240197" y="1257157"/>
                  <a:pt x="1251284" y="1263316"/>
                </a:cubicBezTo>
                <a:cubicBezTo>
                  <a:pt x="1375394" y="1332266"/>
                  <a:pt x="1277897" y="1296250"/>
                  <a:pt x="1359568" y="1323473"/>
                </a:cubicBezTo>
                <a:cubicBezTo>
                  <a:pt x="1463007" y="1392435"/>
                  <a:pt x="1332135" y="1309757"/>
                  <a:pt x="1431758" y="1359568"/>
                </a:cubicBezTo>
                <a:cubicBezTo>
                  <a:pt x="1444691" y="1366035"/>
                  <a:pt x="1456561" y="1374598"/>
                  <a:pt x="1467852" y="1383631"/>
                </a:cubicBezTo>
                <a:cubicBezTo>
                  <a:pt x="1476710" y="1390718"/>
                  <a:pt x="1481770" y="1402622"/>
                  <a:pt x="1491916" y="1407695"/>
                </a:cubicBezTo>
                <a:cubicBezTo>
                  <a:pt x="1514603" y="1419039"/>
                  <a:pt x="1540042" y="1423737"/>
                  <a:pt x="1564105" y="1431758"/>
                </a:cubicBezTo>
                <a:lnTo>
                  <a:pt x="1600200" y="1443789"/>
                </a:lnTo>
                <a:lnTo>
                  <a:pt x="1636295" y="1467852"/>
                </a:lnTo>
                <a:lnTo>
                  <a:pt x="1648326" y="1467852"/>
                </a:lnTo>
                <a:cubicBezTo>
                  <a:pt x="1740568" y="1463842"/>
                  <a:pt x="1833213" y="1465321"/>
                  <a:pt x="1925052" y="1455821"/>
                </a:cubicBezTo>
                <a:cubicBezTo>
                  <a:pt x="1950282" y="1453211"/>
                  <a:pt x="1973179" y="1439779"/>
                  <a:pt x="1997242" y="1431758"/>
                </a:cubicBezTo>
                <a:lnTo>
                  <a:pt x="2033337" y="1419726"/>
                </a:lnTo>
                <a:cubicBezTo>
                  <a:pt x="2049379" y="1395663"/>
                  <a:pt x="2061014" y="1367987"/>
                  <a:pt x="2081463" y="1347537"/>
                </a:cubicBezTo>
                <a:cubicBezTo>
                  <a:pt x="2109968" y="1319031"/>
                  <a:pt x="2136898" y="1288953"/>
                  <a:pt x="2177716" y="1275347"/>
                </a:cubicBezTo>
                <a:cubicBezTo>
                  <a:pt x="2315404" y="1229451"/>
                  <a:pt x="2180797" y="1271569"/>
                  <a:pt x="2358189" y="1227221"/>
                </a:cubicBezTo>
                <a:cubicBezTo>
                  <a:pt x="2386514" y="1220140"/>
                  <a:pt x="2413961" y="1209723"/>
                  <a:pt x="2442410" y="1203158"/>
                </a:cubicBezTo>
                <a:cubicBezTo>
                  <a:pt x="2581792" y="1170993"/>
                  <a:pt x="2451263" y="1209969"/>
                  <a:pt x="2574758" y="1179095"/>
                </a:cubicBezTo>
                <a:cubicBezTo>
                  <a:pt x="2587062" y="1176019"/>
                  <a:pt x="2598495" y="1169915"/>
                  <a:pt x="2610852" y="1167063"/>
                </a:cubicBezTo>
                <a:cubicBezTo>
                  <a:pt x="2815174" y="1119911"/>
                  <a:pt x="2654986" y="1160642"/>
                  <a:pt x="2803358" y="1130968"/>
                </a:cubicBezTo>
                <a:cubicBezTo>
                  <a:pt x="2841132" y="1123413"/>
                  <a:pt x="2853173" y="1118374"/>
                  <a:pt x="2887579" y="1106905"/>
                </a:cubicBezTo>
                <a:lnTo>
                  <a:pt x="2935705" y="1034716"/>
                </a:lnTo>
                <a:cubicBezTo>
                  <a:pt x="2957095" y="1002631"/>
                  <a:pt x="2963794" y="987468"/>
                  <a:pt x="2995863" y="962526"/>
                </a:cubicBezTo>
                <a:cubicBezTo>
                  <a:pt x="3018691" y="944771"/>
                  <a:pt x="3045224" y="932155"/>
                  <a:pt x="3068052" y="914400"/>
                </a:cubicBezTo>
                <a:cubicBezTo>
                  <a:pt x="3081483" y="903954"/>
                  <a:pt x="3090301" y="888195"/>
                  <a:pt x="3104147" y="878305"/>
                </a:cubicBezTo>
                <a:cubicBezTo>
                  <a:pt x="3188478" y="818069"/>
                  <a:pt x="3117680" y="881481"/>
                  <a:pt x="3188368" y="842210"/>
                </a:cubicBezTo>
                <a:cubicBezTo>
                  <a:pt x="3213649" y="828165"/>
                  <a:pt x="3260558" y="794084"/>
                  <a:pt x="3260558" y="794084"/>
                </a:cubicBezTo>
                <a:cubicBezTo>
                  <a:pt x="3271890" y="795114"/>
                  <a:pt x="3434639" y="799723"/>
                  <a:pt x="3465095" y="830179"/>
                </a:cubicBezTo>
                <a:lnTo>
                  <a:pt x="3489158" y="854242"/>
                </a:lnTo>
                <a:lnTo>
                  <a:pt x="3489158" y="854242"/>
                </a:lnTo>
                <a:cubicBezTo>
                  <a:pt x="3493168" y="814137"/>
                  <a:pt x="3495060" y="773763"/>
                  <a:pt x="3501189" y="733926"/>
                </a:cubicBezTo>
                <a:cubicBezTo>
                  <a:pt x="3503117" y="721391"/>
                  <a:pt x="3511545" y="710402"/>
                  <a:pt x="3513221" y="697831"/>
                </a:cubicBezTo>
                <a:cubicBezTo>
                  <a:pt x="3519604" y="649961"/>
                  <a:pt x="3519609" y="601414"/>
                  <a:pt x="3525252" y="553452"/>
                </a:cubicBezTo>
                <a:cubicBezTo>
                  <a:pt x="3528646" y="524604"/>
                  <a:pt x="3541932" y="474704"/>
                  <a:pt x="3549316" y="445168"/>
                </a:cubicBezTo>
                <a:cubicBezTo>
                  <a:pt x="3553326" y="413084"/>
                  <a:pt x="3557074" y="380966"/>
                  <a:pt x="3561347" y="348916"/>
                </a:cubicBezTo>
                <a:cubicBezTo>
                  <a:pt x="3565095" y="320806"/>
                  <a:pt x="3573379" y="293054"/>
                  <a:pt x="3573379" y="264695"/>
                </a:cubicBezTo>
                <a:cubicBezTo>
                  <a:pt x="3573379" y="176372"/>
                  <a:pt x="3565358" y="88232"/>
                  <a:pt x="3561347" y="0"/>
                </a:cubicBezTo>
                <a:cubicBezTo>
                  <a:pt x="3549315" y="4010"/>
                  <a:pt x="3532287" y="1479"/>
                  <a:pt x="3525252" y="12031"/>
                </a:cubicBezTo>
                <a:cubicBezTo>
                  <a:pt x="3513909" y="29046"/>
                  <a:pt x="3517657" y="52226"/>
                  <a:pt x="3513221" y="72189"/>
                </a:cubicBezTo>
                <a:cubicBezTo>
                  <a:pt x="3491462" y="170106"/>
                  <a:pt x="3501189" y="77386"/>
                  <a:pt x="3501189" y="240631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621505" y="5546558"/>
            <a:ext cx="3801979" cy="1070810"/>
          </a:xfrm>
          <a:custGeom>
            <a:avLst/>
            <a:gdLst>
              <a:gd name="connsiteX0" fmla="*/ 0 w 3801979"/>
              <a:gd name="connsiteY0" fmla="*/ 0 h 1070810"/>
              <a:gd name="connsiteX1" fmla="*/ 1648327 w 3801979"/>
              <a:gd name="connsiteY1" fmla="*/ 1070810 h 1070810"/>
              <a:gd name="connsiteX2" fmla="*/ 3801979 w 3801979"/>
              <a:gd name="connsiteY2" fmla="*/ 252663 h 107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1979" h="1070810">
                <a:moveTo>
                  <a:pt x="0" y="0"/>
                </a:moveTo>
                <a:lnTo>
                  <a:pt x="1648327" y="1070810"/>
                </a:lnTo>
                <a:lnTo>
                  <a:pt x="3801979" y="252663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3621505" y="4800600"/>
            <a:ext cx="3814011" cy="1816768"/>
          </a:xfrm>
          <a:custGeom>
            <a:avLst/>
            <a:gdLst>
              <a:gd name="connsiteX0" fmla="*/ 0 w 3814011"/>
              <a:gd name="connsiteY0" fmla="*/ 733926 h 1816768"/>
              <a:gd name="connsiteX1" fmla="*/ 1660358 w 3814011"/>
              <a:gd name="connsiteY1" fmla="*/ 1816768 h 1816768"/>
              <a:gd name="connsiteX2" fmla="*/ 3814011 w 3814011"/>
              <a:gd name="connsiteY2" fmla="*/ 974558 h 1816768"/>
              <a:gd name="connsiteX3" fmla="*/ 3814011 w 3814011"/>
              <a:gd name="connsiteY3" fmla="*/ 986589 h 1816768"/>
              <a:gd name="connsiteX4" fmla="*/ 1937084 w 3814011"/>
              <a:gd name="connsiteY4" fmla="*/ 0 h 1816768"/>
              <a:gd name="connsiteX5" fmla="*/ 0 w 3814011"/>
              <a:gd name="connsiteY5" fmla="*/ 733926 h 181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4011" h="1816768">
                <a:moveTo>
                  <a:pt x="0" y="733926"/>
                </a:moveTo>
                <a:lnTo>
                  <a:pt x="1660358" y="1816768"/>
                </a:lnTo>
                <a:lnTo>
                  <a:pt x="3814011" y="974558"/>
                </a:lnTo>
                <a:lnTo>
                  <a:pt x="3814011" y="986589"/>
                </a:lnTo>
                <a:lnTo>
                  <a:pt x="1937084" y="0"/>
                </a:lnTo>
                <a:lnTo>
                  <a:pt x="0" y="733926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296653" y="5546558"/>
            <a:ext cx="326854" cy="324853"/>
          </a:xfrm>
          <a:custGeom>
            <a:avLst/>
            <a:gdLst>
              <a:gd name="connsiteX0" fmla="*/ 0 w 326854"/>
              <a:gd name="connsiteY0" fmla="*/ 36095 h 324853"/>
              <a:gd name="connsiteX1" fmla="*/ 0 w 326854"/>
              <a:gd name="connsiteY1" fmla="*/ 36095 h 324853"/>
              <a:gd name="connsiteX2" fmla="*/ 240631 w 326854"/>
              <a:gd name="connsiteY2" fmla="*/ 24063 h 324853"/>
              <a:gd name="connsiteX3" fmla="*/ 312821 w 326854"/>
              <a:gd name="connsiteY3" fmla="*/ 0 h 324853"/>
              <a:gd name="connsiteX4" fmla="*/ 312821 w 326854"/>
              <a:gd name="connsiteY4" fmla="*/ 108284 h 324853"/>
              <a:gd name="connsiteX5" fmla="*/ 288758 w 326854"/>
              <a:gd name="connsiteY5" fmla="*/ 144379 h 324853"/>
              <a:gd name="connsiteX6" fmla="*/ 264694 w 326854"/>
              <a:gd name="connsiteY6" fmla="*/ 216568 h 324853"/>
              <a:gd name="connsiteX7" fmla="*/ 240631 w 326854"/>
              <a:gd name="connsiteY7" fmla="*/ 276726 h 324853"/>
              <a:gd name="connsiteX8" fmla="*/ 228600 w 326854"/>
              <a:gd name="connsiteY8" fmla="*/ 312821 h 324853"/>
              <a:gd name="connsiteX9" fmla="*/ 204536 w 326854"/>
              <a:gd name="connsiteY9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854" h="324853">
                <a:moveTo>
                  <a:pt x="0" y="36095"/>
                </a:moveTo>
                <a:lnTo>
                  <a:pt x="0" y="36095"/>
                </a:lnTo>
                <a:cubicBezTo>
                  <a:pt x="80210" y="32084"/>
                  <a:pt x="160850" y="33269"/>
                  <a:pt x="240631" y="24063"/>
                </a:cubicBezTo>
                <a:cubicBezTo>
                  <a:pt x="265829" y="21156"/>
                  <a:pt x="312821" y="0"/>
                  <a:pt x="312821" y="0"/>
                </a:cubicBezTo>
                <a:cubicBezTo>
                  <a:pt x="328897" y="48229"/>
                  <a:pt x="333995" y="44761"/>
                  <a:pt x="312821" y="108284"/>
                </a:cubicBezTo>
                <a:cubicBezTo>
                  <a:pt x="308248" y="122002"/>
                  <a:pt x="294631" y="131165"/>
                  <a:pt x="288758" y="144379"/>
                </a:cubicBezTo>
                <a:cubicBezTo>
                  <a:pt x="278456" y="167558"/>
                  <a:pt x="274114" y="193017"/>
                  <a:pt x="264694" y="216568"/>
                </a:cubicBezTo>
                <a:cubicBezTo>
                  <a:pt x="256673" y="236621"/>
                  <a:pt x="248214" y="256504"/>
                  <a:pt x="240631" y="276726"/>
                </a:cubicBezTo>
                <a:cubicBezTo>
                  <a:pt x="236178" y="288601"/>
                  <a:pt x="236209" y="302675"/>
                  <a:pt x="228600" y="312821"/>
                </a:cubicBezTo>
                <a:cubicBezTo>
                  <a:pt x="223219" y="319996"/>
                  <a:pt x="212557" y="320842"/>
                  <a:pt x="204536" y="324853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2084831" y="1658353"/>
            <a:ext cx="6858001" cy="3352800"/>
          </a:xfrm>
          <a:custGeom>
            <a:avLst/>
            <a:gdLst>
              <a:gd name="connsiteX0" fmla="*/ 0 w 3826042"/>
              <a:gd name="connsiteY0" fmla="*/ 757989 h 1852863"/>
              <a:gd name="connsiteX1" fmla="*/ 1672389 w 3826042"/>
              <a:gd name="connsiteY1" fmla="*/ 1852863 h 1852863"/>
              <a:gd name="connsiteX2" fmla="*/ 3826042 w 3826042"/>
              <a:gd name="connsiteY2" fmla="*/ 1022684 h 1852863"/>
              <a:gd name="connsiteX3" fmla="*/ 1937084 w 3826042"/>
              <a:gd name="connsiteY3" fmla="*/ 0 h 1852863"/>
              <a:gd name="connsiteX4" fmla="*/ 0 w 3826042"/>
              <a:gd name="connsiteY4" fmla="*/ 757989 h 185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6042" h="1852863">
                <a:moveTo>
                  <a:pt x="0" y="757989"/>
                </a:moveTo>
                <a:lnTo>
                  <a:pt x="1672389" y="1852863"/>
                </a:lnTo>
                <a:lnTo>
                  <a:pt x="3826042" y="1022684"/>
                </a:lnTo>
                <a:lnTo>
                  <a:pt x="1937084" y="0"/>
                </a:lnTo>
                <a:lnTo>
                  <a:pt x="0" y="757989"/>
                </a:lnTo>
                <a:close/>
              </a:path>
            </a:pathLst>
          </a:custGeom>
          <a:solidFill>
            <a:srgbClr val="FFC000">
              <a:alpha val="15000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876800" y="4040806"/>
            <a:ext cx="45719" cy="73994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410200" y="41148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962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391400" y="38100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505200" y="3706464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038600" y="254406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648200" y="249234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6553200" y="26670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 bwMode="auto">
          <a:xfrm rot="215984">
            <a:off x="2985632" y="2544765"/>
            <a:ext cx="4818063" cy="1581788"/>
          </a:xfrm>
          <a:prstGeom prst="ellipse">
            <a:avLst/>
          </a:prstGeom>
          <a:noFill/>
          <a:ln w="63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809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Backwards PCA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Important Property of PCA: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u="sng" dirty="0" smtClean="0"/>
                  <a:t>Nested</a:t>
                </a:r>
                <a:r>
                  <a:rPr lang="en-US" dirty="0" smtClean="0"/>
                  <a:t> Series of Approximations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⊆⋯</m:t>
                      </m:r>
                    </m:oMath>
                  </m:oMathPara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(Often taken for granted)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(Desirable in Non-Euclidean Settings)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27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0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919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Backwards PCA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Desirability of Nesting: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  </a:t>
            </a:r>
            <a:r>
              <a:rPr lang="en-US" u="sng" dirty="0" smtClean="0"/>
              <a:t>Multi-Scale Analysis</a:t>
            </a:r>
            <a:r>
              <a:rPr lang="en-US" dirty="0" smtClean="0"/>
              <a:t> Makes Sense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i="1" dirty="0" smtClean="0"/>
              <a:t>Scores Visualization</a:t>
            </a:r>
            <a:r>
              <a:rPr lang="en-US" dirty="0" smtClean="0"/>
              <a:t> Makes Sense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6985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 Interesting Question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Discussion: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 et al (2010)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Pizer</a:t>
            </a:r>
            <a:r>
              <a:rPr lang="en-US" dirty="0" smtClean="0"/>
              <a:t> et al (2013)</a:t>
            </a:r>
          </a:p>
        </p:txBody>
      </p:sp>
    </p:spTree>
    <p:extLst>
      <p:ext uri="{BB962C8B-B14F-4D97-AF65-F5344CB8AC3E}">
        <p14:creationId xmlns:p14="http://schemas.microsoft.com/office/powerpoint/2010/main" val="4194123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 Interesting Question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smtClean="0"/>
              <a:t>Backwards </a:t>
            </a:r>
            <a:r>
              <a:rPr lang="en-US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Anywhere this is already being done???</a:t>
            </a:r>
          </a:p>
        </p:txBody>
      </p:sp>
    </p:spTree>
    <p:extLst>
      <p:ext uri="{BB962C8B-B14F-4D97-AF65-F5344CB8AC3E}">
        <p14:creationId xmlns:p14="http://schemas.microsoft.com/office/powerpoint/2010/main" val="1710021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 Interesting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How generally applicable is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i="1" dirty="0" smtClean="0"/>
                  <a:t>Backwards </a:t>
                </a:r>
                <a:r>
                  <a:rPr lang="en-US" dirty="0" smtClean="0"/>
                  <a:t>approach to PCA?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6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An Application: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b="1" dirty="0" smtClean="0"/>
                  <a:t>Nonnegative Matrix Factorization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= PCA in Positive </a:t>
                </a:r>
                <a:r>
                  <a:rPr lang="en-US" dirty="0" err="1" smtClean="0"/>
                  <a:t>Orthant</a:t>
                </a: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Think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𝐿𝑆</m:t>
                    </m:r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With ≥ 0  Constraints (on </a:t>
                </a:r>
                <a:r>
                  <a:rPr lang="en-US" u="sng" dirty="0" smtClean="0"/>
                  <a:t>both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&amp;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6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787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2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57" y="1253316"/>
            <a:ext cx="6421843" cy="45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Isn’t This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Just PCA?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In the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Nonnegative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Orthant</a:t>
            </a:r>
            <a:r>
              <a:rPr lang="en-US" dirty="0" smtClean="0"/>
              <a:t>?                    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No, Most PC Directions </a:t>
            </a:r>
            <a:r>
              <a:rPr lang="en-US" u="sng" dirty="0" smtClean="0"/>
              <a:t>Leave </a:t>
            </a:r>
            <a:r>
              <a:rPr lang="en-US" u="sng" dirty="0" err="1" smtClean="0"/>
              <a:t>Orthant</a:t>
            </a: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69855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779538" y="914400"/>
            <a:ext cx="5364462" cy="50292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Isn’t This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Just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00B050"/>
                </a:solidFill>
              </a:rPr>
              <a:t>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>
              <a:solidFill>
                <a:srgbClr val="00B050"/>
              </a:solidFill>
            </a:endParaRP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00B050"/>
                </a:solidFill>
              </a:rPr>
              <a:t>(Near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Orthant</a:t>
            </a:r>
            <a:endParaRPr lang="en-US" dirty="0" smtClean="0">
              <a:solidFill>
                <a:srgbClr val="00B050"/>
              </a:solidFill>
            </a:endParaRP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Faces)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676400" y="3581400"/>
            <a:ext cx="4572000" cy="9906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41457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779538" y="914400"/>
            <a:ext cx="5364462" cy="50292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Isn’t This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Just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00B050"/>
                </a:solidFill>
              </a:rPr>
              <a:t>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>
              <a:solidFill>
                <a:srgbClr val="FF0000"/>
              </a:solidFill>
            </a:endParaRP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(Centered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Analysis)</a:t>
            </a:r>
            <a:endParaRPr lang="en-US" dirty="0" smtClean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828800" y="3657600"/>
            <a:ext cx="4632969" cy="6096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51480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779538" y="914400"/>
            <a:ext cx="5364462" cy="50292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Isn’t This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Just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00B050"/>
                </a:solidFill>
              </a:rPr>
              <a:t>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FF9999"/>
                </a:solidFill>
              </a:rPr>
              <a:t>PC1 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>
              <a:solidFill>
                <a:srgbClr val="FF9999"/>
              </a:solidFill>
            </a:endParaRP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>
                <a:solidFill>
                  <a:srgbClr val="FF9999"/>
                </a:solidFill>
              </a:rPr>
              <a:t>Leave </a:t>
            </a:r>
            <a:r>
              <a:rPr lang="en-US" dirty="0" err="1" smtClean="0">
                <a:solidFill>
                  <a:srgbClr val="FF9999"/>
                </a:solidFill>
              </a:rPr>
              <a:t>Orthant</a:t>
            </a:r>
            <a:r>
              <a:rPr lang="en-US" dirty="0" smtClean="0">
                <a:solidFill>
                  <a:srgbClr val="FF9999"/>
                </a:solidFill>
              </a:rPr>
              <a:t>!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724400" y="2057400"/>
            <a:ext cx="3810000" cy="3200400"/>
          </a:xfrm>
          <a:prstGeom prst="line">
            <a:avLst/>
          </a:prstGeom>
          <a:noFill/>
          <a:ln w="22225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34964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779538" y="914400"/>
            <a:ext cx="5364462" cy="50292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Nonnegative Matrix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Isn’t This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Just PCA?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Data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Mean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rgbClr val="FF9999"/>
                    </a:solidFill>
                  </a:rPr>
                  <a:t>PC1 Projections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>
                    <a:solidFill>
                      <a:srgbClr val="0000C8"/>
                    </a:solidFill>
                  </a:rPr>
                  <a:t>PC1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C8"/>
                        </a:solidFill>
                        <a:latin typeface="Cambria Math"/>
                        <a:ea typeface="Cambria Math"/>
                      </a:rPr>
                      <m:t>⋃</m:t>
                    </m:r>
                  </m:oMath>
                </a14:m>
                <a:r>
                  <a:rPr lang="en-US" dirty="0" smtClean="0">
                    <a:solidFill>
                      <a:srgbClr val="0000C8"/>
                    </a:solidFill>
                  </a:rPr>
                  <a:t> 2 </a:t>
                </a:r>
                <a:r>
                  <a:rPr lang="en-US" dirty="0" err="1" smtClean="0">
                    <a:solidFill>
                      <a:srgbClr val="0000C8"/>
                    </a:solidFill>
                  </a:rPr>
                  <a:t>Proj’ns</a:t>
                </a:r>
                <a:endParaRPr lang="en-US" dirty="0" smtClean="0">
                  <a:solidFill>
                    <a:srgbClr val="0000C8"/>
                  </a:solidFill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>
                    <a:solidFill>
                      <a:srgbClr val="0000C8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C8"/>
                    </a:solidFill>
                  </a:rPr>
                  <a:t>                   Leave </a:t>
                </a:r>
                <a:r>
                  <a:rPr lang="en-US" dirty="0" err="1" smtClean="0">
                    <a:solidFill>
                      <a:srgbClr val="0000C8"/>
                    </a:solidFill>
                  </a:rPr>
                  <a:t>Orthant</a:t>
                </a:r>
                <a:r>
                  <a:rPr lang="en-US" dirty="0" smtClean="0">
                    <a:solidFill>
                      <a:srgbClr val="0000C8"/>
                    </a:solidFill>
                  </a:rPr>
                  <a:t>!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4"/>
                <a:stretch>
                  <a:fillRect l="-1958" t="-1412" b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548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PCA Extensions for Data on Manifolds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 smtClean="0"/>
              <a:t>Huckemann</a:t>
            </a:r>
            <a:r>
              <a:rPr lang="en-US" dirty="0" smtClean="0"/>
              <a:t>, </a:t>
            </a:r>
            <a:r>
              <a:rPr lang="en-US" dirty="0" err="1" smtClean="0"/>
              <a:t>Hotz</a:t>
            </a:r>
            <a:r>
              <a:rPr lang="en-US" dirty="0" smtClean="0"/>
              <a:t> &amp; </a:t>
            </a:r>
            <a:r>
              <a:rPr lang="en-US" dirty="0" err="1" smtClean="0"/>
              <a:t>Munk</a:t>
            </a:r>
            <a:r>
              <a:rPr lang="en-US" dirty="0" smtClean="0"/>
              <a:t>  (</a:t>
            </a:r>
            <a:r>
              <a:rPr lang="en-US" dirty="0" err="1" smtClean="0"/>
              <a:t>Geod</a:t>
            </a:r>
            <a:r>
              <a:rPr lang="en-US" dirty="0" smtClean="0"/>
              <a:t>. PCA)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err="1" smtClean="0"/>
              <a:t>Huckemann</a:t>
            </a:r>
            <a:r>
              <a:rPr lang="en-US" dirty="0" smtClean="0"/>
              <a:t> et al (2011)</a:t>
            </a:r>
          </a:p>
        </p:txBody>
      </p:sp>
      <p:pic>
        <p:nvPicPr>
          <p:cNvPr id="1700866" name="Picture 2" descr="https://encrypted-tbn0.gstatic.com/images?q=tbn:ANd9GcQ7o22AZxaWKxlOgjcCCTlTbIYS9JAseaI_PEAkYCe8tPq-pb0YZ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4767050"/>
            <a:ext cx="1612503" cy="19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0868" name="Picture 4" descr="https://encrypted-tbn3.gstatic.com/images?q=tbn:ANd9GcSw7VBMeb853uG9WtExUu7zBQ3PG7pQ1XEse8uO9yeTX7nOhMr6Q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62501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0870" name="Picture 6" descr="https://encrypted-tbn3.gstatic.com/images?q=tbn:ANd9GcTOJjwECh6YGVhBekykLiK94XNlu78CNTBqfLva1dx-NE4fFhC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67050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020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779538" y="914400"/>
            <a:ext cx="5364462" cy="502920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Note: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Problem not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Fixed by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SVD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(“</a:t>
            </a:r>
            <a:r>
              <a:rPr lang="en-US" dirty="0" err="1" smtClean="0"/>
              <a:t>Uncentered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  PCA”)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Orthant</a:t>
            </a:r>
            <a:r>
              <a:rPr lang="en-US" dirty="0" smtClean="0"/>
              <a:t> Leaving Gets Worse</a:t>
            </a:r>
          </a:p>
        </p:txBody>
      </p:sp>
    </p:spTree>
    <p:extLst>
      <p:ext uri="{BB962C8B-B14F-4D97-AF65-F5344CB8AC3E}">
        <p14:creationId xmlns:p14="http://schemas.microsoft.com/office/powerpoint/2010/main" val="749938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Nonnegative Matrix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Standard Approach: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000" dirty="0"/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/>
                  <a:t>Lee </a:t>
                </a:r>
                <a:r>
                  <a:rPr lang="en-US" dirty="0" smtClean="0"/>
                  <a:t>&amp; </a:t>
                </a:r>
                <a:r>
                  <a:rPr lang="en-US" dirty="0" err="1" smtClean="0"/>
                  <a:t>Seung</a:t>
                </a:r>
                <a:r>
                  <a:rPr lang="en-US" dirty="0" smtClean="0"/>
                  <a:t> </a:t>
                </a:r>
                <a:r>
                  <a:rPr lang="en-US" dirty="0"/>
                  <a:t>(1999</a:t>
                </a:r>
                <a:r>
                  <a:rPr lang="en-US" dirty="0" smtClean="0"/>
                  <a:t>):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dirty="0"/>
                  <a:t> </a:t>
                </a:r>
                <a:r>
                  <a:rPr lang="en-US" dirty="0" smtClean="0"/>
                  <a:t> Formulate &amp; Solve Optimization</a:t>
                </a:r>
              </a:p>
              <a:p>
                <a:pPr marL="0" indent="0" algn="l" eaLnBrk="1" hangingPunct="1">
                  <a:lnSpc>
                    <a:spcPct val="150000"/>
                  </a:lnSpc>
                  <a:buClrTx/>
                  <a:buSzPct val="100000"/>
                  <a:buNone/>
                </a:pPr>
                <a:endParaRPr lang="en-US" sz="1000" dirty="0"/>
              </a:p>
              <a:p>
                <a:pPr marL="0" indent="0" algn="l" eaLnBrk="1" hangingPunct="1">
                  <a:lnSpc>
                    <a:spcPct val="150000"/>
                  </a:lnSpc>
                  <a:buClrTx/>
                  <a:buSzPct val="100000"/>
                  <a:buNone/>
                </a:pPr>
                <a:r>
                  <a:rPr lang="en-US" dirty="0" smtClean="0"/>
                  <a:t>Major Challenge: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v"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u="sng" dirty="0" smtClean="0"/>
                  <a:t>Not </a:t>
                </a:r>
                <a:r>
                  <a:rPr lang="en-US" u="sng" dirty="0"/>
                  <a:t>Nested</a:t>
                </a:r>
                <a:r>
                  <a:rPr lang="en-US" dirty="0"/>
                  <a:t>,   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=3   ≉   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=4</m:t>
                    </m:r>
                  </m:oMath>
                </a14:m>
                <a:r>
                  <a:rPr lang="en-US" dirty="0"/>
                  <a:t>)</a:t>
                </a:r>
              </a:p>
              <a:p>
                <a:pPr algn="l" eaLnBrk="1" hangingPunct="1">
                  <a:lnSpc>
                    <a:spcPct val="15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988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Standard NMF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All Inside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Orthant</a:t>
            </a:r>
            <a:r>
              <a:rPr lang="en-US" dirty="0" smtClean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657618" y="952500"/>
            <a:ext cx="54863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5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Standard NMF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Note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Not Nested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 “Multi-scale”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Analysis Possible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(Scores Plot?!?)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6" r="9392"/>
          <a:stretch/>
        </p:blipFill>
        <p:spPr>
          <a:xfrm>
            <a:off x="4572008" y="990600"/>
            <a:ext cx="457199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40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Improved Version: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Use Backwards PCA Idea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“Nonnegative Nested Cone Analysis”</a:t>
            </a:r>
          </a:p>
          <a:p>
            <a:pPr marL="0" indent="0" algn="l" eaLnBrk="1" hangingPunct="1">
              <a:lnSpc>
                <a:spcPct val="150000"/>
              </a:lnSpc>
              <a:buClrTx/>
              <a:buSzPct val="100000"/>
              <a:buNone/>
            </a:pPr>
            <a:endParaRPr lang="en-US" sz="1000" dirty="0"/>
          </a:p>
          <a:p>
            <a:pPr marL="0" indent="0"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Collaborator:</a:t>
            </a:r>
          </a:p>
          <a:p>
            <a:pPr marL="0" indent="0"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err="1" smtClean="0"/>
              <a:t>Lingsong</a:t>
            </a:r>
            <a:r>
              <a:rPr lang="en-US" dirty="0" smtClean="0"/>
              <a:t> Zhang  (Purdue)</a:t>
            </a:r>
          </a:p>
          <a:p>
            <a:pPr marL="0" indent="0" algn="l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/>
              <a:t>Zhang, Lu, Marron (2015)</a:t>
            </a:r>
          </a:p>
        </p:txBody>
      </p:sp>
      <p:pic>
        <p:nvPicPr>
          <p:cNvPr id="4" name="Picture 2" descr="http://www.stat.purdue.edu/images/Faculty/medium/lingsong-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223" b="27040"/>
          <a:stretch/>
        </p:blipFill>
        <p:spPr bwMode="auto">
          <a:xfrm>
            <a:off x="6934200" y="4079300"/>
            <a:ext cx="2230272" cy="277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750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Nonnegative Nested Cone Analysis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Same Toy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Set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All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Projections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In </a:t>
            </a:r>
            <a:r>
              <a:rPr lang="en-US" dirty="0" err="1" smtClean="0"/>
              <a:t>Orthant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82"/>
          <a:stretch/>
        </p:blipFill>
        <p:spPr>
          <a:xfrm>
            <a:off x="3657618" y="952500"/>
            <a:ext cx="54863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20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Nonnegative Nested Cone Analysis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Same Toy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Set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Rank 1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Approx.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Properly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Nested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7" r="9391"/>
          <a:stretch/>
        </p:blipFill>
        <p:spPr>
          <a:xfrm>
            <a:off x="4000509" y="952500"/>
            <a:ext cx="5143491" cy="514350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209800" y="3524250"/>
            <a:ext cx="4953000" cy="135255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209800" y="3524250"/>
            <a:ext cx="4953000" cy="127635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057400" y="3581400"/>
            <a:ext cx="5105400" cy="1066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49649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Nested Cone Analysis</a:t>
            </a:r>
            <a:endParaRPr lang="en-US" sz="4000" dirty="0" smtClean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5-d Toy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Example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(Rainbow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Colored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by Peak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Order)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7397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5" t="19738" r="3787" b="4073"/>
          <a:stretch/>
        </p:blipFill>
        <p:spPr bwMode="auto">
          <a:xfrm>
            <a:off x="3931200" y="1295400"/>
            <a:ext cx="5212800" cy="52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36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Nested Cone Analysis</a:t>
            </a:r>
            <a:endParaRPr lang="en-US" sz="4000" dirty="0" smtClean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5-d Toy Example      Rank 1 NNCA Approx.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74080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 t="26079" r="1720" b="8121"/>
          <a:stretch/>
        </p:blipFill>
        <p:spPr bwMode="auto">
          <a:xfrm>
            <a:off x="462169" y="2106601"/>
            <a:ext cx="8300831" cy="444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758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Nested Cone Analysis</a:t>
            </a:r>
            <a:endParaRPr lang="en-US" sz="4000" dirty="0" smtClean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5-d Toy Example      Rank 2 NNCA Approx.</a:t>
            </a:r>
          </a:p>
        </p:txBody>
      </p:sp>
      <p:pic>
        <p:nvPicPr>
          <p:cNvPr id="17418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7" t="21212" r="16052" b="42673"/>
          <a:stretch/>
        </p:blipFill>
        <p:spPr bwMode="auto">
          <a:xfrm>
            <a:off x="3852000" y="1905000"/>
            <a:ext cx="5292000" cy="225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7315200" y="1905000"/>
            <a:ext cx="762000" cy="1219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0254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PCA Extensions for Data on Manifolds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Huckemann, Hotz &amp; Munk  (Geod.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</a:t>
            </a:r>
            <a:r>
              <a:rPr lang="en-US" smtClean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Counterexample: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	Data follows Tropic of Capricorn</a:t>
            </a:r>
          </a:p>
        </p:txBody>
      </p:sp>
      <p:pic>
        <p:nvPicPr>
          <p:cNvPr id="129028" name="Picture 2"/>
          <p:cNvPicPr>
            <a:picLocks noChangeAspect="1" noChangeArrowheads="1"/>
          </p:cNvPicPr>
          <p:nvPr/>
        </p:nvPicPr>
        <p:blipFill>
          <a:blip r:embed="rId3" cstate="print"/>
          <a:srcRect t="11066" r="74724" b="19366"/>
          <a:stretch>
            <a:fillRect/>
          </a:stretch>
        </p:blipFill>
        <p:spPr bwMode="auto">
          <a:xfrm>
            <a:off x="7005638" y="4343400"/>
            <a:ext cx="2138362" cy="2208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9419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Nested Cone Analysis</a:t>
            </a:r>
            <a:endParaRPr lang="en-US" sz="4000" dirty="0" smtClean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5-d Toy Example      Rank 2 NNCA Approx.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Nonneg</a:t>
            </a:r>
            <a:r>
              <a:rPr lang="en-US" dirty="0" smtClean="0"/>
              <a:t>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Basis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Elements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(Not Trivial)</a:t>
            </a:r>
          </a:p>
        </p:txBody>
      </p:sp>
      <p:pic>
        <p:nvPicPr>
          <p:cNvPr id="17418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7" t="21212" r="16052" b="3197"/>
          <a:stretch/>
        </p:blipFill>
        <p:spPr bwMode="auto">
          <a:xfrm>
            <a:off x="3852000" y="1905000"/>
            <a:ext cx="5292000" cy="47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2514600" y="4266600"/>
            <a:ext cx="2971800" cy="1524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4266600"/>
            <a:ext cx="5257800" cy="1499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72131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Nonnegative Nested Cone Analysis</a:t>
            </a:r>
            <a:endParaRPr lang="en-US" sz="4000" dirty="0" smtClean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5-d Toy Example      Rank 3 NNCA Approx.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Current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Research: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Many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Nonneg</a:t>
            </a:r>
            <a:r>
              <a:rPr lang="en-US" dirty="0" smtClean="0"/>
              <a:t>.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Basis </a:t>
            </a:r>
            <a:r>
              <a:rPr lang="en-US" dirty="0" err="1" smtClean="0"/>
              <a:t>El’ts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Needed?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7428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5" t="20370" r="11583" b="1959"/>
          <a:stretch/>
        </p:blipFill>
        <p:spPr bwMode="auto">
          <a:xfrm>
            <a:off x="3434399" y="1981200"/>
            <a:ext cx="5709601" cy="457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626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 Interesting Question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Potential Application:  </a:t>
            </a:r>
            <a:r>
              <a:rPr lang="en-US" b="1" dirty="0" smtClean="0"/>
              <a:t>Principal Curves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Hastie &amp; </a:t>
            </a:r>
            <a:r>
              <a:rPr lang="en-US" dirty="0" err="1" smtClean="0"/>
              <a:t>Stuetzle</a:t>
            </a:r>
            <a:r>
              <a:rPr lang="en-US" dirty="0" smtClean="0"/>
              <a:t>,  (1989)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(Foundation of Manifold Learning)</a:t>
            </a:r>
          </a:p>
        </p:txBody>
      </p:sp>
    </p:spTree>
    <p:extLst>
      <p:ext uri="{BB962C8B-B14F-4D97-AF65-F5344CB8AC3E}">
        <p14:creationId xmlns:p14="http://schemas.microsoft.com/office/powerpoint/2010/main" val="436099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Manifold Learning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Goal:   Find lower dimensional manifold that well </a:t>
            </a:r>
            <a:r>
              <a:rPr lang="en-US" dirty="0"/>
              <a:t>approximates </a:t>
            </a:r>
            <a:r>
              <a:rPr lang="en-US" dirty="0" smtClean="0"/>
              <a:t>data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ISOmap</a:t>
            </a:r>
            <a:endParaRPr lang="en-US" dirty="0"/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err="1" smtClean="0"/>
              <a:t>Tenenbaum</a:t>
            </a:r>
            <a:r>
              <a:rPr lang="en-US" dirty="0" smtClean="0"/>
              <a:t>, et al </a:t>
            </a:r>
            <a:r>
              <a:rPr lang="en-US" dirty="0"/>
              <a:t>(2000)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Local Linear Embedding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err="1" smtClean="0"/>
              <a:t>Roweis</a:t>
            </a:r>
            <a:r>
              <a:rPr lang="en-US" dirty="0" smtClean="0"/>
              <a:t> &amp; Saul (2000)</a:t>
            </a:r>
          </a:p>
        </p:txBody>
      </p:sp>
    </p:spTree>
    <p:extLst>
      <p:ext uri="{BB962C8B-B14F-4D97-AF65-F5344CB8AC3E}">
        <p14:creationId xmlns:p14="http://schemas.microsoft.com/office/powerpoint/2010/main" val="2564887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Linear </a:t>
            </a:r>
            <a:r>
              <a:rPr lang="en-US" dirty="0" err="1" smtClean="0"/>
              <a:t>Reg’n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Usual Smooth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380" t="21317" r="51658" b="7352"/>
          <a:stretch/>
        </p:blipFill>
        <p:spPr bwMode="auto">
          <a:xfrm>
            <a:off x="2935288" y="1828800"/>
            <a:ext cx="3108960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25475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Linear </a:t>
            </a:r>
            <a:r>
              <a:rPr lang="en-US" dirty="0" err="1" smtClean="0"/>
              <a:t>Reg’n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err="1" smtClean="0"/>
              <a:t>Proj’s</a:t>
            </a:r>
            <a:r>
              <a:rPr lang="en-US" dirty="0" smtClean="0"/>
              <a:t> </a:t>
            </a:r>
            <a:r>
              <a:rPr lang="en-US" dirty="0" err="1" smtClean="0"/>
              <a:t>Reg’n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Usual Smooth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3" cstate="print"/>
          <a:srcRect l="1381" t="21317" r="4836" b="7352"/>
          <a:stretch>
            <a:fillRect/>
          </a:stretch>
        </p:blipFill>
        <p:spPr bwMode="auto">
          <a:xfrm>
            <a:off x="2935288" y="1828800"/>
            <a:ext cx="6208712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29718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/>
          <p:cNvSpPr/>
          <p:nvPr/>
        </p:nvSpPr>
        <p:spPr bwMode="auto">
          <a:xfrm>
            <a:off x="6039644" y="4047331"/>
            <a:ext cx="3028156" cy="22185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039644" y="4047332"/>
            <a:ext cx="3104356" cy="22185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20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Linear Reg’n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Proj’s Reg’n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Usual Smooth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Princ’l Curve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3" cstate="print"/>
          <a:srcRect l="1381" t="21317" r="4836" b="7352"/>
          <a:stretch>
            <a:fillRect/>
          </a:stretch>
        </p:blipFill>
        <p:spPr bwMode="auto">
          <a:xfrm>
            <a:off x="2935288" y="1828800"/>
            <a:ext cx="6208712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29718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590800" y="53340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83554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Manifold Learning</a:t>
            </a:r>
            <a:endParaRPr lang="en-US" dirty="0" smtClean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Potential Application:  </a:t>
            </a:r>
            <a:r>
              <a:rPr lang="en-US" b="1" dirty="0" smtClean="0"/>
              <a:t>Principal Curves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Perceived Major Challenge: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to find </a:t>
            </a:r>
            <a:r>
              <a:rPr lang="en-US" u="sng" dirty="0" smtClean="0"/>
              <a:t>2</a:t>
            </a:r>
            <a:r>
              <a:rPr lang="en-US" u="sng" baseline="30000" dirty="0" smtClean="0"/>
              <a:t>nd</a:t>
            </a:r>
            <a:r>
              <a:rPr lang="en-US" u="sng" dirty="0" smtClean="0"/>
              <a:t> Principal Curve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9063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Manifold Learning</a:t>
            </a:r>
            <a:endParaRPr lang="en-US" dirty="0" smtClean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Key Component: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smtClean="0"/>
              <a:t>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LeBlanc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Tibshirani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1996)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Challenge: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	</a:t>
            </a:r>
            <a:r>
              <a:rPr lang="en-US" dirty="0" smtClean="0"/>
              <a:t>Can have any dimensional surface,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 </a:t>
            </a:r>
            <a:r>
              <a:rPr lang="en-US" dirty="0" smtClean="0"/>
              <a:t>   But how to nest???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Proposal:    Backwards Approach</a:t>
            </a:r>
          </a:p>
        </p:txBody>
      </p:sp>
    </p:spTree>
    <p:extLst>
      <p:ext uri="{BB962C8B-B14F-4D97-AF65-F5344CB8AC3E}">
        <p14:creationId xmlns:p14="http://schemas.microsoft.com/office/powerpoint/2010/main" val="4046673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dirty="0"/>
              <a:t>Aman </a:t>
            </a:r>
            <a:r>
              <a:rPr lang="en-US" dirty="0" smtClean="0"/>
              <a:t>Barot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Introduction </a:t>
            </a:r>
            <a:r>
              <a:rPr lang="en-US" dirty="0"/>
              <a:t>to Deep </a:t>
            </a:r>
            <a:r>
              <a:rPr lang="en-US" dirty="0" smtClean="0"/>
              <a:t>learning</a:t>
            </a:r>
          </a:p>
          <a:p>
            <a:pPr algn="ctr"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Pooja Saha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LASSO regression</a:t>
            </a:r>
          </a:p>
          <a:p>
            <a:pPr algn="ctr" eaLnBrk="1" hangingPunct="1">
              <a:buFontTx/>
              <a:buNone/>
            </a:pPr>
            <a:endParaRPr lang="en-US" sz="1600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Yue Jiang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CART</a:t>
            </a:r>
          </a:p>
        </p:txBody>
      </p:sp>
    </p:spTree>
    <p:extLst>
      <p:ext uri="{BB962C8B-B14F-4D97-AF65-F5344CB8AC3E}">
        <p14:creationId xmlns:p14="http://schemas.microsoft.com/office/powerpoint/2010/main" val="3606929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PCA Extensions for Data on Manifolds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Huckemann, Hotz &amp; Munk  (Geod.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</a:t>
            </a:r>
            <a:r>
              <a:rPr lang="en-US" smtClean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Jung, Foskey &amp; Marron  (Princ. Arc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smtClean="0"/>
              <a:t>Best fit of </a:t>
            </a:r>
            <a:r>
              <a:rPr lang="en-US" u="sng" smtClean="0"/>
              <a:t>any circle</a:t>
            </a:r>
            <a:r>
              <a:rPr lang="en-US" smtClean="0"/>
              <a:t> to data</a:t>
            </a:r>
          </a:p>
          <a:p>
            <a:pPr lvl="1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(motivated by conformal maps)</a:t>
            </a:r>
          </a:p>
        </p:txBody>
      </p:sp>
    </p:spTree>
    <p:extLst>
      <p:ext uri="{BB962C8B-B14F-4D97-AF65-F5344CB8AC3E}">
        <p14:creationId xmlns:p14="http://schemas.microsoft.com/office/powerpoint/2010/main" val="3392157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Principal Arc Analysis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Jung, </a:t>
            </a:r>
            <a:r>
              <a:rPr lang="en-US" dirty="0" err="1" smtClean="0"/>
              <a:t>Foskey</a:t>
            </a:r>
            <a:r>
              <a:rPr lang="en-US" dirty="0" smtClean="0"/>
              <a:t> &amp; </a:t>
            </a:r>
            <a:r>
              <a:rPr lang="en-US" dirty="0" err="1" smtClean="0"/>
              <a:t>Marron</a:t>
            </a:r>
            <a:r>
              <a:rPr lang="en-US" dirty="0" smtClean="0"/>
              <a:t> (2011)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Best fit of </a:t>
            </a:r>
            <a:r>
              <a:rPr lang="en-US" u="sng" dirty="0" smtClean="0"/>
              <a:t>any circle</a:t>
            </a:r>
            <a:r>
              <a:rPr lang="en-US" dirty="0" smtClean="0"/>
              <a:t>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Can give </a:t>
            </a:r>
            <a:r>
              <a:rPr lang="en-US" i="1" dirty="0" smtClean="0"/>
              <a:t>better fit</a:t>
            </a:r>
            <a:r>
              <a:rPr lang="en-US" dirty="0" smtClean="0"/>
              <a:t> than geodesics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smtClean="0"/>
              <a:t>Observed for simulated s-rep example</a:t>
            </a:r>
          </a:p>
        </p:txBody>
      </p:sp>
      <p:pic>
        <p:nvPicPr>
          <p:cNvPr id="132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52825"/>
            <a:ext cx="8810625" cy="3305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930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99" t="20151" r="23822" b="6300"/>
          <a:stretch/>
        </p:blipFill>
        <p:spPr>
          <a:xfrm>
            <a:off x="2895600" y="1295400"/>
            <a:ext cx="6248400" cy="5562600"/>
          </a:xfrm>
          <a:prstGeom prst="rect">
            <a:avLst/>
          </a:prstGeom>
        </p:spPr>
      </p:pic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Principal Nested Spheres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479550"/>
                <a:ext cx="8534399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altLang="en-US" dirty="0" smtClean="0"/>
                  <a:t>Move plane</a:t>
                </a:r>
              </a:p>
              <a:p>
                <a:pPr marL="0" indent="0" algn="l">
                  <a:buNone/>
                </a:pPr>
                <a:r>
                  <a:rPr lang="en-US" altLang="en-US" dirty="0" smtClean="0"/>
                  <a:t>To Minimize</a:t>
                </a:r>
              </a:p>
              <a:p>
                <a:pPr marL="0" indent="0" algn="l">
                  <a:buNone/>
                </a:pP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𝑟𝑒𝑠𝑖𝑑</m:t>
                            </m:r>
                          </m:e>
                          <m:sub>
                            <m:r>
                              <a:rPr lang="en-US" alt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altLang="en-US" dirty="0" smtClean="0"/>
              </a:p>
              <a:p>
                <a:pPr marL="0" indent="0" algn="l">
                  <a:buNone/>
                </a:pPr>
                <a:endParaRPr lang="en-US" altLang="en-US" dirty="0"/>
              </a:p>
              <a:p>
                <a:pPr marL="0" indent="0" algn="l">
                  <a:buNone/>
                </a:pPr>
                <a:r>
                  <a:rPr lang="en-US" altLang="en-US" dirty="0" smtClean="0"/>
                  <a:t>Keep signed</a:t>
                </a:r>
              </a:p>
              <a:p>
                <a:pPr marL="0" indent="0" algn="l">
                  <a:buNone/>
                </a:pPr>
                <a:r>
                  <a:rPr lang="en-US" altLang="en-US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𝑟𝑒𝑠𝑖𝑑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 smtClean="0"/>
                  <a:t>  as</a:t>
                </a:r>
              </a:p>
              <a:p>
                <a:pPr marL="0" indent="0" algn="l">
                  <a:buNone/>
                </a:pPr>
                <a:r>
                  <a:rPr lang="en-US" altLang="en-US" dirty="0" smtClean="0"/>
                  <a:t>PNS-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dirty="0" smtClean="0"/>
                  <a:t> scores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79550"/>
                <a:ext cx="8534399" cy="4768850"/>
              </a:xfrm>
              <a:blipFill>
                <a:blip r:embed="rId3"/>
                <a:stretch>
                  <a:fillRect l="-1786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 bwMode="auto">
          <a:xfrm>
            <a:off x="3810000" y="2743200"/>
            <a:ext cx="45719" cy="381000"/>
          </a:xfrm>
          <a:prstGeom prst="arc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Arc 3"/>
          <p:cNvSpPr/>
          <p:nvPr/>
        </p:nvSpPr>
        <p:spPr bwMode="auto">
          <a:xfrm rot="6870663">
            <a:off x="5726571" y="1052021"/>
            <a:ext cx="1556908" cy="3328193"/>
          </a:xfrm>
          <a:prstGeom prst="arc">
            <a:avLst>
              <a:gd name="adj1" fmla="val 16200000"/>
              <a:gd name="adj2" fmla="val 5380625"/>
            </a:avLst>
          </a:prstGeom>
          <a:noFill/>
          <a:ln w="508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Arc 6"/>
          <p:cNvSpPr/>
          <p:nvPr/>
        </p:nvSpPr>
        <p:spPr bwMode="auto">
          <a:xfrm rot="17769361">
            <a:off x="5812951" y="1072064"/>
            <a:ext cx="1440609" cy="3322946"/>
          </a:xfrm>
          <a:prstGeom prst="arc">
            <a:avLst>
              <a:gd name="adj1" fmla="val 16200000"/>
              <a:gd name="adj2" fmla="val 5380625"/>
            </a:avLst>
          </a:prstGeom>
          <a:noFill/>
          <a:ln w="50800" cap="flat" cmpd="sng" algn="ctr">
            <a:solidFill>
              <a:schemeClr val="accent6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811810" y="2813384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04033" y="2857500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294119" y="2881563"/>
            <a:ext cx="152400" cy="152400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 bwMode="auto">
          <a:xfrm flipH="1">
            <a:off x="6705600" y="3952685"/>
            <a:ext cx="152400" cy="162115"/>
          </a:xfrm>
          <a:prstGeom prst="ellipse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Arc 5"/>
          <p:cNvSpPr/>
          <p:nvPr/>
        </p:nvSpPr>
        <p:spPr bwMode="auto">
          <a:xfrm rot="17683677">
            <a:off x="4491528" y="2831509"/>
            <a:ext cx="990600" cy="457200"/>
          </a:xfrm>
          <a:prstGeom prst="arc">
            <a:avLst>
              <a:gd name="adj1" fmla="val 16200000"/>
              <a:gd name="adj2" fmla="val 20873317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3" name="Arc 12"/>
          <p:cNvSpPr/>
          <p:nvPr/>
        </p:nvSpPr>
        <p:spPr bwMode="auto">
          <a:xfrm rot="17683677">
            <a:off x="5578505" y="3236405"/>
            <a:ext cx="1419528" cy="403162"/>
          </a:xfrm>
          <a:prstGeom prst="arc">
            <a:avLst>
              <a:gd name="adj1" fmla="val 16200000"/>
              <a:gd name="adj2" fmla="val 20302789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Arc 13"/>
          <p:cNvSpPr/>
          <p:nvPr/>
        </p:nvSpPr>
        <p:spPr bwMode="auto">
          <a:xfrm rot="6479234">
            <a:off x="6113447" y="3336843"/>
            <a:ext cx="1288991" cy="456359"/>
          </a:xfrm>
          <a:prstGeom prst="arc">
            <a:avLst>
              <a:gd name="adj1" fmla="val 16200000"/>
              <a:gd name="adj2" fmla="val 20302789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" name="Arc 14"/>
          <p:cNvSpPr/>
          <p:nvPr/>
        </p:nvSpPr>
        <p:spPr bwMode="auto">
          <a:xfrm rot="18032153">
            <a:off x="5211037" y="3042025"/>
            <a:ext cx="1419528" cy="403162"/>
          </a:xfrm>
          <a:prstGeom prst="arc">
            <a:avLst>
              <a:gd name="adj1" fmla="val 15924715"/>
              <a:gd name="adj2" fmla="val 19527977"/>
            </a:avLst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638800" y="30480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19800" y="32766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858000" y="35814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029200" y="25146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48600" y="4664176"/>
                <a:ext cx="769250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𝑆</m:t>
                          </m:r>
                        </m:e>
                        <m:sup>
                          <m:r>
                            <a:rPr kumimoji="0" lang="en-US" alt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4664176"/>
                <a:ext cx="769250" cy="5936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450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Composite Principal </a:t>
            </a:r>
            <a:r>
              <a:rPr lang="en-US" dirty="0" smtClean="0"/>
              <a:t>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buSzPct val="100000"/>
                  <a:buNone/>
                </a:pPr>
                <a:r>
                  <a:rPr lang="en-US" dirty="0" smtClean="0"/>
                  <a:t>Idea:  Use </a:t>
                </a:r>
                <a:r>
                  <a:rPr lang="en-US" i="1" dirty="0"/>
                  <a:t>Principal Nested Spheres</a:t>
                </a:r>
                <a:endParaRPr lang="en-US" i="1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Over Large Products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/>
                  <a:t>  a</a:t>
                </a:r>
                <a:r>
                  <a:rPr lang="en-US" dirty="0" smtClean="0"/>
                  <a:t>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Approach:    Use Principal Nested Spheres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to </a:t>
                </a:r>
                <a:r>
                  <a:rPr lang="en-US" u="sng" dirty="0" smtClean="0"/>
                  <a:t>Linearize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Components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Then Concatenate All &amp; Use PCA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>
                    <a:solidFill>
                      <a:srgbClr val="00FF00"/>
                    </a:solidFill>
                  </a:rPr>
                  <a:t>					HDLSS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asymptotics</a:t>
                </a:r>
                <a:r>
                  <a:rPr lang="en-US" dirty="0" smtClean="0"/>
                  <a:t>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(When have many s-rep atoms?)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32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49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200" dirty="0" smtClean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15634</TotalTime>
  <Words>1271</Words>
  <Application>Microsoft Office PowerPoint</Application>
  <PresentationFormat>On-screen Show (4:3)</PresentationFormat>
  <Paragraphs>491</Paragraphs>
  <Slides>59</Slides>
  <Notes>58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2" baseType="lpstr">
      <vt:lpstr>Arial Unicode MS</vt:lpstr>
      <vt:lpstr>맑은 고딕</vt:lpstr>
      <vt:lpstr>Arial</vt:lpstr>
      <vt:lpstr>Cambria Math</vt:lpstr>
      <vt:lpstr>굴림</vt:lpstr>
      <vt:lpstr>굴림</vt:lpstr>
      <vt:lpstr>Tahoma</vt:lpstr>
      <vt:lpstr>Times New Roman</vt:lpstr>
      <vt:lpstr>Wingdings</vt:lpstr>
      <vt:lpstr>1_Default Design</vt:lpstr>
      <vt:lpstr>2_Default Design</vt:lpstr>
      <vt:lpstr>3_Default Design</vt:lpstr>
      <vt:lpstr>Equation</vt:lpstr>
      <vt:lpstr>Manifold Descriptor Spaces</vt:lpstr>
      <vt:lpstr>PCA for s-reps</vt:lpstr>
      <vt:lpstr>Challenge for Principal Geodesic Analysis</vt:lpstr>
      <vt:lpstr>PCA Extensions for Data on Manifolds</vt:lpstr>
      <vt:lpstr>PCA Extensions for Data on Manifolds</vt:lpstr>
      <vt:lpstr>PCA Extensions for Data on Manifolds</vt:lpstr>
      <vt:lpstr>Principal Arc Analysis</vt:lpstr>
      <vt:lpstr>Principal Nested Spheres</vt:lpstr>
      <vt:lpstr>Composite Principal Nested Spheres</vt:lpstr>
      <vt:lpstr>Composite Principal Nested Spheres</vt:lpstr>
      <vt:lpstr>Extension to s-rep Space</vt:lpstr>
      <vt:lpstr>Extension to s-rep Space</vt:lpstr>
      <vt:lpstr>Extension to s-rep Space</vt:lpstr>
      <vt:lpstr>Extension to s-rep Space</vt:lpstr>
      <vt:lpstr>Extension to s-rep Space</vt:lpstr>
      <vt:lpstr>Extension to s-rep Space</vt:lpstr>
      <vt:lpstr>Polysphere PCA</vt:lpstr>
      <vt:lpstr>Polysphere PCA</vt:lpstr>
      <vt:lpstr>Polysphere PCA-type Analysis</vt:lpstr>
      <vt:lpstr>Principal Nested Spheres</vt:lpstr>
      <vt:lpstr>Backwards PCA</vt:lpstr>
      <vt:lpstr>Terminology</vt:lpstr>
      <vt:lpstr>Illust’n of PCA View:    Recall Raw Data </vt:lpstr>
      <vt:lpstr>Illust’n of PCA View:    PC1 Projections </vt:lpstr>
      <vt:lpstr>Illust’n of PCA View:    PC2 Projections </vt:lpstr>
      <vt:lpstr>Illust’n of PCA View:    Projections on PC1,2 plane</vt:lpstr>
      <vt:lpstr>Backwards PCA</vt:lpstr>
      <vt:lpstr>Backwards PCA</vt:lpstr>
      <vt:lpstr>Backwards PCA</vt:lpstr>
      <vt:lpstr>Backwards PCA</vt:lpstr>
      <vt:lpstr>Backwards PCA</vt:lpstr>
      <vt:lpstr>An Interesting Question</vt:lpstr>
      <vt:lpstr>An Interesting Question</vt:lpstr>
      <vt:lpstr>An Interesting Question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Matrix Factorization</vt:lpstr>
      <vt:lpstr>Nonnegative Nested Cone Analysis</vt:lpstr>
      <vt:lpstr>Nonnegative Nested Cone Analysis</vt:lpstr>
      <vt:lpstr>Nonnegative Nested Cone Analysis</vt:lpstr>
      <vt:lpstr>Nonnegative Nested Cone Analysis</vt:lpstr>
      <vt:lpstr>Nonnegative Nested Cone Analysis</vt:lpstr>
      <vt:lpstr>Nonnegative Nested Cone Analysis</vt:lpstr>
      <vt:lpstr>Nonnegative Nested Cone Analysis</vt:lpstr>
      <vt:lpstr>An Interesting Question</vt:lpstr>
      <vt:lpstr>Manifold Learning</vt:lpstr>
      <vt:lpstr>1st Principal Curve</vt:lpstr>
      <vt:lpstr>1st Principal Curve</vt:lpstr>
      <vt:lpstr>1st Principal Curve</vt:lpstr>
      <vt:lpstr>Manifold Learning</vt:lpstr>
      <vt:lpstr>Manifold Learning</vt:lpstr>
      <vt:lpstr>Participant Presentations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457</cp:revision>
  <dcterms:created xsi:type="dcterms:W3CDTF">2001-06-08T01:38:43Z</dcterms:created>
  <dcterms:modified xsi:type="dcterms:W3CDTF">2017-11-15T22:56:06Z</dcterms:modified>
</cp:coreProperties>
</file>