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93" r:id="rId2"/>
    <p:sldMasterId id="2147483908" r:id="rId3"/>
  </p:sldMasterIdLst>
  <p:notesMasterIdLst>
    <p:notesMasterId r:id="rId85"/>
  </p:notesMasterIdLst>
  <p:sldIdLst>
    <p:sldId id="3394" r:id="rId4"/>
    <p:sldId id="3398" r:id="rId5"/>
    <p:sldId id="3516" r:id="rId6"/>
    <p:sldId id="3403" r:id="rId7"/>
    <p:sldId id="3421" r:id="rId8"/>
    <p:sldId id="3425" r:id="rId9"/>
    <p:sldId id="3429" r:id="rId10"/>
    <p:sldId id="3438" r:id="rId11"/>
    <p:sldId id="3439" r:id="rId12"/>
    <p:sldId id="3445" r:id="rId13"/>
    <p:sldId id="3454" r:id="rId14"/>
    <p:sldId id="3464" r:id="rId15"/>
    <p:sldId id="3465" r:id="rId16"/>
    <p:sldId id="3466" r:id="rId17"/>
    <p:sldId id="3467" r:id="rId18"/>
    <p:sldId id="3468" r:id="rId19"/>
    <p:sldId id="3469" r:id="rId20"/>
    <p:sldId id="3470" r:id="rId21"/>
    <p:sldId id="3471" r:id="rId22"/>
    <p:sldId id="3472" r:id="rId23"/>
    <p:sldId id="3473" r:id="rId24"/>
    <p:sldId id="3474" r:id="rId25"/>
    <p:sldId id="3475" r:id="rId26"/>
    <p:sldId id="3476" r:id="rId27"/>
    <p:sldId id="3477" r:id="rId28"/>
    <p:sldId id="3478" r:id="rId29"/>
    <p:sldId id="3479" r:id="rId30"/>
    <p:sldId id="3480" r:id="rId31"/>
    <p:sldId id="3481" r:id="rId32"/>
    <p:sldId id="3482" r:id="rId33"/>
    <p:sldId id="3483" r:id="rId34"/>
    <p:sldId id="3484" r:id="rId35"/>
    <p:sldId id="3485" r:id="rId36"/>
    <p:sldId id="3486" r:id="rId37"/>
    <p:sldId id="3487" r:id="rId38"/>
    <p:sldId id="3488" r:id="rId39"/>
    <p:sldId id="3489" r:id="rId40"/>
    <p:sldId id="3490" r:id="rId41"/>
    <p:sldId id="3491" r:id="rId42"/>
    <p:sldId id="3492" r:id="rId43"/>
    <p:sldId id="3493" r:id="rId44"/>
    <p:sldId id="3494" r:id="rId45"/>
    <p:sldId id="3495" r:id="rId46"/>
    <p:sldId id="3496" r:id="rId47"/>
    <p:sldId id="3497" r:id="rId48"/>
    <p:sldId id="3498" r:id="rId49"/>
    <p:sldId id="3499" r:id="rId50"/>
    <p:sldId id="3500" r:id="rId51"/>
    <p:sldId id="3501" r:id="rId52"/>
    <p:sldId id="2887" r:id="rId53"/>
    <p:sldId id="2888" r:id="rId54"/>
    <p:sldId id="2889" r:id="rId55"/>
    <p:sldId id="2890" r:id="rId56"/>
    <p:sldId id="2891" r:id="rId57"/>
    <p:sldId id="2892" r:id="rId58"/>
    <p:sldId id="2893" r:id="rId59"/>
    <p:sldId id="2894" r:id="rId60"/>
    <p:sldId id="2895" r:id="rId61"/>
    <p:sldId id="3125" r:id="rId62"/>
    <p:sldId id="3126" r:id="rId63"/>
    <p:sldId id="2898" r:id="rId64"/>
    <p:sldId id="2899" r:id="rId65"/>
    <p:sldId id="3127" r:id="rId66"/>
    <p:sldId id="3128" r:id="rId67"/>
    <p:sldId id="3129" r:id="rId68"/>
    <p:sldId id="3130" r:id="rId69"/>
    <p:sldId id="2901" r:id="rId70"/>
    <p:sldId id="3502" r:id="rId71"/>
    <p:sldId id="3503" r:id="rId72"/>
    <p:sldId id="3504" r:id="rId73"/>
    <p:sldId id="3505" r:id="rId74"/>
    <p:sldId id="3506" r:id="rId75"/>
    <p:sldId id="3507" r:id="rId76"/>
    <p:sldId id="3508" r:id="rId77"/>
    <p:sldId id="3509" r:id="rId78"/>
    <p:sldId id="3510" r:id="rId79"/>
    <p:sldId id="3511" r:id="rId80"/>
    <p:sldId id="3512" r:id="rId81"/>
    <p:sldId id="3513" r:id="rId82"/>
    <p:sldId id="3514" r:id="rId83"/>
    <p:sldId id="3046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D9FF"/>
    <a:srgbClr val="00E7E7"/>
    <a:srgbClr val="DA71FF"/>
    <a:srgbClr val="000000"/>
    <a:srgbClr val="EBE600"/>
    <a:srgbClr val="D357FF"/>
    <a:srgbClr val="FFDCDC"/>
    <a:srgbClr val="99FF99"/>
    <a:srgbClr val="FFB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839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52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02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36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968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897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943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02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649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67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332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99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59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5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56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48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542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531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289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372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5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20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04EA8-BF74-4EC2-813B-77DD3247050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417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AD259-66D3-4871-B15D-79F3F2285F7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29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7382E-4F79-4BF8-9404-E1049235A38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840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49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5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7726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A6956-2A1C-4F84-9C0E-EA456D4D751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959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2301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7403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4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7859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8922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474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09F07-D27F-4135-A1B9-BB1964D345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197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380FE-5C7F-4676-846E-39D4C4D6B8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7162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380FE-5C7F-4676-846E-39D4C4D6B8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997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03D26D-C654-442D-B5C3-3098FC1FDD1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2703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532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0044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6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6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F7671A-0582-42A0-9D8D-8BC76F087BC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8509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2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4311642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115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69048-C9F0-4A0F-BE64-247795A12B5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224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0624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997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5218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5126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1819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BF7-CFE1-4378-B6DA-A9135215D6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421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D5855-0C41-4AB8-8CE3-4BBBC9EBADF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920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D5855-0C41-4AB8-8CE3-4BBBC9EBADF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21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16210565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551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6827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2126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E8720-C329-472B-8F1C-41CDC8A7E5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4412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760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482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367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9727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7237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74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08658-679B-4198-B0F4-3B3FFEEC09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663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3478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531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099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4348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5624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07016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4157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4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9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396EE-6807-4235-842A-8916BC3536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13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52E6-CE53-4877-8A56-B1DCB1117D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05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0AB-67B2-4302-B5D8-92F667B73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04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E17A-748A-41F7-AFB0-0789EAE1A0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2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77A9-80D3-4BF0-AB99-4EE4621E07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5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0DB-53CE-4B3B-A98A-9D6E115521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0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3306-CDA4-4E9E-9C12-218D76924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5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9C1C-E7DD-4B75-AE56-E4D6E9E683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50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3CC-B4D0-4108-9B1E-E6BB5102B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66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9558-596E-413D-9B56-2114801942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66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7DB2-A4C5-48F3-A37D-6163422AD3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50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7B3A-9EE5-4C0E-BE92-67C1C0431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8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8A40-E203-4217-BD26-EE80A36DF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57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92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48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0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57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99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23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09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3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68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6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6758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907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AA8F239-8617-40CD-8AE7-F7A2F1C4B9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497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644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31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video" Target="../media/media6.mp4"/><Relationship Id="rId13" Type="http://schemas.openxmlformats.org/officeDocument/2006/relationships/image" Target="../media/image37.png"/><Relationship Id="rId3" Type="http://schemas.microsoft.com/office/2007/relationships/media" Target="../media/media4.mp4"/><Relationship Id="rId7" Type="http://schemas.microsoft.com/office/2007/relationships/media" Target="../media/media6.mp4"/><Relationship Id="rId12" Type="http://schemas.openxmlformats.org/officeDocument/2006/relationships/image" Target="../media/image3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video" Target="../media/media5.mp4"/><Relationship Id="rId11" Type="http://schemas.openxmlformats.org/officeDocument/2006/relationships/image" Target="../media/image35.png"/><Relationship Id="rId5" Type="http://schemas.microsoft.com/office/2007/relationships/media" Target="../media/media5.mp4"/><Relationship Id="rId10" Type="http://schemas.openxmlformats.org/officeDocument/2006/relationships/notesSlide" Target="../notesSlides/notesSlide63.xml"/><Relationship Id="rId4" Type="http://schemas.openxmlformats.org/officeDocument/2006/relationships/video" Target="../media/media4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(curved surface)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59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Gaussians, but there are issues: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Major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HLDSS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challenges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Manifold aspect of data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31" y="5710535"/>
            <a:ext cx="4287969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Handle With Variation on PCA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0082" y="6243935"/>
            <a:ext cx="4141518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Careful Handling Very Useful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0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radius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???</a:t>
                </a: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							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Should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Use Unit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Circle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Structure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 bwMode="auto">
          <a:xfrm flipH="1">
            <a:off x="6063734" y="4800600"/>
            <a:ext cx="1022866" cy="22860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7148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(matrix versions)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2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Natural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Hard To Use: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7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Compute: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Anyway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Project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Back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Manifold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Centerpoint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Work “Really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Inside” The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3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Useful General Notion of Center: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(1948)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Works in Any Metric Space (e.g. Manifolds)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𝑋</m:t>
                              </m:r>
                            </m:e>
                          </m:bar>
                        </m:e>
                      </m:acc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(Intrinsic)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by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5739841" y="3618578"/>
            <a:ext cx="3327959" cy="31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Surface of the Earth:   Great Circle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Lines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ongitude (Not Latitude…)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0419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5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		scaling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                      </a:t>
            </a:r>
            <a:r>
              <a:rPr lang="en-US" sz="1400" dirty="0" smtClean="0"/>
              <a:t>(thanks to Wikipedia)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0238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090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Geodesic Distance: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Given Points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, define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𝑔𝑒𝑜𝑑𝑒𝑠𝑖𝑐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𝑙𝑒𝑛𝑔𝑡h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 Show: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is a metric (distance)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𝑋</m:t>
                              </m:r>
                            </m:e>
                          </m:bar>
                        </m:e>
                      </m:acc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(Intrinsic)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by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Well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Known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Statistics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Replace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,  e.g.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Reduces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Influence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Outliers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Gives Other Notions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Median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easily 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interpretable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EGGeodMean2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22860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u="sng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probability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Non-unique requires strong symmetry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possible to have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many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t="-150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center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5550"/>
            <a:ext cx="5486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1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Sometimes prefer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top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&amp;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bottom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At end: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points from data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continuous Function of Data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1 – 2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2 – 8 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All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False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 Euclidean Mean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But all happen generally for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Manifold Data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(for positively curved space)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Also of interest is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Variance: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endParaRPr lang="en-US" sz="12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Works like Euclidean </a:t>
                </a:r>
                <a:r>
                  <a:rPr lang="en-US" sz="2800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sample variance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Note values in movie, reflecting </a:t>
                </a:r>
                <a:r>
                  <a:rPr lang="en-US" sz="2800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spread</a:t>
                </a:r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in data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Note theoretical version: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</m:bar>
                            </m:sub>
                          </m:sSub>
                        </m:e>
                      </m:func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</m:ba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Useful for Laws of Large Numbers, etc.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0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PCA for s-reps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PCA on non-Euclidean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(i.e.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(2004 UNC CS PhD Dissertation)</a:t>
            </a:r>
          </a:p>
        </p:txBody>
      </p:sp>
    </p:spTree>
    <p:extLst>
      <p:ext uri="{BB962C8B-B14F-4D97-AF65-F5344CB8AC3E}">
        <p14:creationId xmlns:p14="http://schemas.microsoft.com/office/powerpoint/2010/main" val="1404071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PCA for s-reps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PCA on non-Euclidean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(i.e.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275761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553200" y="3581400"/>
            <a:ext cx="2598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Hemispheres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Are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Reflections</a:t>
            </a:r>
          </a:p>
        </p:txBody>
      </p:sp>
      <p:grpSp>
        <p:nvGrpSpPr>
          <p:cNvPr id="1691650" name="Group 1691649"/>
          <p:cNvGrpSpPr/>
          <p:nvPr/>
        </p:nvGrpSpPr>
        <p:grpSpPr>
          <a:xfrm>
            <a:off x="152400" y="2057400"/>
            <a:ext cx="4572000" cy="1077218"/>
            <a:chOff x="152400" y="2057400"/>
            <a:chExt cx="457200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2057400"/>
              <a:ext cx="212109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50"/>
                  </a:solidFill>
                </a:rPr>
                <a:t>Equilateral</a:t>
              </a:r>
            </a:p>
            <a:p>
              <a:r>
                <a:rPr lang="en-US" sz="3200" dirty="0" smtClean="0">
                  <a:solidFill>
                    <a:srgbClr val="00B050"/>
                  </a:solidFill>
                </a:rPr>
                <a:t>Triangles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86000" y="2590800"/>
              <a:ext cx="2438400" cy="76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1651" name="Group 1691650"/>
          <p:cNvGrpSpPr/>
          <p:nvPr/>
        </p:nvGrpSpPr>
        <p:grpSpPr>
          <a:xfrm>
            <a:off x="76200" y="4409182"/>
            <a:ext cx="5410200" cy="1077218"/>
            <a:chOff x="76200" y="4409182"/>
            <a:chExt cx="5410200" cy="1077218"/>
          </a:xfrm>
        </p:grpSpPr>
        <p:sp>
          <p:nvSpPr>
            <p:cNvPr id="38" name="TextBox 37"/>
            <p:cNvSpPr txBox="1"/>
            <p:nvPr/>
          </p:nvSpPr>
          <p:spPr>
            <a:xfrm>
              <a:off x="76200" y="4409182"/>
              <a:ext cx="24398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Co-Linear</a:t>
              </a:r>
            </a:p>
            <a:p>
              <a:r>
                <a:rPr lang="en-US" sz="3200" dirty="0" smtClean="0">
                  <a:solidFill>
                    <a:srgbClr val="0000FF"/>
                  </a:solidFill>
                </a:rPr>
                <a:t>Point Triples</a:t>
              </a:r>
            </a:p>
          </p:txBody>
        </p:sp>
        <p:cxnSp>
          <p:nvCxnSpPr>
            <p:cNvPr id="41" name="Straight Arrow Connector 40"/>
            <p:cNvCxnSpPr>
              <a:stCxn id="38" idx="3"/>
            </p:cNvCxnSpPr>
            <p:nvPr/>
          </p:nvCxnSpPr>
          <p:spPr>
            <a:xfrm flipV="1">
              <a:off x="2516035" y="4449762"/>
              <a:ext cx="455765" cy="49802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3"/>
            </p:cNvCxnSpPr>
            <p:nvPr/>
          </p:nvCxnSpPr>
          <p:spPr>
            <a:xfrm>
              <a:off x="2516035" y="4947791"/>
              <a:ext cx="2970365" cy="20326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3750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PGA for s-reps, Bladder-Prostate-Rectum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288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28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88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8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PGA for s-reps, Bladder-Prostate-Rectum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39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7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PGA for s-reps, Bladder-Prostate-Rectum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49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0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</p:txBody>
      </p:sp>
      <p:pic>
        <p:nvPicPr>
          <p:cNvPr id="1698818" name="Picture 2" descr="http://www.cs.utah.edu/people/faculty/fletcher/images/flet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01143"/>
            <a:ext cx="2209800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2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</p:txBody>
      </p:sp>
    </p:spTree>
    <p:extLst>
      <p:ext uri="{BB962C8B-B14F-4D97-AF65-F5344CB8AC3E}">
        <p14:creationId xmlns:p14="http://schemas.microsoft.com/office/powerpoint/2010/main" val="13920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Fletcher (Principal Geodesic Anal.)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Best fit of geodesic to data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u="sng" dirty="0" smtClean="0"/>
                  <a:t>Constrained to go through geodesic mean</a:t>
                </a:r>
                <a:endParaRPr lang="en-US" u="sng" dirty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Happens             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mean</a:t>
                </a:r>
                <a:r>
                  <a:rPr lang="en-US" dirty="0" smtClean="0"/>
                  <a:t> 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Naturally         contained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             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best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             fit line</a:t>
                </a: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 b="19607"/>
          <a:stretch/>
        </p:blipFill>
        <p:spPr>
          <a:xfrm>
            <a:off x="5715000" y="3158602"/>
            <a:ext cx="3429000" cy="3699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870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Extreme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3 Point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Examples</a:t>
            </a:r>
          </a:p>
        </p:txBody>
      </p:sp>
      <p:pic>
        <p:nvPicPr>
          <p:cNvPr id="2" name="SSgeoddist3D-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00" y="1905001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28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Principal Geodesic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(Sphere)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Scattered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Along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Equator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2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849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Principal Geodesic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687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Principal Geodesic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8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Object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Image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5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Principal Geodesic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Projections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76800" y="4040806"/>
            <a:ext cx="45719" cy="73994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410200" y="4114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91400" y="3810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505200" y="370646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38600" y="254406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648200" y="249234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 rot="215984">
            <a:off x="2985632" y="2544765"/>
            <a:ext cx="4818063" cy="1581788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85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Huckemann</a:t>
            </a:r>
            <a:r>
              <a:rPr lang="en-US" dirty="0" smtClean="0"/>
              <a:t>, </a:t>
            </a:r>
            <a:r>
              <a:rPr lang="en-US" dirty="0" err="1" smtClean="0"/>
              <a:t>Hotz</a:t>
            </a:r>
            <a:r>
              <a:rPr lang="en-US" dirty="0" smtClean="0"/>
              <a:t> &amp; </a:t>
            </a:r>
            <a:r>
              <a:rPr lang="en-US" dirty="0" err="1" smtClean="0"/>
              <a:t>Munk</a:t>
            </a:r>
            <a:r>
              <a:rPr lang="en-US" dirty="0" smtClean="0"/>
              <a:t>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Huckemann</a:t>
            </a:r>
            <a:r>
              <a:rPr lang="en-US" dirty="0" smtClean="0"/>
              <a:t> et al (2011)</a:t>
            </a:r>
          </a:p>
        </p:txBody>
      </p:sp>
      <p:pic>
        <p:nvPicPr>
          <p:cNvPr id="1700866" name="Picture 2" descr="https://encrypted-tbn0.gstatic.com/images?q=tbn:ANd9GcQ7o22AZxaWKxlOgjcCCTlTbIYS9JAseaI_PEAkYCe8tPq-pb0Y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767050"/>
            <a:ext cx="1612503" cy="19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68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2501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70" name="Picture 6" descr="https://encrypted-tbn3.gstatic.com/images?q=tbn:ANd9GcTOJjwECh6YGVhBekykLiK94XNlu78CNTBqfLva1dx-NE4fFh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6705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55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</p:txBody>
      </p:sp>
    </p:spTree>
    <p:extLst>
      <p:ext uri="{BB962C8B-B14F-4D97-AF65-F5344CB8AC3E}">
        <p14:creationId xmlns:p14="http://schemas.microsoft.com/office/powerpoint/2010/main" val="363750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932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Huckemann</a:t>
            </a:r>
            <a:r>
              <a:rPr lang="en-US" dirty="0" smtClean="0"/>
              <a:t>, </a:t>
            </a:r>
            <a:r>
              <a:rPr lang="en-US" dirty="0" err="1" smtClean="0"/>
              <a:t>Hotz</a:t>
            </a:r>
            <a:r>
              <a:rPr lang="en-US" dirty="0" smtClean="0"/>
              <a:t> &amp; </a:t>
            </a:r>
            <a:r>
              <a:rPr lang="en-US" dirty="0" err="1" smtClean="0"/>
              <a:t>Munk</a:t>
            </a:r>
            <a:r>
              <a:rPr lang="en-US" dirty="0" smtClean="0"/>
              <a:t>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</a:t>
            </a:r>
            <a:r>
              <a:rPr lang="en-US" dirty="0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 (</a:t>
            </a:r>
            <a:r>
              <a:rPr lang="en-US" dirty="0" err="1" smtClean="0"/>
              <a:t>Princ</a:t>
            </a:r>
            <a:r>
              <a:rPr lang="en-US" dirty="0" smtClean="0"/>
              <a:t>. Arc Anal.)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Jung et al (2011)</a:t>
            </a:r>
          </a:p>
        </p:txBody>
      </p:sp>
    </p:spTree>
    <p:extLst>
      <p:ext uri="{BB962C8B-B14F-4D97-AF65-F5344CB8AC3E}">
        <p14:creationId xmlns:p14="http://schemas.microsoft.com/office/powerpoint/2010/main" val="56174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Jung, Foskey &amp; Marron  (Princ.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 circle</a:t>
            </a:r>
            <a:r>
              <a:rPr lang="en-US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4088951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4909" r="9274" b="4028"/>
          <a:stretch>
            <a:fillRect/>
          </a:stretch>
        </p:blipFill>
        <p:spPr bwMode="auto">
          <a:xfrm>
            <a:off x="533400" y="1431925"/>
            <a:ext cx="80010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772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</p:txBody>
      </p:sp>
    </p:spTree>
    <p:extLst>
      <p:ext uri="{BB962C8B-B14F-4D97-AF65-F5344CB8AC3E}">
        <p14:creationId xmlns:p14="http://schemas.microsoft.com/office/powerpoint/2010/main" val="139593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Observed for simulated s-rep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478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Challenge being addressed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6252" r="9274" b="4028"/>
          <a:stretch>
            <a:fillRect/>
          </a:stretch>
        </p:blipFill>
        <p:spPr bwMode="auto">
          <a:xfrm>
            <a:off x="611188" y="1395413"/>
            <a:ext cx="7923212" cy="516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62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Male Pelvis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~Valve on Bladder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Area for Cancer in Males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  Design Radiation Treatment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Hit Prostate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 Bladder &amp; Rectum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Course of Many Days</a:t>
            </a:r>
          </a:p>
        </p:txBody>
      </p:sp>
    </p:spTree>
    <p:extLst>
      <p:ext uri="{BB962C8B-B14F-4D97-AF65-F5344CB8AC3E}">
        <p14:creationId xmlns:p14="http://schemas.microsoft.com/office/powerpoint/2010/main" val="26596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(recall major monographs)</a:t>
            </a:r>
          </a:p>
        </p:txBody>
      </p:sp>
    </p:spTree>
    <p:extLst>
      <p:ext uri="{BB962C8B-B14F-4D97-AF65-F5344CB8AC3E}">
        <p14:creationId xmlns:p14="http://schemas.microsoft.com/office/powerpoint/2010/main" val="4062420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2" name="Group 1"/>
          <p:cNvGrpSpPr/>
          <p:nvPr/>
        </p:nvGrpSpPr>
        <p:grpSpPr>
          <a:xfrm>
            <a:off x="2819400" y="1524000"/>
            <a:ext cx="6324600" cy="4284663"/>
            <a:chOff x="2819400" y="1524000"/>
            <a:chExt cx="6324600" cy="4284663"/>
          </a:xfrm>
        </p:grpSpPr>
        <p:pic>
          <p:nvPicPr>
            <p:cNvPr id="13517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205" t="31142" r="7922" b="5415"/>
            <a:stretch>
              <a:fillRect/>
            </a:stretch>
          </p:blipFill>
          <p:spPr bwMode="auto">
            <a:xfrm>
              <a:off x="3683000" y="1524000"/>
              <a:ext cx="5461000" cy="4284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135174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2705100" y="4305300"/>
              <a:ext cx="1143000" cy="91440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802967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Digit 3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(digitized to 13 landmarks)</a:t>
            </a:r>
          </a:p>
        </p:txBody>
      </p:sp>
      <p:cxnSp>
        <p:nvCxnSpPr>
          <p:cNvPr id="136196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619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3" cstate="print"/>
          <a:srcRect l="22449" t="29788" r="15846" b="10832"/>
          <a:stretch>
            <a:fillRect/>
          </a:stretch>
        </p:blipFill>
        <p:spPr bwMode="auto">
          <a:xfrm>
            <a:off x="4038600" y="1447800"/>
            <a:ext cx="4273550" cy="401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621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</a:t>
            </a:r>
            <a:r>
              <a:rPr lang="en-US" dirty="0" smtClean="0"/>
              <a:t>Scale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u="sng" dirty="0" smtClean="0"/>
              <a:t>Shapes</a:t>
            </a:r>
            <a:r>
              <a:rPr lang="en-US" dirty="0" smtClean="0"/>
              <a:t> (Equiv. Classes) as </a:t>
            </a:r>
            <a:r>
              <a:rPr lang="en-US" u="sng" dirty="0" smtClean="0"/>
              <a:t>Data Objects</a:t>
            </a:r>
            <a:endParaRPr lang="en-US" u="sng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959323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77997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6259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Royer &amp; Chang (1991</a:t>
            </a:r>
            <a:r>
              <a:rPr lang="en-US" dirty="0" smtClean="0"/>
              <a:t>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sz="1600" dirty="0" smtClean="0"/>
              <a:t>                                       Thanks to Wikipedia</a:t>
            </a:r>
            <a:endParaRPr lang="en-US" sz="1600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184322" name="Picture 2" descr="http://upload.wikimedia.org/wikipedia/commons/thumb/7/7c/Global_plate_motion_2008-04-17.jpg/300px-Global_plate_motion_2008-04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46189"/>
            <a:ext cx="4120487" cy="29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6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517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283222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Key Step:    </a:t>
            </a:r>
            <a:r>
              <a:rPr lang="en-US" i="1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Result: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Data Objects   </a:t>
            </a:r>
            <a:r>
              <a:rPr lang="en-US" smtClean="0">
                <a:sym typeface="Wingdings" pitchFamily="2" charset="2"/>
              </a:rPr>
              <a:t>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</a:t>
            </a:r>
            <a:r>
              <a:rPr lang="en-US" smtClean="0">
                <a:sym typeface="Wingdings" pitchFamily="2" charset="2"/>
              </a:rPr>
              <a:t></a:t>
            </a:r>
            <a:r>
              <a:rPr lang="en-US" smtClean="0"/>
              <a:t>   points on Manifold  ( ~  S</a:t>
            </a:r>
            <a:r>
              <a:rPr lang="en-US" baseline="30000" smtClean="0"/>
              <a:t>2k-4</a:t>
            </a:r>
            <a:r>
              <a:rPr 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831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Currently popular approaches to PCA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smtClean="0"/>
                  <a:t>Early:    PCA on projections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smtClean="0"/>
                  <a:t>Fletcher:    Geodesics through mean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Font typeface="Wingdings" pitchFamily="2" charset="2"/>
                  <a:buChar char="§"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Font typeface="Wingdings" pitchFamily="2" charset="2"/>
                  <a:buChar char="§"/>
                </a:pPr>
                <a:endParaRPr lang="en-US" dirty="0"/>
              </a:p>
              <a:p>
                <a:pPr marL="0" indent="0"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/>
              </a:p>
              <a:p>
                <a:pPr marL="0" indent="0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(Tangent Plane Analysis)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8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272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6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Currently popular approaches to PCA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smtClean="0"/>
                  <a:t>Early:    PCA on projections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smtClean="0"/>
                  <a:t>Fletcher:    Geodesics through mean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err="1" smtClean="0"/>
                  <a:t>Huckemann</a:t>
                </a:r>
                <a:r>
                  <a:rPr lang="en-US" dirty="0" smtClean="0"/>
                  <a:t>, et al:    Any Geodesic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§"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New Approach: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Principal Nested Sphere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8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32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Jung, Dryden &amp; </a:t>
                </a:r>
                <a:r>
                  <a:rPr lang="en-US" dirty="0" err="1" smtClean="0"/>
                  <a:t>Marron</a:t>
                </a:r>
                <a:r>
                  <a:rPr lang="en-US" dirty="0" smtClean="0"/>
                  <a:t> (2012)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18274" name="Picture 2" descr="https://encrypted-tbn3.gstatic.com/images?q=tbn:ANd9GcRI1mYWg3b3Bbsedgc7TqK8T8ONYtWQ8Akz64Dkjycv3v2kK2YR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881"/>
            <a:ext cx="2057400" cy="28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8276" name="Picture 4" descr="http://www.maths.nottingham.ac.uk/%7Eild/images/ild-rec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0" y="3886199"/>
            <a:ext cx="2183640" cy="29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8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4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06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Principal Nested Spheres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5557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Jung et al (2012)</a:t>
                </a:r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Context:</a:t>
                </a:r>
              </a:p>
              <a:p>
                <a:pPr marL="0" indent="0" algn="l">
                  <a:buNone/>
                </a:pP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 smtClean="0"/>
                  <a:t> – dim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Sphere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(in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dirty="0" smtClean="0"/>
                  <a:t>)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55750"/>
                <a:ext cx="8534399" cy="4768850"/>
              </a:xfrm>
              <a:blipFill>
                <a:blip r:embed="rId3"/>
                <a:stretch>
                  <a:fillRect l="-1786" t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844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Principal Nested Spheres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For </a:t>
                </a:r>
                <a:r>
                  <a:rPr lang="en-US" alt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Find </a:t>
                </a:r>
                <a:r>
                  <a:rPr lang="en-US" altLang="en-US" dirty="0" err="1" smtClean="0">
                    <a:solidFill>
                      <a:srgbClr val="00B050"/>
                    </a:solidFill>
                  </a:rPr>
                  <a:t>Projec’ns</a:t>
                </a:r>
                <a:endParaRPr lang="en-US" altLang="en-US" dirty="0" smtClean="0">
                  <a:solidFill>
                    <a:srgbClr val="00B050"/>
                  </a:solidFill>
                </a:endParaRPr>
              </a:p>
              <a:p>
                <a:pPr marL="0" indent="0" algn="l">
                  <a:buNone/>
                </a:pPr>
                <a:r>
                  <a:rPr lang="en-US" alt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(determined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by slicing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plane)</a:t>
                </a:r>
              </a:p>
              <a:p>
                <a:pPr marL="0" indent="0" algn="l">
                  <a:buNone/>
                </a:pPr>
                <a:r>
                  <a:rPr lang="en-US" altLang="en-US" dirty="0">
                    <a:solidFill>
                      <a:srgbClr val="00B0F0"/>
                    </a:solidFill>
                  </a:rPr>
                  <a:t>Along Surface</a:t>
                </a:r>
              </a:p>
              <a:p>
                <a:pPr algn="l"/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79550"/>
                <a:ext cx="8534399" cy="4768850"/>
              </a:xfrm>
              <a:blipFill>
                <a:blip r:embed="rId2"/>
                <a:stretch>
                  <a:fillRect l="-1858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77914" y="778420"/>
            <a:ext cx="2408685" cy="5930872"/>
            <a:chOff x="4677914" y="778420"/>
            <a:chExt cx="2408685" cy="5930872"/>
          </a:xfrm>
        </p:grpSpPr>
        <p:sp>
          <p:nvSpPr>
            <p:cNvPr id="6" name="Arc 5"/>
            <p:cNvSpPr/>
            <p:nvPr/>
          </p:nvSpPr>
          <p:spPr bwMode="auto">
            <a:xfrm rot="16982826">
              <a:off x="4411214" y="3048721"/>
              <a:ext cx="990600" cy="457200"/>
            </a:xfrm>
            <a:prstGeom prst="arc">
              <a:avLst>
                <a:gd name="adj1" fmla="val 16200000"/>
                <a:gd name="adj2" fmla="val 19752393"/>
              </a:avLst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3" name="Arc 12"/>
            <p:cNvSpPr/>
            <p:nvPr/>
          </p:nvSpPr>
          <p:spPr bwMode="auto">
            <a:xfrm rot="16003427">
              <a:off x="3779453" y="3402145"/>
              <a:ext cx="5930872" cy="683421"/>
            </a:xfrm>
            <a:prstGeom prst="arc">
              <a:avLst>
                <a:gd name="adj1" fmla="val 15495781"/>
                <a:gd name="adj2" fmla="val 20302789"/>
              </a:avLst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4" name="Arc 13"/>
            <p:cNvSpPr/>
            <p:nvPr/>
          </p:nvSpPr>
          <p:spPr bwMode="auto">
            <a:xfrm rot="5134147">
              <a:off x="5936215" y="3378822"/>
              <a:ext cx="1288991" cy="456359"/>
            </a:xfrm>
            <a:prstGeom prst="arc">
              <a:avLst>
                <a:gd name="adj1" fmla="val 19632871"/>
                <a:gd name="adj2" fmla="val 20302789"/>
              </a:avLst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 rot="17109412">
              <a:off x="5232982" y="3098984"/>
              <a:ext cx="1419528" cy="403162"/>
            </a:xfrm>
            <a:prstGeom prst="arc">
              <a:avLst>
                <a:gd name="adj1" fmla="val 11815032"/>
                <a:gd name="adj2" fmla="val 20414641"/>
              </a:avLst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72993" y="2294607"/>
            <a:ext cx="3600734" cy="1667793"/>
            <a:chOff x="4472993" y="2294607"/>
            <a:chExt cx="3600734" cy="1667793"/>
          </a:xfrm>
        </p:grpSpPr>
        <p:sp>
          <p:nvSpPr>
            <p:cNvPr id="4" name="Arc 3"/>
            <p:cNvSpPr/>
            <p:nvPr/>
          </p:nvSpPr>
          <p:spPr bwMode="auto">
            <a:xfrm rot="5847977">
              <a:off x="5490320" y="1308799"/>
              <a:ext cx="1556908" cy="3591562"/>
            </a:xfrm>
            <a:prstGeom prst="arc">
              <a:avLst>
                <a:gd name="adj1" fmla="val 16200000"/>
                <a:gd name="adj2" fmla="val 5502433"/>
              </a:avLst>
            </a:prstGeom>
            <a:noFill/>
            <a:ln w="508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 bwMode="auto">
            <a:xfrm rot="16805558">
              <a:off x="5558575" y="1220064"/>
              <a:ext cx="1440609" cy="3589695"/>
            </a:xfrm>
            <a:prstGeom prst="arc">
              <a:avLst>
                <a:gd name="adj1" fmla="val 16087458"/>
                <a:gd name="adj2" fmla="val 5380625"/>
              </a:avLst>
            </a:prstGeom>
            <a:noFill/>
            <a:ln w="50800" cap="flat" cmpd="sng" algn="ctr">
              <a:solidFill>
                <a:schemeClr val="accent6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628633" y="3667655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324600" y="38100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705600" y="38100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592279" y="3148165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31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Principal Nested Spheres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Move plane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To Minimize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𝑟𝑒𝑠𝑖𝑑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Keep signed</a:t>
                </a:r>
              </a:p>
              <a:p>
                <a:pPr marL="0" indent="0" algn="l">
                  <a:buNone/>
                </a:pP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𝑟𝑒𝑠𝑖𝑑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 smtClean="0"/>
                  <a:t>  as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PNS-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 smtClean="0"/>
                  <a:t> scores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  <a:blipFill>
                <a:blip r:embed="rId3"/>
                <a:stretch>
                  <a:fillRect l="-1786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Arc 3"/>
          <p:cNvSpPr/>
          <p:nvPr/>
        </p:nvSpPr>
        <p:spPr bwMode="auto">
          <a:xfrm rot="6870663">
            <a:off x="5726571" y="1052021"/>
            <a:ext cx="1556908" cy="3328193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Arc 6"/>
          <p:cNvSpPr/>
          <p:nvPr/>
        </p:nvSpPr>
        <p:spPr bwMode="auto">
          <a:xfrm rot="17769361">
            <a:off x="5812951" y="1072064"/>
            <a:ext cx="1440609" cy="3322946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Arc 5"/>
          <p:cNvSpPr/>
          <p:nvPr/>
        </p:nvSpPr>
        <p:spPr bwMode="auto">
          <a:xfrm rot="17683677">
            <a:off x="4491528" y="2831509"/>
            <a:ext cx="990600" cy="457200"/>
          </a:xfrm>
          <a:prstGeom prst="arc">
            <a:avLst>
              <a:gd name="adj1" fmla="val 16200000"/>
              <a:gd name="adj2" fmla="val 2087331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Arc 12"/>
          <p:cNvSpPr/>
          <p:nvPr/>
        </p:nvSpPr>
        <p:spPr bwMode="auto">
          <a:xfrm rot="17683677">
            <a:off x="5578505" y="3236405"/>
            <a:ext cx="1419528" cy="403162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 bwMode="auto">
          <a:xfrm rot="6479234">
            <a:off x="6113447" y="3336843"/>
            <a:ext cx="1288991" cy="456359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Arc 14"/>
          <p:cNvSpPr/>
          <p:nvPr/>
        </p:nvSpPr>
        <p:spPr bwMode="auto">
          <a:xfrm rot="18032153">
            <a:off x="5211037" y="3042025"/>
            <a:ext cx="1419528" cy="403162"/>
          </a:xfrm>
          <a:prstGeom prst="arc">
            <a:avLst>
              <a:gd name="adj1" fmla="val 15924715"/>
              <a:gd name="adj2" fmla="val 1952797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58000" y="3581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29200" y="2514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722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3581400" y="1798309"/>
            <a:ext cx="4998677" cy="4450091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Principal Nested Spheres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Now consider</a:t>
                </a:r>
              </a:p>
              <a:p>
                <a:pPr marL="0" indent="0" algn="l">
                  <a:buNone/>
                </a:pPr>
                <a:r>
                  <a:rPr lang="en-US" altLang="en-US" dirty="0" smtClean="0">
                    <a:solidFill>
                      <a:srgbClr val="00B050"/>
                    </a:solidFill>
                  </a:rPr>
                  <a:t>Projections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As Data in</a:t>
                </a:r>
              </a:p>
              <a:p>
                <a:pPr marL="0" indent="0" algn="l">
                  <a:buNone/>
                </a:pPr>
                <a:r>
                  <a:rPr lang="en-US" altLang="en-US" dirty="0" err="1" smtClean="0"/>
                  <a:t>Subsphere</a:t>
                </a:r>
                <a:endParaRPr lang="en-US" altLang="en-US" dirty="0" smtClean="0"/>
              </a:p>
              <a:p>
                <a:pPr marL="0" indent="0" algn="l">
                  <a:buNone/>
                </a:pPr>
                <a:r>
                  <a:rPr lang="en-US" altLang="en-US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Repeat for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PNS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b="0" dirty="0" smtClean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Scores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  <a:blipFill>
                <a:blip r:embed="rId4"/>
                <a:stretch>
                  <a:fillRect l="-1786" t="-1662" b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48600" y="4664176"/>
                <a:ext cx="116038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1160382" cy="593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 bwMode="auto">
          <a:xfrm>
            <a:off x="6400800" y="3429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10400" y="37338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28338" y="4017176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143500" y="3861916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598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Digit 3 data: Principal variations of the shape</a:t>
            </a:r>
          </a:p>
        </p:txBody>
      </p:sp>
      <p:sp>
        <p:nvSpPr>
          <p:cNvPr id="146439" name="TextBox 6"/>
          <p:cNvSpPr txBox="1">
            <a:spLocks noChangeArrowheads="1"/>
          </p:cNvSpPr>
          <p:nvPr/>
        </p:nvSpPr>
        <p:spPr bwMode="auto">
          <a:xfrm>
            <a:off x="4572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Princ. geodesics by PNS</a:t>
            </a:r>
          </a:p>
        </p:txBody>
      </p:sp>
      <p:sp>
        <p:nvSpPr>
          <p:cNvPr id="146440" name="TextBox 7"/>
          <p:cNvSpPr txBox="1">
            <a:spLocks noChangeArrowheads="1"/>
          </p:cNvSpPr>
          <p:nvPr/>
        </p:nvSpPr>
        <p:spPr bwMode="auto">
          <a:xfrm>
            <a:off x="45720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Principal arcs by PNS</a:t>
            </a:r>
          </a:p>
        </p:txBody>
      </p:sp>
      <p:pic>
        <p:nvPicPr>
          <p:cNvPr id="2" name="digit3_PNS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3708" y="649787"/>
            <a:ext cx="3478983" cy="2743199"/>
          </a:xfrm>
          <a:prstGeom prst="rect">
            <a:avLst/>
          </a:prstGeom>
        </p:spPr>
      </p:pic>
      <p:pic>
        <p:nvPicPr>
          <p:cNvPr id="3" name="digit3_f_PNS1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1100" y="639741"/>
            <a:ext cx="3472974" cy="2738460"/>
          </a:xfrm>
          <a:prstGeom prst="rect">
            <a:avLst/>
          </a:prstGeom>
        </p:spPr>
      </p:pic>
      <p:pic>
        <p:nvPicPr>
          <p:cNvPr id="4" name="digit3_f_PNS2.g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113" y="3988299"/>
            <a:ext cx="3472974" cy="2738460"/>
          </a:xfrm>
          <a:prstGeom prst="rect">
            <a:avLst/>
          </a:prstGeom>
        </p:spPr>
      </p:pic>
      <p:pic>
        <p:nvPicPr>
          <p:cNvPr id="5" name="digit3_PNS2.gif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13708" y="3962401"/>
            <a:ext cx="3478983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4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895600" y="2514600"/>
            <a:ext cx="5403873" cy="3011507"/>
            <a:chOff x="2895600" y="2514600"/>
            <a:chExt cx="5403873" cy="3011507"/>
          </a:xfrm>
        </p:grpSpPr>
        <p:sp>
          <p:nvSpPr>
            <p:cNvPr id="2" name="TextBox 1"/>
            <p:cNvSpPr txBox="1"/>
            <p:nvPr/>
          </p:nvSpPr>
          <p:spPr>
            <a:xfrm>
              <a:off x="3733800" y="4572000"/>
              <a:ext cx="4565673" cy="95410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Vectors whose entries are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Angles on sphere and reals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>
              <a:endCxn id="2" idx="0"/>
            </p:cNvCxnSpPr>
            <p:nvPr/>
          </p:nvCxnSpPr>
          <p:spPr bwMode="auto">
            <a:xfrm>
              <a:off x="3657600" y="2514600"/>
              <a:ext cx="2359037" cy="205740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895600" y="2514600"/>
              <a:ext cx="1524000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0797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Nested </a:t>
                </a:r>
                <a:r>
                  <a:rPr lang="en-US" i="1" dirty="0"/>
                  <a:t>Spheres</a:t>
                </a:r>
                <a:endParaRPr lang="en-US" i="1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Motivation: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s-reps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2586574"/>
            <a:ext cx="3433763" cy="383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12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Many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of: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Appropriate View: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Lie on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Curved Manifold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in higher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  </a:t>
                </a: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2143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3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/>
                  <a:t>Principal Nested Spheres</a:t>
                </a:r>
                <a:endParaRPr lang="en-US" i="1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5129"/>
            <a:ext cx="7924800" cy="2972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9675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/>
                  <a:t>Principal Nested Spheres</a:t>
                </a:r>
                <a:endParaRPr lang="en-US" i="1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Then Concatenate All &amp; Use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					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(When have many s-rep atoms?)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46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 bwMode="auto">
          <a:xfrm rot="16200000">
            <a:off x="4762500" y="1333500"/>
            <a:ext cx="762000" cy="31242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55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Composite Principa</a:t>
            </a:r>
            <a:r>
              <a:rPr lang="en-US" dirty="0"/>
              <a:t>l</a:t>
            </a:r>
            <a:r>
              <a:rPr lang="en-US" dirty="0" smtClean="0"/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Distances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Random  ~  Rotation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Modulo Rotation   </a:t>
                </a:r>
                <a:r>
                  <a:rPr lang="en-US" dirty="0" smtClean="0">
                    <a:sym typeface="Wingdings" pitchFamily="2" charset="2"/>
                  </a:rPr>
                  <a:t>    Unit Simplex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Wingdings" pitchFamily="2" charset="2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62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Composite Principa</a:t>
            </a:r>
            <a:r>
              <a:rPr lang="en-US" dirty="0"/>
              <a:t>l</a:t>
            </a:r>
            <a:r>
              <a:rPr lang="en-US" dirty="0" smtClean="0"/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8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Apparent 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is </a:t>
                </a:r>
                <a:r>
                  <a:rPr lang="en-US" i="1" dirty="0" smtClean="0"/>
                  <a:t>Bounded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(So </a:t>
                </a:r>
                <a:r>
                  <a:rPr lang="en-US" i="1" dirty="0" smtClean="0"/>
                  <a:t>Can’t </a:t>
                </a:r>
                <a:r>
                  <a:rPr lang="en-US" i="1" dirty="0"/>
                  <a:t>H</a:t>
                </a:r>
                <a:r>
                  <a:rPr lang="en-US" i="1" dirty="0" smtClean="0"/>
                  <a:t>ave</a:t>
                </a:r>
                <a:r>
                  <a:rPr lang="en-US" dirty="0" smtClean="0"/>
                  <a:t> </a:t>
                </a:r>
                <a:r>
                  <a:rPr lang="en-US" dirty="0"/>
                  <a:t>D</a:t>
                </a:r>
                <a:r>
                  <a:rPr lang="en-US" dirty="0" smtClean="0"/>
                  <a:t>istances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???)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52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Composite Principa</a:t>
            </a:r>
            <a:r>
              <a:rPr lang="en-US" dirty="0"/>
              <a:t>l</a:t>
            </a:r>
            <a:r>
              <a:rPr lang="en-US" dirty="0" smtClean="0"/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8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Apparent 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is </a:t>
                </a:r>
                <a:r>
                  <a:rPr lang="en-US" i="1" dirty="0" smtClean="0"/>
                  <a:t>Bounded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(So </a:t>
                </a:r>
                <a:r>
                  <a:rPr lang="en-US" i="1" dirty="0" smtClean="0"/>
                  <a:t>Can’t </a:t>
                </a:r>
                <a:r>
                  <a:rPr lang="en-US" i="1" dirty="0"/>
                  <a:t>H</a:t>
                </a:r>
                <a:r>
                  <a:rPr lang="en-US" i="1" dirty="0" smtClean="0"/>
                  <a:t>ave</a:t>
                </a:r>
                <a:r>
                  <a:rPr lang="en-US" dirty="0" smtClean="0"/>
                  <a:t> </a:t>
                </a:r>
                <a:r>
                  <a:rPr lang="en-US" dirty="0"/>
                  <a:t>D</a:t>
                </a:r>
                <a:r>
                  <a:rPr lang="en-US" dirty="0" smtClean="0"/>
                  <a:t>istances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???)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Careful, Have </a:t>
                </a:r>
                <a:r>
                  <a:rPr lang="en-US" b="1" dirty="0" smtClean="0"/>
                  <a:t>Big Product</a:t>
                </a:r>
                <a:r>
                  <a:rPr lang="en-US" dirty="0" smtClean="0"/>
                  <a:t>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s 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V="1">
            <a:off x="4648200" y="2590800"/>
            <a:ext cx="1371600" cy="3505200"/>
          </a:xfrm>
          <a:prstGeom prst="straightConnector1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6095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Composite Principa</a:t>
            </a:r>
            <a:r>
              <a:rPr lang="en-US" dirty="0"/>
              <a:t>l</a:t>
            </a:r>
            <a:r>
              <a:rPr lang="en-US" dirty="0" smtClean="0"/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Length Between Random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Note: #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 # Diagonals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360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Composite Principa</a:t>
            </a:r>
            <a:r>
              <a:rPr lang="en-US" dirty="0"/>
              <a:t>l</a:t>
            </a:r>
            <a:r>
              <a:rPr lang="en-US" dirty="0" smtClean="0"/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Length Between Random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Get Similar </a:t>
                </a:r>
                <a:r>
                  <a:rPr lang="en-US" u="sng" dirty="0" smtClean="0"/>
                  <a:t>Geometric Representation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922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Composite Principa</a:t>
            </a:r>
            <a:r>
              <a:rPr lang="en-US" dirty="0"/>
              <a:t>l</a:t>
            </a:r>
            <a:r>
              <a:rPr lang="en-US" dirty="0" smtClean="0"/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Yes, </a:t>
                </a:r>
                <a:r>
                  <a:rPr lang="en-US" dirty="0" err="1" smtClean="0"/>
                  <a:t>Sen</a:t>
                </a:r>
                <a:r>
                  <a:rPr lang="en-US" dirty="0" smtClean="0"/>
                  <a:t> et al (2008)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60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Composite Principa</a:t>
            </a:r>
            <a:r>
              <a:rPr lang="en-US" dirty="0"/>
              <a:t>l</a:t>
            </a:r>
            <a:r>
              <a:rPr lang="en-US" dirty="0" smtClean="0"/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Consistency of CPNS???</a:t>
                </a: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(Open Problem)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24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784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Composite Principa</a:t>
            </a:r>
            <a:r>
              <a:rPr lang="en-US" dirty="0"/>
              <a:t>l</a:t>
            </a:r>
            <a:r>
              <a:rPr lang="en-US" dirty="0" smtClean="0"/>
              <a:t> Nested Spheres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150000"/>
              </a:lnSpc>
              <a:buSzPct val="100000"/>
              <a:buNone/>
            </a:pPr>
            <a:r>
              <a:rPr lang="en-US" dirty="0"/>
              <a:t>Impact on Segmentation: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PGA Segmentation:  used ~20 comp’s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CPNS Segmentation:  only need ~13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Resulted in visually better fits to data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99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Mark He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Commuting </a:t>
            </a:r>
            <a:r>
              <a:rPr lang="en-US" dirty="0"/>
              <a:t>networks amongst US </a:t>
            </a:r>
            <a:r>
              <a:rPr lang="en-US" dirty="0" smtClean="0"/>
              <a:t>counties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Adam Waterbury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Reproducing </a:t>
            </a:r>
            <a:r>
              <a:rPr lang="en-US" dirty="0"/>
              <a:t>Kernels for </a:t>
            </a:r>
            <a:r>
              <a:rPr lang="en-US" dirty="0" smtClean="0"/>
              <a:t>FDA</a:t>
            </a:r>
          </a:p>
        </p:txBody>
      </p:sp>
    </p:spTree>
    <p:extLst>
      <p:ext uri="{BB962C8B-B14F-4D97-AF65-F5344CB8AC3E}">
        <p14:creationId xmlns:p14="http://schemas.microsoft.com/office/powerpoint/2010/main" val="360692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13482</TotalTime>
  <Words>1756</Words>
  <Application>Microsoft Office PowerPoint</Application>
  <PresentationFormat>On-screen Show (4:3)</PresentationFormat>
  <Paragraphs>679</Paragraphs>
  <Slides>81</Slides>
  <Notes>77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81</vt:i4>
      </vt:variant>
    </vt:vector>
  </HeadingPairs>
  <TitlesOfParts>
    <vt:vector size="94" baseType="lpstr">
      <vt:lpstr>Arial Unicode MS</vt:lpstr>
      <vt:lpstr>맑은 고딕</vt:lpstr>
      <vt:lpstr>Arial</vt:lpstr>
      <vt:lpstr>Calibri</vt:lpstr>
      <vt:lpstr>Cambria Math</vt:lpstr>
      <vt:lpstr>굴림</vt:lpstr>
      <vt:lpstr>굴림</vt:lpstr>
      <vt:lpstr>Tahoma</vt:lpstr>
      <vt:lpstr>Times New Roman</vt:lpstr>
      <vt:lpstr>Wingdings</vt:lpstr>
      <vt:lpstr>1_Default Design</vt:lpstr>
      <vt:lpstr>Default Design</vt:lpstr>
      <vt:lpstr>3_Default Design</vt:lpstr>
      <vt:lpstr>Landmark Based Shape Analysis</vt:lpstr>
      <vt:lpstr>Landmark Based Shape Analysis</vt:lpstr>
      <vt:lpstr>Landmark Based Shape Analysis</vt:lpstr>
      <vt:lpstr>Image Object Representation</vt:lpstr>
      <vt:lpstr>Skeletal Representations</vt:lpstr>
      <vt:lpstr>Skeletal Representations</vt:lpstr>
      <vt:lpstr>Skeletal Representations</vt:lpstr>
      <vt:lpstr>Male Pelvis – Raw Data</vt:lpstr>
      <vt:lpstr>Male Pelvis – Raw Data</vt:lpstr>
      <vt:lpstr>3-d s-reps</vt:lpstr>
      <vt:lpstr>Data Lying On a Manifold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PCA for s-reps </vt:lpstr>
      <vt:lpstr>PCA for s-reps</vt:lpstr>
      <vt:lpstr>PGA for s-reps, Bladder-Prostate-Rectum</vt:lpstr>
      <vt:lpstr>PGA for s-reps, Bladder-Prostate-Rectum</vt:lpstr>
      <vt:lpstr>PGA for s-reps, Bladder-Prostate-Rectum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Challenge for Principal Geodesic Analysis</vt:lpstr>
      <vt:lpstr>Challenge for Principal Geodesic Analysis</vt:lpstr>
      <vt:lpstr>Challenge for Principal Geodesic Analysis</vt:lpstr>
      <vt:lpstr>Challenge for Principal Geodesic Analysis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Principal Arc Analysis</vt:lpstr>
      <vt:lpstr>Principal Arc Analysis</vt:lpstr>
      <vt:lpstr>Challenge being addressed</vt:lpstr>
      <vt:lpstr>Landmark Based Shape Analysis</vt:lpstr>
      <vt:lpstr>Landmark Based Shape Analysis</vt:lpstr>
      <vt:lpstr>Landmark Based Shape Analysis</vt:lpstr>
      <vt:lpstr>Variation on Landmark Based Shape</vt:lpstr>
      <vt:lpstr>Variation on Landmark Based Shape</vt:lpstr>
      <vt:lpstr>Variation on Landmark Based Shape</vt:lpstr>
      <vt:lpstr>Variation on Landmark Based Shape</vt:lpstr>
      <vt:lpstr>Landmark Based Shape Analysis</vt:lpstr>
      <vt:lpstr>Landmark Based Shape Analysis</vt:lpstr>
      <vt:lpstr>Landmark Based Shape Analysis</vt:lpstr>
      <vt:lpstr>Landmark Based Shape Analysis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Principal Nested Spheres</vt:lpstr>
      <vt:lpstr>Digit 3 data: Principal variations of the shape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461</cp:revision>
  <dcterms:created xsi:type="dcterms:W3CDTF">2001-06-08T01:38:43Z</dcterms:created>
  <dcterms:modified xsi:type="dcterms:W3CDTF">2017-11-09T22:36:56Z</dcterms:modified>
</cp:coreProperties>
</file>