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36" r:id="rId2"/>
    <p:sldMasterId id="2147484042" r:id="rId3"/>
    <p:sldMasterId id="2147484087" r:id="rId4"/>
  </p:sldMasterIdLst>
  <p:notesMasterIdLst>
    <p:notesMasterId r:id="rId108"/>
  </p:notesMasterIdLst>
  <p:sldIdLst>
    <p:sldId id="2944" r:id="rId5"/>
    <p:sldId id="2947" r:id="rId6"/>
    <p:sldId id="2949" r:id="rId7"/>
    <p:sldId id="2960" r:id="rId8"/>
    <p:sldId id="2963" r:id="rId9"/>
    <p:sldId id="2964" r:id="rId10"/>
    <p:sldId id="2985" r:id="rId11"/>
    <p:sldId id="2986" r:id="rId12"/>
    <p:sldId id="2995" r:id="rId13"/>
    <p:sldId id="3003" r:id="rId14"/>
    <p:sldId id="3007" r:id="rId15"/>
    <p:sldId id="3008" r:id="rId16"/>
    <p:sldId id="3009" r:id="rId17"/>
    <p:sldId id="3010" r:id="rId18"/>
    <p:sldId id="3011" r:id="rId19"/>
    <p:sldId id="3012" r:id="rId20"/>
    <p:sldId id="3013" r:id="rId21"/>
    <p:sldId id="3014" r:id="rId22"/>
    <p:sldId id="3015" r:id="rId23"/>
    <p:sldId id="3016" r:id="rId24"/>
    <p:sldId id="3017" r:id="rId25"/>
    <p:sldId id="3018" r:id="rId26"/>
    <p:sldId id="3019" r:id="rId27"/>
    <p:sldId id="3020" r:id="rId28"/>
    <p:sldId id="3021" r:id="rId29"/>
    <p:sldId id="3022" r:id="rId30"/>
    <p:sldId id="3127" r:id="rId31"/>
    <p:sldId id="3130" r:id="rId32"/>
    <p:sldId id="3133" r:id="rId33"/>
    <p:sldId id="3134" r:id="rId34"/>
    <p:sldId id="3135" r:id="rId35"/>
    <p:sldId id="3136" r:id="rId36"/>
    <p:sldId id="3137" r:id="rId37"/>
    <p:sldId id="3138" r:id="rId38"/>
    <p:sldId id="3139" r:id="rId39"/>
    <p:sldId id="3026" r:id="rId40"/>
    <p:sldId id="3027" r:id="rId41"/>
    <p:sldId id="3028" r:id="rId42"/>
    <p:sldId id="3175" r:id="rId43"/>
    <p:sldId id="3178" r:id="rId44"/>
    <p:sldId id="3181" r:id="rId45"/>
    <p:sldId id="3182" r:id="rId46"/>
    <p:sldId id="3183" r:id="rId47"/>
    <p:sldId id="3184" r:id="rId48"/>
    <p:sldId id="3185" r:id="rId49"/>
    <p:sldId id="3186" r:id="rId50"/>
    <p:sldId id="3187" r:id="rId51"/>
    <p:sldId id="3029" r:id="rId52"/>
    <p:sldId id="3030" r:id="rId53"/>
    <p:sldId id="3031" r:id="rId54"/>
    <p:sldId id="3032" r:id="rId55"/>
    <p:sldId id="3033" r:id="rId56"/>
    <p:sldId id="3034" r:id="rId57"/>
    <p:sldId id="3035" r:id="rId58"/>
    <p:sldId id="3036" r:id="rId59"/>
    <p:sldId id="3037" r:id="rId60"/>
    <p:sldId id="3038" r:id="rId61"/>
    <p:sldId id="3039" r:id="rId62"/>
    <p:sldId id="3040" r:id="rId63"/>
    <p:sldId id="3041" r:id="rId64"/>
    <p:sldId id="3042" r:id="rId65"/>
    <p:sldId id="3043" r:id="rId66"/>
    <p:sldId id="3044" r:id="rId67"/>
    <p:sldId id="3045" r:id="rId68"/>
    <p:sldId id="2836" r:id="rId69"/>
    <p:sldId id="2837" r:id="rId70"/>
    <p:sldId id="2838" r:id="rId71"/>
    <p:sldId id="2839" r:id="rId72"/>
    <p:sldId id="2840" r:id="rId73"/>
    <p:sldId id="2841" r:id="rId74"/>
    <p:sldId id="2842" r:id="rId75"/>
    <p:sldId id="2843" r:id="rId76"/>
    <p:sldId id="2844" r:id="rId77"/>
    <p:sldId id="2845" r:id="rId78"/>
    <p:sldId id="2846" r:id="rId79"/>
    <p:sldId id="2847" r:id="rId80"/>
    <p:sldId id="2848" r:id="rId81"/>
    <p:sldId id="2849" r:id="rId82"/>
    <p:sldId id="2850" r:id="rId83"/>
    <p:sldId id="2851" r:id="rId84"/>
    <p:sldId id="2852" r:id="rId85"/>
    <p:sldId id="2853" r:id="rId86"/>
    <p:sldId id="2854" r:id="rId87"/>
    <p:sldId id="3111" r:id="rId88"/>
    <p:sldId id="3112" r:id="rId89"/>
    <p:sldId id="3113" r:id="rId90"/>
    <p:sldId id="3114" r:id="rId91"/>
    <p:sldId id="3116" r:id="rId92"/>
    <p:sldId id="3117" r:id="rId93"/>
    <p:sldId id="3120" r:id="rId94"/>
    <p:sldId id="3189" r:id="rId95"/>
    <p:sldId id="3190" r:id="rId96"/>
    <p:sldId id="3141" r:id="rId97"/>
    <p:sldId id="3147" r:id="rId98"/>
    <p:sldId id="3148" r:id="rId99"/>
    <p:sldId id="3149" r:id="rId100"/>
    <p:sldId id="3151" r:id="rId101"/>
    <p:sldId id="3168" r:id="rId102"/>
    <p:sldId id="3169" r:id="rId103"/>
    <p:sldId id="3170" r:id="rId104"/>
    <p:sldId id="3171" r:id="rId105"/>
    <p:sldId id="3172" r:id="rId106"/>
    <p:sldId id="2400" r:id="rId10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FD1"/>
    <a:srgbClr val="00E7E7"/>
    <a:srgbClr val="DA71FF"/>
    <a:srgbClr val="0000FF"/>
    <a:srgbClr val="000000"/>
    <a:srgbClr val="EBE600"/>
    <a:srgbClr val="D357FF"/>
    <a:srgbClr val="FFDCDC"/>
    <a:srgbClr val="99FF99"/>
    <a:srgbClr val="FFB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presProps" Target="pres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48214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8314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96732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984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56475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3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2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21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291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0745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3334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8486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539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9905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903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4D4DC42-E3FE-4A4D-82F9-01618BF8607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77301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5342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0991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4478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4008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9176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1140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4348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347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674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9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B6CF5A7-D4AF-43A4-AF37-A753C4D1735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49703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2080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180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6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24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4C201-C58C-4A80-BD2F-381235088C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맑은 고딕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맑은 고딕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00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69048-C9F0-4A0F-BE64-247795A12B5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맑은 고딕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맑은 고딕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3113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957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BF4CE04-5D85-4B83-8569-BD5EFB7450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980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666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65F07-43F8-483C-AC97-D4C7BDB77F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76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72F0B9-32F3-4906-BFCD-5B137D380CD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579551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1A3EF9-7893-46C5-B111-2C72302CA9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2359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15204-2484-473D-977C-8541D7BA78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5191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9A96F5-50E3-4737-9687-FA85A8DA73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8979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86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05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9917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074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4264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4BA8D15-60F8-46C1-BE4A-A67CE5678D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947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180C554-1E22-4337-8AB1-E7C1223E53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11389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E643DE-C293-4822-9874-F3FAF13CB35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413097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A8F2DD-49FC-4936-A5E3-BAD77B1D76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27671973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A8F2DD-49FC-4936-A5E3-BAD77B1D76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11100493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A8F2DD-49FC-4936-A5E3-BAD77B1D76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31805201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7093624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4668344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17261434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13039336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13993127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5392427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01074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0DE26F7-4B46-4DCE-87AF-34117213877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391863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8003050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BA9471A-CCCC-49AF-BDFA-C5B5273FF44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10034501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BA9471A-CCCC-49AF-BDFA-C5B5273FF44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777496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B80FD6D-0166-4B7A-8D21-DB710CFEE0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969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2F08658-679B-4198-B0F4-3B3FFEEC09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636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6240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02747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92690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825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43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E0A9738-538A-4B62-A193-BA8CDFE1972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127088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5551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0117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70221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56298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396EE-6807-4235-842A-8916BC3536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37793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1F7D68-FB5C-4CAD-B7E1-546D877ADEC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3479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B7B64-D446-4035-90EA-4D13A702BE5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39528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00D96-693D-4A18-8AD8-4762E41702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60910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5449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54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4924B0C-2AB6-4A0A-8ECF-170A2E4279E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9674746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52657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64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77712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BD649-CF21-4C71-AA1D-1860E0CF31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62361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67877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8594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4858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6227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63063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370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372142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05146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59875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4300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92063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64038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91711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39417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05040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61902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1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80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52E6-CE53-4877-8A56-B1DCB1117D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6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50AB-67B2-4302-B5D8-92F667B73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3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E17A-748A-41F7-AFB0-0789EAE1A0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25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77A9-80D3-4BF0-AB99-4EE4621E07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07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A0DB-53CE-4B3B-A98A-9D6E115521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9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83306-CDA4-4E9E-9C12-218D76924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7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9C1C-E7DD-4B75-AE56-E4D6E9E683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28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3CC-B4D0-4108-9B1E-E6BB5102B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92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9558-596E-413D-9B56-2114801942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10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7DB2-A4C5-48F3-A37D-6163422AD3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32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7B3A-9EE5-4C0E-BE92-67C1C04313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60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8A40-E203-4217-BD26-EE80A36DF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05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8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30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0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27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01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89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83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30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98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71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39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66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2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69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38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73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87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08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21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70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4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074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968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28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06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4086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AA8F239-8617-40CD-8AE7-F7A2F1C4B9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222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90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67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try.caltech.edu/pubs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NUL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7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7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About 100 samples gives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“good visual impression”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Overlay resulting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100 QQ-curves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visually convey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natural sampling variation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algn="ctr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(just translation and rotation of, </a:t>
            </a:r>
          </a:p>
          <a:p>
            <a:pPr algn="ctr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i="1" dirty="0" smtClean="0"/>
              <a:t>different</a:t>
            </a:r>
            <a:r>
              <a:rPr lang="en-US" dirty="0" smtClean="0"/>
              <a:t>  points in  R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 flipH="1" flipV="1">
            <a:off x="2057400" y="3705936"/>
            <a:ext cx="5257800" cy="20090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1794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Natural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Hard To Use: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44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Compute: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Anyway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Project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Back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Manifold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1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Centerpoint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Work “Really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Inside” The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Gang Li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Boosting Methods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Peiyao Wang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Sparse </a:t>
            </a:r>
            <a:r>
              <a:rPr lang="en-US" dirty="0"/>
              <a:t>gradient </a:t>
            </a:r>
            <a:r>
              <a:rPr lang="en-US" dirty="0" smtClean="0"/>
              <a:t>learning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Michael Conroy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Regularized PCA</a:t>
            </a:r>
          </a:p>
        </p:txBody>
      </p:sp>
    </p:spTree>
    <p:extLst>
      <p:ext uri="{BB962C8B-B14F-4D97-AF65-F5344CB8AC3E}">
        <p14:creationId xmlns:p14="http://schemas.microsoft.com/office/powerpoint/2010/main" val="77320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23552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2042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Useful Mathematical Device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Weaker generalization of  “=“  for a set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Main consequence: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Partitions Set Into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Equivalence Classes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“=“,  Equivalence Classes Are Singletons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18269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3 hours after 11:00  is  2:00 …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Hours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are 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{1} = {1:00, 13:00, …}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{2} = {2:00, 14:00, …}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5242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Clock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14−2=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so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14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2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12)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i.e.   14:00 is “identified with”  2:00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9715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Binary Arithmetic,     mod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⋯,−2,0,2,4,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⋯,−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,⋯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2"/>
                  </a:solidFill>
                  <a:latin typeface="Cambria Math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(just evens and odds)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8409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Example:    Vector Subspaces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  Say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when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Equiv. Classes are indexed by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are: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  Horizontal lines    (same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coordinate)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97408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Deeper Example:  Transformation Groups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Based on Group Theory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4185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Abstract Algebra: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Group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 a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Together with an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,∗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Which is:</a:t>
                </a:r>
              </a:p>
              <a:p>
                <a:pPr eaLnBrk="1" hangingPunct="1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Closed: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𝑆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Associative: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∗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Has an identity,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Invertible: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∃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so that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𝑖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945" b="-5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822" y="350622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Group Theory</a:t>
            </a:r>
          </a:p>
        </p:txBody>
      </p:sp>
    </p:spTree>
    <p:extLst>
      <p:ext uri="{BB962C8B-B14F-4D97-AF65-F5344CB8AC3E}">
        <p14:creationId xmlns:p14="http://schemas.microsoft.com/office/powerpoint/2010/main" val="35245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476500"/>
            <a:ext cx="2895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067300" y="1485900"/>
            <a:ext cx="9144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Examples of Groups: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ℤ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ℝ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×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Permutations,Composition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(Invertible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Functions,Composition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822" y="350622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Group Theory</a:t>
            </a:r>
          </a:p>
        </p:txBody>
      </p:sp>
    </p:spTree>
    <p:extLst>
      <p:ext uri="{BB962C8B-B14F-4D97-AF65-F5344CB8AC3E}">
        <p14:creationId xmlns:p14="http://schemas.microsoft.com/office/powerpoint/2010/main" val="6034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operating on a set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𝑠𝑜𝑚𝑒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Terminology:    Also 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orbits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4886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𝑘𝑐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68457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′∈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horizontal lines, shifts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ℝ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4445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maps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into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 Shifts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indexed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5150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Shape: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 of “Similarities”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(translations, rotations,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scalings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6542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 Terminology: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 of Equiv. Classes  =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Denoted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429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4767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Classes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Which become the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4374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Intuitive Representation:     Manifold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(curved surface)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872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53000" y="1600200"/>
            <a:ext cx="11430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17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translation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H="1" flipV="1">
            <a:off x="1752600" y="2590800"/>
            <a:ext cx="1524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69532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	rotation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3048000" y="2590800"/>
            <a:ext cx="1524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530172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			scaling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                      </a:t>
            </a:r>
            <a:r>
              <a:rPr lang="en-US" sz="1400" dirty="0" smtClean="0"/>
              <a:t>(thanks to Wikipedia)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0238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888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5174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519971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Digit 3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(digitize to 13 landmarks)</a:t>
            </a:r>
          </a:p>
        </p:txBody>
      </p:sp>
      <p:cxnSp>
        <p:nvCxnSpPr>
          <p:cNvPr id="136196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6197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3" cstate="print"/>
          <a:srcRect l="22449" t="29788" r="15846" b="10832"/>
          <a:stretch>
            <a:fillRect/>
          </a:stretch>
        </p:blipFill>
        <p:spPr bwMode="auto">
          <a:xfrm>
            <a:off x="4038600" y="1447800"/>
            <a:ext cx="4273550" cy="401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932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23004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9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Object Representation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Image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92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Landmarks for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ly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 Data: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6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 Thanks to George Gilchrist</a:t>
            </a: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2564" r="6575" b="20840"/>
          <a:stretch>
            <a:fillRect/>
          </a:stretch>
        </p:blipFill>
        <p:spPr bwMode="auto">
          <a:xfrm>
            <a:off x="1143000" y="2743200"/>
            <a:ext cx="70643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9865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019800" y="5650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= 533, d = 9456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Drawback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Landmarks: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always find each landmark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same relationship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Landmarks need to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medical images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How many corresponding landmarks on a set of kidneys, livers or brains???</a:t>
            </a:r>
          </a:p>
        </p:txBody>
      </p:sp>
    </p:spTree>
    <p:extLst>
      <p:ext uri="{BB962C8B-B14F-4D97-AF65-F5344CB8AC3E}">
        <p14:creationId xmlns:p14="http://schemas.microsoft.com/office/powerpoint/2010/main" val="41716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Traditional Major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ets of Ideas: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Triangular Meshes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Survey:  Owen (1998)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Boundary Representations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Keleman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(1997 &amp; 1999)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76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of triangular mesh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From:</a:t>
            </a:r>
            <a:r>
              <a:rPr lang="en-US" sz="1600" dirty="0" err="1" smtClean="0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www.geometry.caltech.edu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/pubs.html</a:t>
            </a:r>
            <a:endParaRPr lang="en-US" sz="16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4" name="Picture 5" descr="A high-genus buddha simplified down to 2K triangles, with and without topology filt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770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1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</p:txBody>
      </p:sp>
    </p:spTree>
    <p:extLst>
      <p:ext uri="{BB962C8B-B14F-4D97-AF65-F5344CB8AC3E}">
        <p14:creationId xmlns:p14="http://schemas.microsoft.com/office/powerpoint/2010/main" val="28390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</p:txBody>
      </p:sp>
    </p:spTree>
    <p:extLst>
      <p:ext uri="{BB962C8B-B14F-4D97-AF65-F5344CB8AC3E}">
        <p14:creationId xmlns:p14="http://schemas.microsoft.com/office/powerpoint/2010/main" val="3969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to match mesh across objects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some interesting ideas…</a:t>
            </a:r>
          </a:p>
        </p:txBody>
      </p:sp>
    </p:spTree>
    <p:extLst>
      <p:ext uri="{BB962C8B-B14F-4D97-AF65-F5344CB8AC3E}">
        <p14:creationId xmlns:p14="http://schemas.microsoft.com/office/powerpoint/2010/main" val="31393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 for Mesh Objects: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 (PCA – like)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5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 for Mesh Objects: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 (PCA – like)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Landmark Choice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Cates, et al (2007)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Correspondence &amp; Separation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(Formulate via Entropy)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1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accessible early reference:</a:t>
            </a:r>
          </a:p>
          <a:p>
            <a:pPr marL="609600" indent="-609600" eaLnBrk="1" hangingPunct="1"/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 (2001)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3" name="CCMsciznormRa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4649" y="2362200"/>
            <a:ext cx="623766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5703" r="20256" b="5704"/>
          <a:stretch/>
        </p:blipFill>
        <p:spPr bwMode="auto">
          <a:xfrm>
            <a:off x="1752600" y="1301404"/>
            <a:ext cx="5556589" cy="55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752600" y="4343400"/>
            <a:ext cx="2438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4114800" y="4114800"/>
            <a:ext cx="762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4191000" y="4419600"/>
            <a:ext cx="2286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752600" y="4343400"/>
            <a:ext cx="2438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4114800" y="4114800"/>
            <a:ext cx="762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4191000" y="4419600"/>
            <a:ext cx="2286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V="1">
            <a:off x="2286000" y="5334000"/>
            <a:ext cx="10668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</p:txBody>
      </p:sp>
    </p:spTree>
    <p:extLst>
      <p:ext uri="{BB962C8B-B14F-4D97-AF65-F5344CB8AC3E}">
        <p14:creationId xmlns:p14="http://schemas.microsoft.com/office/powerpoint/2010/main" val="26198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Male Pelvis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~Valve on Bladder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76400" y="1981200"/>
            <a:ext cx="2438400" cy="1447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9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Male Pelvis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~Valve on Bladder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Area for Cancer in Males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800600" y="1981200"/>
            <a:ext cx="1752600" cy="2057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Male Pelvis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~Valve on Bladder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Area for Cancer in Males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  Design Radiation Treatment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Hit Prostate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Miss Bladder &amp; Rectum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Course of Many Days</a:t>
            </a:r>
          </a:p>
        </p:txBody>
      </p:sp>
    </p:spTree>
    <p:extLst>
      <p:ext uri="{BB962C8B-B14F-4D97-AF65-F5344CB8AC3E}">
        <p14:creationId xmlns:p14="http://schemas.microsoft.com/office/powerpoint/2010/main" val="19476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        (yellow dots)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066800" y="3657600"/>
            <a:ext cx="609600" cy="2590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9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           (line segments)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981200" y="3657600"/>
            <a:ext cx="1219200" cy="2514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0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76800" y="4572000"/>
            <a:ext cx="1676400" cy="1752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9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2755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Distribution clearly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Gaussian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Except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near the middle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Q-Q curve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 very linear there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(closely follows 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o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Suggests Gaussian approx.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good there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that MAD scale estimate is good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(Always a good idea to do such diagnostics)</a:t>
            </a:r>
          </a:p>
        </p:txBody>
      </p:sp>
    </p:spTree>
    <p:extLst>
      <p:ext uri="{BB962C8B-B14F-4D97-AF65-F5344CB8AC3E}">
        <p14:creationId xmlns:p14="http://schemas.microsoft.com/office/powerpoint/2010/main" val="75122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6553200" y="4876800"/>
            <a:ext cx="533400" cy="1447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S-reps:   there are several variations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choices: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Fletcher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(2004)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22137" r="6442" b="12650"/>
          <a:stretch>
            <a:fillRect/>
          </a:stretch>
        </p:blipFill>
        <p:spPr>
          <a:xfrm>
            <a:off x="2971800" y="2133600"/>
            <a:ext cx="5732463" cy="4373563"/>
          </a:xfrm>
          <a:noFill/>
        </p:spPr>
      </p:pic>
    </p:spTree>
    <p:extLst>
      <p:ext uri="{BB962C8B-B14F-4D97-AF65-F5344CB8AC3E}">
        <p14:creationId xmlns:p14="http://schemas.microsoft.com/office/powerpoint/2010/main" val="36190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Detailed discussion of mathematics of S-reps: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Siddiqi</a:t>
            </a: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K. and </a:t>
            </a:r>
            <a:r>
              <a:rPr lang="en-US" sz="32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Pizer</a:t>
            </a: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S. M. (</a:t>
            </a: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2008)</a:t>
            </a:r>
          </a:p>
        </p:txBody>
      </p:sp>
    </p:spTree>
    <p:extLst>
      <p:ext uri="{BB962C8B-B14F-4D97-AF65-F5344CB8AC3E}">
        <p14:creationId xmlns:p14="http://schemas.microsoft.com/office/powerpoint/2010/main" val="16443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-rep parameters are: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</a:t>
                </a: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   (not comparable)</a:t>
                </a:r>
              </a:p>
              <a:p>
                <a:pPr marL="609600" indent="-609600" eaLnBrk="1" hangingPunct="1"/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Stuffed into a long vector</a:t>
                </a:r>
              </a:p>
              <a:p>
                <a:pPr marL="609600" indent="-609600" eaLnBrk="1" hangingPunct="1"/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many </a:t>
                </a:r>
                <a:r>
                  <a:rPr lang="en-US" sz="36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these</a:t>
                </a: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4"/>
                <a:stretch>
                  <a:fillRect l="-2500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3048000" y="3048000"/>
          <a:ext cx="5762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5" imgW="419040" imgH="279360" progId="Equation.3">
                  <p:embed/>
                </p:oleObj>
              </mc:Choice>
              <mc:Fallback>
                <p:oleObj name="Equation" r:id="rId5" imgW="41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8000"/>
                        <a:ext cx="576263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5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Many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of:</a:t>
                </a: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</a:t>
                </a: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   (not comparable)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Appropriate View: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Lie on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Curved Manifold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in higher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  </a:t>
                </a: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 rotWithShape="1">
                <a:blip r:embed="rId4"/>
                <a:stretch>
                  <a:fillRect l="-2143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3048000" y="3048000"/>
          <a:ext cx="5762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5" imgW="419040" imgH="279360" progId="Equation.3">
                  <p:embed/>
                </p:oleObj>
              </mc:Choice>
              <mc:Fallback>
                <p:oleObj name="Equation" r:id="rId5" imgW="41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8000"/>
                        <a:ext cx="576263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7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1009650" lvl="1" indent="-609600" eaLnBrk="1" hangingPunct="1"/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1009650" lvl="1" indent="-609600" eaLnBrk="1" hangingPunct="1"/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400050" lvl="1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(all within same person)</a:t>
            </a:r>
          </a:p>
        </p:txBody>
      </p:sp>
    </p:spTree>
    <p:extLst>
      <p:ext uri="{BB962C8B-B14F-4D97-AF65-F5344CB8AC3E}">
        <p14:creationId xmlns:p14="http://schemas.microsoft.com/office/powerpoint/2010/main" val="19096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Critical to Radiation Treatment (cancer)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(“Computed Tomography”,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= 3d version of X-ray)</a:t>
            </a:r>
          </a:p>
        </p:txBody>
      </p:sp>
    </p:spTree>
    <p:extLst>
      <p:ext uri="{BB962C8B-B14F-4D97-AF65-F5344CB8AC3E}">
        <p14:creationId xmlns:p14="http://schemas.microsoft.com/office/powerpoint/2010/main" val="11322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Critical to Radiation Treatment (cancer)</a:t>
            </a:r>
          </a:p>
          <a:p>
            <a:pPr marL="609600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</a:p>
          <a:p>
            <a:pPr marL="1009650" lvl="1" indent="-609600" eaLnBrk="1" hangingPunct="1"/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Very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Challenging to Segment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Find boundary of each object?</a:t>
            </a:r>
          </a:p>
          <a:p>
            <a:pPr marL="1009650" lvl="1" indent="-6096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Represent each Object?</a:t>
            </a:r>
          </a:p>
        </p:txBody>
      </p:sp>
    </p:spTree>
    <p:extLst>
      <p:ext uri="{BB962C8B-B14F-4D97-AF65-F5344CB8AC3E}">
        <p14:creationId xmlns:p14="http://schemas.microsoft.com/office/powerpoint/2010/main" val="1430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9718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Like X-ray: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White = Dense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(Bone)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Black = Gas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3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Perou 500 SigClust Results: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 &amp; Norm  vs.  Her2 &amp;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-19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Luminal A  vs.  B,   p-val = 0.0045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Her 2  vs. 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A, 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-7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B,   p-val = 0.058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Her 2,   p-val = 0.10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Basal,   p-val = 0.005</a:t>
            </a:r>
          </a:p>
        </p:txBody>
      </p:sp>
    </p:spTree>
    <p:extLst>
      <p:ext uri="{BB962C8B-B14F-4D97-AF65-F5344CB8AC3E}">
        <p14:creationId xmlns:p14="http://schemas.microsoft.com/office/powerpoint/2010/main" val="26514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853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071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64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Prostate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 flipV="1">
            <a:off x="1905000" y="4953000"/>
            <a:ext cx="4648200" cy="1524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186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manual segmentation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 by slice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Reassembled</a:t>
            </a:r>
          </a:p>
        </p:txBody>
      </p:sp>
      <p:pic>
        <p:nvPicPr>
          <p:cNvPr id="30724" name="Picture 7" descr="BladderProstateRectumCT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577" r="1575" b="5783"/>
          <a:stretch>
            <a:fillRect/>
          </a:stretch>
        </p:blipFill>
        <p:spPr bwMode="auto">
          <a:xfrm>
            <a:off x="3216275" y="1782763"/>
            <a:ext cx="56261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4648200" cy="5149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Reassembled in 3d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How to represent?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Thanks: 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Jeong</a:t>
            </a: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BladderProstateRectum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18517" r="1566" b="7121"/>
          <a:stretch>
            <a:fillRect/>
          </a:stretch>
        </p:blipFill>
        <p:spPr bwMode="auto">
          <a:xfrm>
            <a:off x="4983163" y="1627188"/>
            <a:ext cx="3735387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5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Object Representation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Landmarks (hard to find)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Boundary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(no correspondence)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Medial representations</a:t>
            </a:r>
          </a:p>
          <a:p>
            <a:pPr marL="1009650" lvl="1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Find “skeleton”</a:t>
            </a:r>
          </a:p>
          <a:p>
            <a:pPr marL="1009650" lvl="1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Discretize as “atoms” called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S-reps</a:t>
            </a:r>
          </a:p>
          <a:p>
            <a:pPr marL="400050" lvl="1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(for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Skeletal Representation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870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352800"/>
            <a:ext cx="2782888" cy="3109913"/>
          </a:xfrm>
          <a:noFill/>
        </p:spPr>
      </p:pic>
      <p:pic>
        <p:nvPicPr>
          <p:cNvPr id="33796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352800"/>
            <a:ext cx="2746375" cy="3070225"/>
          </a:xfrm>
        </p:spPr>
      </p:pic>
      <p:pic>
        <p:nvPicPr>
          <p:cNvPr id="33797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352800"/>
            <a:ext cx="2746375" cy="3070225"/>
          </a:xfrm>
          <a:noFill/>
        </p:spPr>
      </p:pic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228600" y="1371600"/>
            <a:ext cx="8610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Bladder – Prostate – Rectum    (multiple objects, J. Y. Jeong)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Medial Atoms provide “skeleton”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Implied Boundary from “spokes” 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“surface”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5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48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(A surrogate for “anatomical knowledge”)</a:t>
            </a:r>
          </a:p>
        </p:txBody>
      </p:sp>
    </p:spTree>
    <p:extLst>
      <p:ext uri="{BB962C8B-B14F-4D97-AF65-F5344CB8AC3E}">
        <p14:creationId xmlns:p14="http://schemas.microsoft.com/office/powerpoint/2010/main" val="13714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~Conjugate Gaussians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Embarassingly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Straightforward?)</a:t>
            </a:r>
          </a:p>
        </p:txBody>
      </p:sp>
    </p:spTree>
    <p:extLst>
      <p:ext uri="{BB962C8B-B14F-4D97-AF65-F5344CB8AC3E}">
        <p14:creationId xmlns:p14="http://schemas.microsoft.com/office/powerpoint/2010/main" val="35992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500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 previous splits were real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Most not able to split further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Exception is Basal, already known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Chuck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has good intuition!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(insight about signal vs. noise)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good are others???</a:t>
            </a:r>
          </a:p>
        </p:txBody>
      </p:sp>
    </p:spTree>
    <p:extLst>
      <p:ext uri="{BB962C8B-B14F-4D97-AF65-F5344CB8AC3E}">
        <p14:creationId xmlns:p14="http://schemas.microsoft.com/office/powerpoint/2010/main" val="4055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~Conjugate Gaussians, but there are issues: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Major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HLDSS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challenges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Manifold aspect of data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831" y="5710535"/>
            <a:ext cx="4287969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Handle With Variation on PCA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0082" y="6243935"/>
            <a:ext cx="4141518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Careful Handling Very Useful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Successful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20034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21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Successful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Basis of Startup Company: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Morphormics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9" b="-1271"/>
          <a:stretch/>
        </p:blipFill>
        <p:spPr bwMode="auto">
          <a:xfrm>
            <a:off x="476250" y="3733800"/>
            <a:ext cx="8362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0" y="56388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929" y="1818941"/>
            <a:ext cx="3283271" cy="107721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Since Purchased</a:t>
            </a:r>
          </a:p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sz="3200" dirty="0" err="1" smtClean="0">
                <a:solidFill>
                  <a:schemeClr val="bg1">
                    <a:lumMod val="75000"/>
                  </a:schemeClr>
                </a:solidFill>
              </a:rPr>
              <a:t>Accuray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tx1"/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 Spaces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Analysis of S-rep Data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Many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Locations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Radii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Angles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Data Objects on Curved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anifold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in non-Euclidean Space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</a:t>
            </a:r>
          </a:p>
        </p:txBody>
      </p:sp>
    </p:spTree>
    <p:extLst>
      <p:ext uri="{BB962C8B-B14F-4D97-AF65-F5344CB8AC3E}">
        <p14:creationId xmlns:p14="http://schemas.microsoft.com/office/powerpoint/2010/main" val="23554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radius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Manifold Data    ≠    Manifold Learning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6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radius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Data Naturally Lie on </a:t>
                </a:r>
                <a:r>
                  <a:rPr lang="en-US" sz="2800" u="sng" dirty="0" smtClean="0">
                    <a:solidFill>
                      <a:srgbClr val="00B050"/>
                    </a:solidFill>
                  </a:rPr>
                  <a:t>Known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81000" y="3962400"/>
            <a:ext cx="2971800" cy="685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4217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radius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marL="0" indent="0" algn="r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Try to </a:t>
                </a:r>
                <a:r>
                  <a:rPr lang="en-US" sz="2800" u="sng" dirty="0" smtClean="0">
                    <a:solidFill>
                      <a:srgbClr val="FF0000"/>
                    </a:solidFill>
                  </a:rPr>
                  <a:t>Find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Low-d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Aprox’ing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535" r="-1514" b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581400" y="3962400"/>
            <a:ext cx="35814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18612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radius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 ?  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87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0116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radius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eaLnBrk="1" hangingPunct="1"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  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981200" y="5143500"/>
            <a:ext cx="914400" cy="6477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5475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radius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eaLnBrk="1" hangingPunct="1"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???</a:t>
                </a: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							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Should</a:t>
                </a: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Use Unit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Circle</a:t>
                </a: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Structure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endCxn id="17" idx="1"/>
          </p:cNvCxnSpPr>
          <p:nvPr/>
        </p:nvCxnSpPr>
        <p:spPr bwMode="auto">
          <a:xfrm flipH="1">
            <a:off x="6063734" y="4800600"/>
            <a:ext cx="1022866" cy="228600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18431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  <a:endParaRPr lang="en-US" sz="44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6294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radius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 smtClean="0"/>
                  <a:t>Natural </a:t>
                </a:r>
                <a:r>
                  <a:rPr lang="en-US" sz="2800" dirty="0"/>
                  <a:t>Data Space is:</a:t>
                </a:r>
              </a:p>
              <a:p>
                <a:pPr marL="0" indent="0" eaLnBrk="1" hangingPunct="1">
                  <a:buNone/>
                </a:pPr>
                <a:r>
                  <a:rPr lang="en-US" sz="2800" dirty="0"/>
                  <a:t>Smooth, Curved Manifold</a:t>
                </a:r>
              </a:p>
              <a:p>
                <a:pPr marL="0" indent="0" eaLnBrk="1" hangingPunct="1">
                  <a:buNone/>
                </a:pPr>
                <a:r>
                  <a:rPr lang="en-US" sz="2800" dirty="0"/>
                  <a:t>(Differential Geometry)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  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87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374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Angles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as Data Objects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Wind Directions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Magnetic Compass Headings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Cracks in Mines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Reasonable View: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on Unit Circle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Curved Surface,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“Approximating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Tangent Plane”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Each Point,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(In Limit of Shrinking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Neighborhoods)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2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5867400" y="2590800"/>
            <a:ext cx="76200" cy="223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Point: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Common Length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(along surface)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3429000" y="2854722"/>
            <a:ext cx="2819400" cy="247927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0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3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7030A0"/>
                </a:solidFill>
                <a:latin typeface="Arial" charset="0"/>
                <a:cs typeface="Arial" charset="0"/>
                <a:sym typeface="Wingdings" pitchFamily="2" charset="2"/>
              </a:rPr>
              <a:t>(Note:  Common Length)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845122"/>
              </p:ext>
            </p:extLst>
          </p:nvPr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</p:cNvCxnSpPr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Logarithm: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Manifold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Tangent Plane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5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845122"/>
              </p:ext>
            </p:extLst>
          </p:nvPr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6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8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(matrix versions)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14450</TotalTime>
  <Words>2419</Words>
  <Application>Microsoft Office PowerPoint</Application>
  <PresentationFormat>On-screen Show (4:3)</PresentationFormat>
  <Paragraphs>896</Paragraphs>
  <Slides>103</Slides>
  <Notes>103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7" baseType="lpstr">
      <vt:lpstr>Arial Unicode MS</vt:lpstr>
      <vt:lpstr>맑은 고딕</vt:lpstr>
      <vt:lpstr>Arial</vt:lpstr>
      <vt:lpstr>Cambria Math</vt:lpstr>
      <vt:lpstr>굴림</vt:lpstr>
      <vt:lpstr>굴림</vt:lpstr>
      <vt:lpstr>Tahoma</vt:lpstr>
      <vt:lpstr>Times New Roman</vt:lpstr>
      <vt:lpstr>Wingdings</vt:lpstr>
      <vt:lpstr>1_Default Design</vt:lpstr>
      <vt:lpstr>Default Design</vt:lpstr>
      <vt:lpstr>12_Default Design</vt:lpstr>
      <vt:lpstr>3_Default Design</vt:lpstr>
      <vt:lpstr>Equation</vt:lpstr>
      <vt:lpstr>Q-Q plots</vt:lpstr>
      <vt:lpstr>Q-Q plots</vt:lpstr>
      <vt:lpstr>Q-Q plots</vt:lpstr>
      <vt:lpstr>SigClust Estimation of Background Noise</vt:lpstr>
      <vt:lpstr>SigClust Estimation of Background Noise</vt:lpstr>
      <vt:lpstr>SigClust Estimation of Background Noise</vt:lpstr>
      <vt:lpstr>SigClust Real Data Results</vt:lpstr>
      <vt:lpstr>SigClust Real Data Results</vt:lpstr>
      <vt:lpstr>Shapes As Data Objects</vt:lpstr>
      <vt:lpstr>Landmark Based Shape Analysis</vt:lpstr>
      <vt:lpstr>Landmark Based Shape Analysis</vt:lpstr>
      <vt:lpstr>Landmark Based Shape Analysis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Group Theory</vt:lpstr>
      <vt:lpstr>Group Theory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OODA in Image Analysis</vt:lpstr>
      <vt:lpstr>OODA in Image Analysis</vt:lpstr>
      <vt:lpstr>Image Object Representation</vt:lpstr>
      <vt:lpstr>Landmark Representations</vt:lpstr>
      <vt:lpstr>Landmark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A Challenging Example</vt:lpstr>
      <vt:lpstr>A Challenging Example</vt:lpstr>
      <vt:lpstr>A Challenging Example</vt:lpstr>
      <vt:lpstr>A Challenging Example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Object Representation</vt:lpstr>
      <vt:lpstr>3-d s-reps</vt:lpstr>
      <vt:lpstr>3-d s-reps</vt:lpstr>
      <vt:lpstr>3-d s-reps</vt:lpstr>
      <vt:lpstr>3-d s-reps</vt:lpstr>
      <vt:lpstr>3-d s-reps</vt:lpstr>
      <vt:lpstr>3-d s-reps</vt:lpstr>
      <vt:lpstr>Mildly Non-Euclidean Spaces</vt:lpstr>
      <vt:lpstr>Data Lying On a Manifold</vt:lpstr>
      <vt:lpstr>Data Lying On a Manifold</vt:lpstr>
      <vt:lpstr>Data Lying On a Manifold</vt:lpstr>
      <vt:lpstr>PowerPoint Presentation</vt:lpstr>
      <vt:lpstr>Data Lying On a Manifold</vt:lpstr>
      <vt:lpstr>Data Lying On a Manifold</vt:lpstr>
      <vt:lpstr>PowerPoint Presentation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437</cp:revision>
  <dcterms:created xsi:type="dcterms:W3CDTF">2001-06-08T01:38:43Z</dcterms:created>
  <dcterms:modified xsi:type="dcterms:W3CDTF">2017-11-08T13:12:18Z</dcterms:modified>
</cp:coreProperties>
</file>