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907" r:id="rId3"/>
  </p:sldMasterIdLst>
  <p:notesMasterIdLst>
    <p:notesMasterId r:id="rId110"/>
  </p:notesMasterIdLst>
  <p:sldIdLst>
    <p:sldId id="2968" r:id="rId4"/>
    <p:sldId id="2978" r:id="rId5"/>
    <p:sldId id="3072" r:id="rId6"/>
    <p:sldId id="2982" r:id="rId7"/>
    <p:sldId id="2984" r:id="rId8"/>
    <p:sldId id="2994" r:id="rId9"/>
    <p:sldId id="2998" r:id="rId10"/>
    <p:sldId id="3000" r:id="rId11"/>
    <p:sldId id="3002" r:id="rId12"/>
    <p:sldId id="3006" r:id="rId13"/>
    <p:sldId id="3007" r:id="rId14"/>
    <p:sldId id="3011" r:id="rId15"/>
    <p:sldId id="3013" r:id="rId16"/>
    <p:sldId id="3014" r:id="rId17"/>
    <p:sldId id="3015" r:id="rId18"/>
    <p:sldId id="3016" r:id="rId19"/>
    <p:sldId id="3017" r:id="rId20"/>
    <p:sldId id="3018" r:id="rId21"/>
    <p:sldId id="3024" r:id="rId22"/>
    <p:sldId id="3025" r:id="rId23"/>
    <p:sldId id="3028" r:id="rId24"/>
    <p:sldId id="3032" r:id="rId25"/>
    <p:sldId id="3035" r:id="rId26"/>
    <p:sldId id="3037" r:id="rId27"/>
    <p:sldId id="3038" r:id="rId28"/>
    <p:sldId id="3039" r:id="rId29"/>
    <p:sldId id="3040" r:id="rId30"/>
    <p:sldId id="3041" r:id="rId31"/>
    <p:sldId id="3042" r:id="rId32"/>
    <p:sldId id="3043" r:id="rId33"/>
    <p:sldId id="3044" r:id="rId34"/>
    <p:sldId id="3045" r:id="rId35"/>
    <p:sldId id="3046" r:id="rId36"/>
    <p:sldId id="3047" r:id="rId37"/>
    <p:sldId id="3048" r:id="rId38"/>
    <p:sldId id="3049" r:id="rId39"/>
    <p:sldId id="3050" r:id="rId40"/>
    <p:sldId id="3051" r:id="rId41"/>
    <p:sldId id="3052" r:id="rId42"/>
    <p:sldId id="3053" r:id="rId43"/>
    <p:sldId id="3054" r:id="rId44"/>
    <p:sldId id="3055" r:id="rId45"/>
    <p:sldId id="3056" r:id="rId46"/>
    <p:sldId id="3057" r:id="rId47"/>
    <p:sldId id="3058" r:id="rId48"/>
    <p:sldId id="3059" r:id="rId49"/>
    <p:sldId id="3060" r:id="rId50"/>
    <p:sldId id="3061" r:id="rId51"/>
    <p:sldId id="3062" r:id="rId52"/>
    <p:sldId id="3063" r:id="rId53"/>
    <p:sldId id="3064" r:id="rId54"/>
    <p:sldId id="3065" r:id="rId55"/>
    <p:sldId id="3066" r:id="rId56"/>
    <p:sldId id="3073" r:id="rId57"/>
    <p:sldId id="3067" r:id="rId58"/>
    <p:sldId id="3068" r:id="rId59"/>
    <p:sldId id="2904" r:id="rId60"/>
    <p:sldId id="2905" r:id="rId61"/>
    <p:sldId id="2906" r:id="rId62"/>
    <p:sldId id="2907" r:id="rId63"/>
    <p:sldId id="2908" r:id="rId64"/>
    <p:sldId id="2909" r:id="rId65"/>
    <p:sldId id="2910" r:id="rId66"/>
    <p:sldId id="2911" r:id="rId67"/>
    <p:sldId id="2912" r:id="rId68"/>
    <p:sldId id="2913" r:id="rId69"/>
    <p:sldId id="2914" r:id="rId70"/>
    <p:sldId id="2916" r:id="rId71"/>
    <p:sldId id="2917" r:id="rId72"/>
    <p:sldId id="2918" r:id="rId73"/>
    <p:sldId id="2919" r:id="rId74"/>
    <p:sldId id="2920" r:id="rId75"/>
    <p:sldId id="2921" r:id="rId76"/>
    <p:sldId id="2922" r:id="rId77"/>
    <p:sldId id="2923" r:id="rId78"/>
    <p:sldId id="2924" r:id="rId79"/>
    <p:sldId id="2925" r:id="rId80"/>
    <p:sldId id="2926" r:id="rId81"/>
    <p:sldId id="2927" r:id="rId82"/>
    <p:sldId id="2928" r:id="rId83"/>
    <p:sldId id="2929" r:id="rId84"/>
    <p:sldId id="2930" r:id="rId85"/>
    <p:sldId id="2931" r:id="rId86"/>
    <p:sldId id="2932" r:id="rId87"/>
    <p:sldId id="2933" r:id="rId88"/>
    <p:sldId id="2934" r:id="rId89"/>
    <p:sldId id="2935" r:id="rId90"/>
    <p:sldId id="2936" r:id="rId91"/>
    <p:sldId id="2937" r:id="rId92"/>
    <p:sldId id="2938" r:id="rId93"/>
    <p:sldId id="2785" r:id="rId94"/>
    <p:sldId id="2786" r:id="rId95"/>
    <p:sldId id="2787" r:id="rId96"/>
    <p:sldId id="2788" r:id="rId97"/>
    <p:sldId id="2789" r:id="rId98"/>
    <p:sldId id="2790" r:id="rId99"/>
    <p:sldId id="2791" r:id="rId100"/>
    <p:sldId id="2792" r:id="rId101"/>
    <p:sldId id="2793" r:id="rId102"/>
    <p:sldId id="2794" r:id="rId103"/>
    <p:sldId id="2795" r:id="rId104"/>
    <p:sldId id="2796" r:id="rId105"/>
    <p:sldId id="2797" r:id="rId106"/>
    <p:sldId id="2798" r:id="rId107"/>
    <p:sldId id="2799" r:id="rId108"/>
    <p:sldId id="2400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110" d="100"/>
          <a:sy n="110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3946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7470398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122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2446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48338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821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030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DB9EA-BA56-4D77-AE57-70BC43A4D9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53332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EE182-EA98-488E-8358-FCD3F87B1C7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0502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996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06CB3-A70E-4E24-887C-1A86047B1A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3193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52F57B-8BD5-4D3D-8662-A003C614713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94450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7B725-EC43-448E-8F02-9961720662D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8942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21916-3579-4647-9EE6-3D5FAAB6703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4666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015B08-84A6-4E67-B9D4-C5827271BA5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57718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1E2B55-35ED-4253-BB48-7086CD6224E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5196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312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3755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0252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0670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218119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1225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905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02BA3-56F3-4E5E-BF2A-A5DAD5659E8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46923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EA6CF-719D-4C2D-B255-B8904402CD0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61377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EA6CF-719D-4C2D-B255-B8904402CD0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57085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7746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99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3AF75-5C40-471B-BCA2-B31D1F77620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4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11502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2141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931DC-72D1-4A23-9449-223A0DBD7DC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3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77409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88A8E-5945-4CBC-93CB-6962268ED61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6116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665985-B48B-48AE-83CB-D2B19AECEEA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6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37819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C67E2-94BE-442C-9964-23F75EB2DD4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32778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0B819-DBC9-4C5D-8613-0B49357D8CE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4172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CD317-21FC-4510-AD9F-6D3F4AF35B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89845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7B58A0-3905-46BE-B913-B7E94BD331C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02427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58E76-D443-40E7-B659-6D68C0556C6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1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5554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90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85F46A-8F7C-40D6-98DA-C571003296A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2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8102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92F7F-56A5-4B9D-B852-B9DD7410673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62187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4DC42-E3FE-4A4D-82F9-01618BF8607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09384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D65FE-1875-42AA-B9C6-2B848650817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5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27943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6CF5A7-D4AF-43A4-AF37-A753C4D1735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15103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5FEB4-47EF-49DA-AC1C-7A0D2C8CC99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073958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7BC02-55E1-46D2-809A-B5C4C06D40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932825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9FDF2F-A28A-45EC-9A61-51E486239BE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17062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9EB21-98AB-425F-9DBD-5D8888C3074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926380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48365-AD45-4529-B68E-B58D43D1B9D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8809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24992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C5AAD5-8DD5-4280-ACE3-D250AD7EAE9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02551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349418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64488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CEC29-DFCA-4E45-865D-A407A299727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312380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5166A-B584-41A5-9120-A34440C696E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698126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72F0B9-32F3-4906-BFCD-5B137D380CD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4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8730621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F1E-E661-4956-9EB8-1F2C7BB904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9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889B21-CE4A-4C03-B4C6-7B2216E472D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4256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643DE-C293-4822-9874-F3FAF13CB3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85278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DE26F7-4B46-4DCE-87AF-34117213877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8404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2C37-98D1-48E4-A741-B1DB85C4886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651312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DD387-24A5-4724-B53A-0B15865931A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038778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0E49AC-DAA1-43D1-A918-D352B072D29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1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035551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0D575-EAD8-4592-A34B-5A48AEEF81B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2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3839657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AEC5F-78A9-4A3C-8B59-BD3A0BF4CB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1497758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A7BCE2-DF95-4086-8B1B-5B275088F43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246003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EDA1E-D3B3-4B31-ACBC-9F459F3686E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52992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0C742-8ACC-4CEF-A1FE-0A210C1B557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053685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02BF3E-E145-4356-B0B4-BBA4078A08B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7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417933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B10F1-3CE5-4C3C-A118-505E3C6BE79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16295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2022C3-3763-4526-9548-3500C5AE7E0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517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1664E-F885-438C-B1AD-7CD9C03CF46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1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105163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7295F-AA33-4F96-9C2C-AECBC98BCC6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725657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3DBA58-F7D6-4BF5-9E01-9E052CA527A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837871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7EC309-E611-441D-B804-0A0D6B997C9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737375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2786F-3C0F-4C53-A218-6075F7C9EDE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3236107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0D753-EC15-445B-A1B3-6807322F274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7320484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441C7-4DE7-4676-94C4-3FAB1322DCB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49192594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BD4598-2FF0-441A-A9BC-32CF1CE0BE7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628763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64CC5B-02A0-436A-B0EF-2B04285CD45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7326000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47EEB-C4B5-4284-B805-440BB6FEBD5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536884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18AA0-562C-402B-831B-B89390F79C6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3723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1BF6E-6298-4931-951F-18D88AC8BD8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558447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0A9738-538A-4B62-A193-BA8CDFE1972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2354713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924B0C-2AB6-4A0A-8ECF-170A2E4279E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594294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4CE564-74E1-4B7A-8B43-F9A04BC4C93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4020446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CC17B-B5D9-4281-8665-0C0CA2629D5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99098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B21203-C7D9-46D9-B2CF-1458F02F7C9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408388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B21203-C7D9-46D9-B2CF-1458F02F7C9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799212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B21203-C7D9-46D9-B2CF-1458F02F7C9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185984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B21203-C7D9-46D9-B2CF-1458F02F7C9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704739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4F8F75-67FA-487A-AD0D-7089EB6B52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5988365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3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55930-FFE4-4C71-831A-A233FEFB4E6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6720606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06982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66957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68667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959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1032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0857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02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34661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94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81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70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64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5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6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4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58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3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76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4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4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43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338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39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220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82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532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2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62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0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2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98731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2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43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404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143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78978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30.png"/><Relationship Id="rId4" Type="http://schemas.openxmlformats.org/officeDocument/2006/relationships/image" Target="../media/image4200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9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0.png"/><Relationship Id="rId5" Type="http://schemas.openxmlformats.org/officeDocument/2006/relationships/image" Target="../media/image4200.png"/><Relationship Id="rId4" Type="http://schemas.openxmlformats.org/officeDocument/2006/relationships/image" Target="../media/image410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altLang="ko-KR" sz="3600" i="1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𝑚𝑒𝑑𝑖𝑎𝑛</m:t>
                          </m:r>
                        </m:e>
                        <m: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sz="36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36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𝑚𝑒𝑑𝑖𝑎𝑛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ko-KR" sz="36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ko-KR" sz="36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altLang="ko-KR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6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ko-KR" sz="36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altLang="ko-KR" sz="36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3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7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717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121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57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034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1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27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/>
              <a:t>Aniish </a:t>
            </a:r>
            <a:r>
              <a:rPr lang="en-US" dirty="0" smtClean="0"/>
              <a:t>Sridhar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Analytics Competition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Aditya Balaram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Single </a:t>
            </a:r>
            <a:r>
              <a:rPr lang="en-US" dirty="0"/>
              <a:t>Pass </a:t>
            </a:r>
            <a:r>
              <a:rPr lang="en-US" dirty="0" smtClean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77320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Background Noise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expression values (as numbers)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Use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robust estimate of scale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Median Absolute Deviation (MAD)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(from the median)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Rescale to put on same scale as  s. d.: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ko-KR" alt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𝜎</m:t>
                          </m:r>
                        </m:e>
                      </m:ac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𝑑𝑎𝑡𝑎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𝑀𝐴𝐷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0,1</m:t>
                                  </m:r>
                                </m:e>
                              </m:d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3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2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6384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697038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9642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Hope: 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Entries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“Pure Noise,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(Gaussian)”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Few (&lt;&lt; ¼)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Biological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Signal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Outliers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to Check?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Approaches to: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Fitting probability distributions to data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Histograms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Kernel Density Estimates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Drawbacks:   often not best view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(for determining goodness of fit)</a:t>
            </a:r>
          </a:p>
        </p:txBody>
      </p:sp>
    </p:spTree>
    <p:extLst>
      <p:ext uri="{BB962C8B-B14F-4D97-AF65-F5344CB8AC3E}">
        <p14:creationId xmlns:p14="http://schemas.microsoft.com/office/powerpoint/2010/main" val="2314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Consider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Testbed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of 4 Toy Examples: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non-Gaussian!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non-Gaussian(?)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(Will use these names several times)</a:t>
            </a:r>
          </a:p>
        </p:txBody>
      </p:sp>
    </p:spTree>
    <p:extLst>
      <p:ext uri="{BB962C8B-B14F-4D97-AF65-F5344CB8AC3E}">
        <p14:creationId xmlns:p14="http://schemas.microsoft.com/office/powerpoint/2010/main" val="3880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non-Gaussian!</a:t>
            </a:r>
          </a:p>
        </p:txBody>
      </p:sp>
      <p:pic>
        <p:nvPicPr>
          <p:cNvPr id="16691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non-Gaussian(?)</a:t>
            </a:r>
          </a:p>
        </p:txBody>
      </p:sp>
      <p:pic>
        <p:nvPicPr>
          <p:cNvPr id="16794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</a:t>
            </a:r>
          </a:p>
        </p:txBody>
      </p:sp>
      <p:pic>
        <p:nvPicPr>
          <p:cNvPr id="16896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3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Simple Toy Example,   Gaussian?</a:t>
            </a:r>
          </a:p>
        </p:txBody>
      </p:sp>
      <p:pic>
        <p:nvPicPr>
          <p:cNvPr id="16998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4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Direct Visualizations: 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Empirical CDF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,            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=1,⋯,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</m:box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grid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(sorted data)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2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Quantile plot  (inverse):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vs.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8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Note:  Have essentially already used this: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Called it the “ROC Curve”</a:t>
                </a: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>
                <a:blip r:embed="rId3"/>
                <a:stretch>
                  <a:fillRect l="-1834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8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vs.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777425"/>
                <a:ext cx="2225674" cy="584775"/>
              </a:xfrm>
              <a:prstGeom prst="rect">
                <a:avLst/>
              </a:prstGeom>
              <a:blipFill>
                <a:blip r:embed="rId3"/>
                <a:stretch>
                  <a:fillRect l="-7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76200" y="4825425"/>
            <a:ext cx="4114800" cy="1270575"/>
            <a:chOff x="76200" y="4825425"/>
            <a:chExt cx="4114800" cy="12705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Grid of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Values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825425"/>
                  <a:ext cx="3826304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47" t="-13542" r="-33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2057400" y="5410200"/>
              <a:ext cx="2133600" cy="685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H="1">
            <a:off x="5715000" y="2362200"/>
            <a:ext cx="18288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62800" y="2362200"/>
            <a:ext cx="1447800" cy="28194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1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 – CDF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Comparison Visualizations: </a:t>
                </a:r>
              </a:p>
              <a:p>
                <a:pPr algn="ctr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(compare a theoretical with an empirical)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3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P-P plot: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>
                  <a:buFont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</a:p>
              <a:p>
                <a:pPr>
                  <a:lnSpc>
                    <a:spcPct val="150000"/>
                  </a:lnSpc>
                  <a:buFont typeface="Times New Roman" pitchFamily="18" charset="0"/>
                  <a:buAutoNum type="arabicPeriod" startAt="4"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Q-Q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plot:</a:t>
                </a: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plot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vs.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		for a grid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cs typeface="Arial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values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endPara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9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b="-5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2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027886"/>
            <a:ext cx="8534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Cutoff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8" y="1412539"/>
            <a:ext cx="7706212" cy="5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1487269"/>
            <a:ext cx="8458200" cy="2246531"/>
            <a:chOff x="0" y="1487269"/>
            <a:chExt cx="8458200" cy="2246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From </a:t>
                  </a:r>
                  <a14:m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0,1</m:t>
                          </m:r>
                        </m:e>
                      </m:d>
                    </m:oMath>
                  </a14:m>
                  <a:r>
                    <a:rPr kumimoji="0" lang="en-US" sz="3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Distribution</a:t>
                  </a:r>
                  <a:endPara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87269"/>
                  <a:ext cx="845820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61" t="-14151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Arrow Connector 2"/>
            <p:cNvCxnSpPr/>
            <p:nvPr/>
          </p:nvCxnSpPr>
          <p:spPr>
            <a:xfrm>
              <a:off x="2667000" y="1981200"/>
              <a:ext cx="24384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01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3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46988"/>
          <a:stretch>
            <a:fillRect/>
          </a:stretch>
        </p:blipFill>
        <p:spPr bwMode="auto">
          <a:xfrm>
            <a:off x="762000" y="1905000"/>
            <a:ext cx="7562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Generated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data points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487269"/>
                <a:ext cx="6172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962" t="-14151" r="-14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114800" y="2057400"/>
            <a:ext cx="152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</p:txBody>
      </p:sp>
      <p:pic>
        <p:nvPicPr>
          <p:cNvPr id="174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>
            <a:fillRect/>
          </a:stretch>
        </p:blipFill>
        <p:spPr bwMode="auto">
          <a:xfrm>
            <a:off x="1143000" y="2133600"/>
            <a:ext cx="75628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Illustrative graphic (toy data set):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Qs 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near </a:t>
            </a:r>
            <a:r>
              <a:rPr lang="en-US" smtClean="0">
                <a:solidFill>
                  <a:srgbClr val="0000FF"/>
                </a:solidFill>
                <a:latin typeface="Arial" charset="0"/>
                <a:cs typeface="Arial" charset="0"/>
              </a:rPr>
              <a:t>Theoretical Qs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when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FF00FF"/>
                </a:solidFill>
                <a:latin typeface="Arial" charset="0"/>
                <a:cs typeface="Arial" charset="0"/>
              </a:rPr>
              <a:t>Q-Q curve</a:t>
            </a: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  is near  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smtClean="0">
                <a:solidFill>
                  <a:srgbClr val="00FF00"/>
                </a:solidFill>
                <a:latin typeface="Arial" charset="0"/>
                <a:cs typeface="Arial" charset="0"/>
              </a:rPr>
              <a:t>0</a:t>
            </a:r>
            <a:r>
              <a:rPr lang="en-US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US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(general use of Q-Q plots)</a:t>
            </a: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Viewpoints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-P Plot = ROC Curve: </a:t>
            </a:r>
          </a:p>
          <a:p>
            <a:pPr algn="ctr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Study Differences Between Data Sets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 Body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of Distributions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Plot:         For Checking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Empirical Distribution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vs.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Theoretical Distribution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Tails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Alternate Terminology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P-P Plot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= ROC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Curve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Q-Q Plot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Related Measures:</a:t>
            </a:r>
          </a:p>
          <a:p>
            <a:pPr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Precision &amp; Recall</a:t>
            </a:r>
          </a:p>
        </p:txBody>
      </p:sp>
    </p:spTree>
    <p:extLst>
      <p:ext uri="{BB962C8B-B14F-4D97-AF65-F5344CB8AC3E}">
        <p14:creationId xmlns:p14="http://schemas.microsoft.com/office/powerpoint/2010/main" val="6612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76132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 modes turn into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Less strong feature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Been proposed to study modality</a:t>
            </a:r>
          </a:p>
        </p:txBody>
      </p:sp>
    </p:spTree>
    <p:extLst>
      <p:ext uri="{BB962C8B-B14F-4D97-AF65-F5344CB8AC3E}">
        <p14:creationId xmlns:p14="http://schemas.microsoft.com/office/powerpoint/2010/main" val="8655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pic>
        <p:nvPicPr>
          <p:cNvPr id="17818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552700"/>
            <a:ext cx="29718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990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Seems different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say this time?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what is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27634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pic>
        <p:nvPicPr>
          <p:cNvPr id="180228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14900" y="1638300"/>
            <a:ext cx="12954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93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Hiearchical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Looks much like?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Wiggles all random variation?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there are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to assess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noise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8217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Need to understand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Approach: 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Q-Q envelope 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Simulate from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Samples of same size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About 100 samples gives</a:t>
            </a:r>
          </a:p>
          <a:p>
            <a:pPr lvl="1"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“good visual impression”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Overlay resulting </a:t>
            </a: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100 QQ-curves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To visually convey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natural sampling variation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8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</p:txBody>
      </p:sp>
      <p:pic>
        <p:nvPicPr>
          <p:cNvPr id="183300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1714500" y="2247900"/>
            <a:ext cx="4191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162300" y="2628900"/>
            <a:ext cx="3124200" cy="76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4191000" y="2362200"/>
            <a:ext cx="1905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1447800"/>
            <a:ext cx="19050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</p:txBody>
      </p:sp>
    </p:spTree>
    <p:extLst>
      <p:ext uri="{BB962C8B-B14F-4D97-AF65-F5344CB8AC3E}">
        <p14:creationId xmlns:p14="http://schemas.microsoft.com/office/powerpoint/2010/main" val="27980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81200" y="2743200"/>
            <a:ext cx="4419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238500" y="2476500"/>
            <a:ext cx="28956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886201" y="2667000"/>
            <a:ext cx="2438400" cy="3175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5067300" y="1485900"/>
            <a:ext cx="9144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shows: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Departures are significant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Clear these data are not 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Recall not so clear from e.g. histogram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Q-Q plot gives clear indication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</p:txBody>
      </p:sp>
    </p:spTree>
    <p:extLst>
      <p:ext uri="{BB962C8B-B14F-4D97-AF65-F5344CB8AC3E}">
        <p14:creationId xmlns:p14="http://schemas.microsoft.com/office/powerpoint/2010/main" val="32281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3" descr="EgQQ1dat3NmixBimv2Hi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8313"/>
            <a:ext cx="6719888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171700" y="2628900"/>
            <a:ext cx="4114800" cy="1752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953000" y="1600200"/>
            <a:ext cx="1143000" cy="838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 departures from line?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Harder to see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clearly there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non-Gaussian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needed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 = 10,000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 points…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(why bigger sample size was used)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dirty="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Envelope plot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reflects </a:t>
            </a:r>
            <a:r>
              <a:rPr lang="en-US" altLang="ko-KR" u="sng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sampling variation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were these distributions?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0.5 N(-1.5,0.75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0.4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Non-Gaussian! .5 N(-1.5,0.75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+ 0.5 N(1.5,0.75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0468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34056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Non-Gaussian (?)   0.4 N(0,1) + 0.3 N(0,0.5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 + 0.3 N(0,0.25</a:t>
            </a:r>
            <a:r>
              <a:rPr lang="en-US" altLang="ko-KR" sz="20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z="2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1492" name="Picture 3" descr="EgQQ1dat4NmixKur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2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2516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Gaussian?   0.7 N(0,1) + 0.3 N(0,0.5</a:t>
            </a:r>
            <a:r>
              <a:rPr lang="en-US" altLang="ko-KR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ko-KR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193540" name="Picture 3" descr="EgQQ1dat2Nmixv8NormFit-Turt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</a:t>
            </a:r>
            <a:r>
              <a:rPr lang="en-US" altLang="ko-KR" dirty="0" smtClean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Envelope</a:t>
            </a: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Plots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Marron’s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Software:</a:t>
            </a:r>
          </a:p>
          <a:p>
            <a:pPr algn="ctr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qqLM.m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General Directory</a:t>
            </a:r>
          </a:p>
        </p:txBody>
      </p:sp>
    </p:spTree>
    <p:extLst>
      <p:ext uri="{BB962C8B-B14F-4D97-AF65-F5344CB8AC3E}">
        <p14:creationId xmlns:p14="http://schemas.microsoft.com/office/powerpoint/2010/main" val="9960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r>
                          <a:rPr lang="ko-KR" alt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𝜇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ko-KR" alt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theoretical distribution: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𝑝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𝑋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≤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Φ</m:t>
                      </m:r>
                      <m:d>
                        <m:dPr>
                          <m:ctrl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𝑞</m:t>
                              </m:r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−</m:t>
                              </m:r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ko-KR" altLang="el-G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sz="16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the Standard Normal Quantile</a:t>
                </a: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Variations on Q-Q Plots: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Solving for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𝑞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gives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𝑞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Φ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Gulim" pitchFamily="34" charset="-127"/>
                              <a:cs typeface="Arial" charset="0"/>
                            </a:rPr>
                            <m:t>𝑝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=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𝜇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+</m:t>
                      </m:r>
                      <m:r>
                        <a:rPr lang="ko-KR" altLang="en-US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𝜎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𝑧</m:t>
                      </m:r>
                    </m:oMath>
                  </m:oMathPara>
                </a14:m>
                <a:endParaRPr lang="en-US" altLang="ko-KR" b="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Q-Q plot against Standard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Normal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            is </a:t>
                </a:r>
                <a:r>
                  <a:rPr lang="en-US" altLang="ko-KR" u="sng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linear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With </a:t>
                </a:r>
                <a:r>
                  <a:rPr lang="en-US" altLang="ko-KR" dirty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slope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𝜎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and intercept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297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914400"/>
                <a:ext cx="8305800" cy="5715000"/>
              </a:xfrm>
              <a:blipFill rotWithShape="1">
                <a:blip r:embed="rId3"/>
                <a:stretch>
                  <a:fillRect l="-1834"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0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685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Q-Q plots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Variations on Q-Q Plots: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replace Gaussian with other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dist’ns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theoretical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Can compare 2 empirical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distn’s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Could also Vary P-P plots = ROC curves</a:t>
            </a:r>
            <a:endParaRPr lang="en-US" altLang="ko-KR" dirty="0" smtClean="0">
              <a:solidFill>
                <a:srgbClr val="0000FF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19865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6019800" y="5650468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533, d = 9456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5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199683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Overall distribution has strong kurtosis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Shown by height of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kde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relative to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MAD based Gaussian fit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Mean and Median both  ~ 0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SD ~ 1, driven by few large values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MAD ~ 0.7, driven by bulk of data</a:t>
            </a:r>
          </a:p>
        </p:txBody>
      </p:sp>
    </p:spTree>
    <p:extLst>
      <p:ext uri="{BB962C8B-B14F-4D97-AF65-F5344CB8AC3E}">
        <p14:creationId xmlns:p14="http://schemas.microsoft.com/office/powerpoint/2010/main" val="15057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29392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Basis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Approach: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defines:  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Single Cluster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 Gaussian distribution  (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Sarle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Kou 1993)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 define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test based on: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 cluster index (measure) as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null distribution</a:t>
            </a:r>
            <a:endParaRPr lang="en-US" altLang="ko-KR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Currently compute by simulation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Possible to do this analytically???</a:t>
            </a:r>
          </a:p>
        </p:txBody>
      </p:sp>
    </p:spTree>
    <p:extLst>
      <p:ext uri="{BB962C8B-B14F-4D97-AF65-F5344CB8AC3E}">
        <p14:creationId xmlns:p14="http://schemas.microsoft.com/office/powerpoint/2010/main" val="39368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8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2800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943600" y="5646003"/>
            <a:ext cx="3051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Now Check Effect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Using SD, not MAD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Checks that estimation of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matters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 sample </a:t>
                </a:r>
                <a:r>
                  <a:rPr lang="en-US" dirty="0" err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s.d.</a:t>
                </a: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is indeed too large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As expected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Variation assessed by </a:t>
                </a:r>
                <a:r>
                  <a:rPr lang="en-US" dirty="0" smtClean="0">
                    <a:solidFill>
                      <a:srgbClr val="0000FF"/>
                    </a:solidFill>
                    <a:latin typeface="Arial" charset="0"/>
                    <a:cs typeface="Arial" charset="0"/>
                  </a:rPr>
                  <a:t>Q-Q envelope plot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Shows variation not negligible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surprising with </a:t>
                </a:r>
                <a:r>
                  <a:rPr lang="en-US" i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 ~ 5 million</a:t>
                </a:r>
              </a:p>
            </p:txBody>
          </p:sp>
        </mc:Choice>
        <mc:Fallback xmlns="">
          <p:sp>
            <p:nvSpPr>
              <p:cNvPr id="36869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371600"/>
                <a:ext cx="8153400" cy="5029200"/>
              </a:xfrm>
              <a:blipFill rotWithShape="1">
                <a:blip r:embed="rId3"/>
                <a:stretch>
                  <a:fillRect l="-172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Estimation of Biological Covariance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Keep only “large” eigenvalues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altLang="ko-KR" b="0" i="0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ko-KR" altLang="en-US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Defined as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6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for null distribution, use eigenvalues:</a:t>
                </a:r>
              </a:p>
              <a:p>
                <a:pPr marL="0" indent="0"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Gulim" pitchFamily="34" charset="-127"/>
                          <a:cs typeface="Arial" charset="0"/>
                        </a:rPr>
                        <m:t>,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⋯,</m:t>
                      </m:r>
                      <m:func>
                        <m:func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Gulim" pitchFamily="34" charset="-127"/>
                              <a:cs typeface="Aria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Gulim" pitchFamily="34" charset="-127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Gulim" pitchFamily="34" charset="-127"/>
                                  <a:cs typeface="Arial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Gulim" pitchFamily="34" charset="-127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Gulim" pitchFamily="34" charset="-127"/>
                                          <a:cs typeface="Arial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78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9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5052" r="7137" b="5052"/>
          <a:stretch>
            <a:fillRect/>
          </a:stretch>
        </p:blipFill>
        <p:spPr>
          <a:xfrm>
            <a:off x="1077913" y="1300163"/>
            <a:ext cx="7446962" cy="5514975"/>
          </a:xfrm>
          <a:noFill/>
        </p:spPr>
      </p:pic>
    </p:spTree>
    <p:extLst>
      <p:ext uri="{BB962C8B-B14F-4D97-AF65-F5344CB8AC3E}">
        <p14:creationId xmlns:p14="http://schemas.microsoft.com/office/powerpoint/2010/main" val="22369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Suggests biology is very strong here!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I.e. very strong signal to noise ratio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Have more structure than can analyze</a:t>
                </a:r>
              </a:p>
              <a:p>
                <a:pPr algn="ctr"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(with only 533 data points)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Data are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very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far from pure noise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don’t actually use Factor Anal. Model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Instead end up with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estim’d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eigenvalues</a:t>
                </a:r>
              </a:p>
            </p:txBody>
          </p:sp>
        </mc:Choice>
        <mc:Fallback xmlns="">
          <p:sp>
            <p:nvSpPr>
              <p:cNvPr id="389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0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Do we need the factor model?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Explore this with another data set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(with fewer genes)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This time: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n = 315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cases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d = 306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genes</a:t>
            </a:r>
          </a:p>
        </p:txBody>
      </p:sp>
    </p:spTree>
    <p:extLst>
      <p:ext uri="{BB962C8B-B14F-4D97-AF65-F5344CB8AC3E}">
        <p14:creationId xmlns:p14="http://schemas.microsoft.com/office/powerpoint/2010/main" val="21235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4842" r="8546" b="4842"/>
          <a:stretch>
            <a:fillRect/>
          </a:stretch>
        </p:blipFill>
        <p:spPr bwMode="auto">
          <a:xfrm>
            <a:off x="1143000" y="1400175"/>
            <a:ext cx="70961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Eigenval’s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Try another data set, with fewer genes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This time: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First ~110 eigenvalues 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&gt;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Rest are negligible</a:t>
                </a:r>
              </a:p>
              <a:p>
                <a:pPr lvl="1" eaLnBrk="1" hangingPunct="1">
                  <a:lnSpc>
                    <a:spcPct val="11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threshold smaller ones 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i="1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399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614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81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Estimated Mean,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𝜇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(of Gaussian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dist’n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)?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1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Can ignore this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By appealing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shift invariance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of CI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When Data are (rigidly) shifted</a:t>
                </a:r>
              </a:p>
              <a:p>
                <a:pPr lvl="1"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CI remains the same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So enough to simulate with mean 0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Other uses of invariance ideas?</a:t>
                </a:r>
              </a:p>
            </p:txBody>
          </p:sp>
        </mc:Choice>
        <mc:Fallback xmlns="">
          <p:sp>
            <p:nvSpPr>
              <p:cNvPr id="162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600200"/>
                <a:ext cx="8458200" cy="5105400"/>
              </a:xfrm>
              <a:blipFill rotWithShape="0">
                <a:blip r:embed="rId3"/>
                <a:stretch>
                  <a:fillRect l="-1875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 rotWithShape="1"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Then compare </a:t>
            </a: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data CI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,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With simulated null population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Spirit similar to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now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significance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happens for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values of CI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2912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3205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Analyze Perou 500 breast cancer data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(large cross study combined data set)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Current folklore:   5 classes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Luminal 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Luminal B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Normal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B0F0"/>
                </a:solidFill>
                <a:latin typeface="Arial" charset="0"/>
                <a:ea typeface="Gulim" pitchFamily="34" charset="-127"/>
                <a:cs typeface="Arial" charset="0"/>
              </a:rPr>
              <a:t>Her 2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sz="2800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Basal</a:t>
            </a:r>
          </a:p>
        </p:txBody>
      </p:sp>
    </p:spTree>
    <p:extLst>
      <p:ext uri="{BB962C8B-B14F-4D97-AF65-F5344CB8AC3E}">
        <p14:creationId xmlns:p14="http://schemas.microsoft.com/office/powerpoint/2010/main" val="9006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PCA View – real clusters???</a:t>
            </a: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46125" y="1431925"/>
            <a:ext cx="7827963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7713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DWD Dir’ns View – real clusters???</a:t>
            </a:r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762000" y="14351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572000" y="2895600"/>
            <a:ext cx="1600200" cy="2590800"/>
          </a:xfrm>
          <a:prstGeom prst="rect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954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 500 – Fundamental Question</a:t>
            </a:r>
          </a:p>
        </p:txBody>
      </p:sp>
      <p:pic>
        <p:nvPicPr>
          <p:cNvPr id="214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4" t="30261" r="35043" b="25420"/>
          <a:stretch>
            <a:fillRect/>
          </a:stretch>
        </p:blipFill>
        <p:spPr bwMode="auto">
          <a:xfrm>
            <a:off x="5257800" y="1676400"/>
            <a:ext cx="31908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3241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Luminal A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Luminal B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distinct clusters?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Famous for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Far Different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Survivability</a:t>
            </a:r>
          </a:p>
        </p:txBody>
      </p:sp>
      <p:cxnSp>
        <p:nvCxnSpPr>
          <p:cNvPr id="214021" name="Straight Arrow Connector 5"/>
          <p:cNvCxnSpPr>
            <a:cxnSpLocks noChangeShapeType="1"/>
          </p:cNvCxnSpPr>
          <p:nvPr/>
        </p:nvCxnSpPr>
        <p:spPr bwMode="auto">
          <a:xfrm>
            <a:off x="3276600" y="2133600"/>
            <a:ext cx="4191000" cy="152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2" name="Straight Arrow Connector 6"/>
          <p:cNvCxnSpPr>
            <a:cxnSpLocks noChangeShapeType="1"/>
          </p:cNvCxnSpPr>
          <p:nvPr/>
        </p:nvCxnSpPr>
        <p:spPr bwMode="auto">
          <a:xfrm>
            <a:off x="3276600" y="2133600"/>
            <a:ext cx="3962400" cy="34290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3" name="Straight Arrow Connector 9"/>
          <p:cNvCxnSpPr>
            <a:cxnSpLocks noChangeShapeType="1"/>
          </p:cNvCxnSpPr>
          <p:nvPr/>
        </p:nvCxnSpPr>
        <p:spPr bwMode="auto">
          <a:xfrm flipV="1">
            <a:off x="2590800" y="2438400"/>
            <a:ext cx="3810000" cy="2286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24" name="Straight Arrow Connector 12"/>
          <p:cNvCxnSpPr>
            <a:cxnSpLocks noChangeShapeType="1"/>
          </p:cNvCxnSpPr>
          <p:nvPr/>
        </p:nvCxnSpPr>
        <p:spPr bwMode="auto">
          <a:xfrm>
            <a:off x="2590800" y="2667000"/>
            <a:ext cx="3962400" cy="3124200"/>
          </a:xfrm>
          <a:prstGeom prst="straightConnector1">
            <a:avLst/>
          </a:prstGeom>
          <a:noFill/>
          <a:ln w="254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325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5107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Get p-values from: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From simulated sample CIs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Fit Gaussian Quantile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Don’t “believe these”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But useful for comparison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Especially when Empirical Quantile = 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3276600"/>
            <a:ext cx="7503977" cy="3276600"/>
            <a:chOff x="609600" y="3276600"/>
            <a:chExt cx="7503977" cy="3276600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5968425"/>
              <a:ext cx="75039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Currently Replaced by “Z-Scores”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5800" y="3276600"/>
              <a:ext cx="7010400" cy="2438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62000" y="3429000"/>
              <a:ext cx="6858000" cy="20574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72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2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 Mod Out Rotations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Replace full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Cov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 by diagonal matrix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As done in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eigen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-analysis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𝑀𝐷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then “not like data”???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OK, since k-means clustering (i.e. CI) is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invariant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	(assuming e.g. Euclidean Distance)</a:t>
                </a:r>
              </a:p>
              <a:p>
                <a:pPr eaLnBrk="1" hangingPunct="1">
                  <a:buFont typeface="Wingdings" pitchFamily="2" charset="2"/>
                  <a:buChar char="n"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4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800" cy="3962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0.0045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same strong evidence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439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 for Luminal A vs. Luminal B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  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Empirical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definitely 2 clusters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 fit p-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Stronger evidence than above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Such comparison is value of Gaussian fit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Makes sense (since CI is min possible)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Conclude these really are two clusters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Perou 500 SigClust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 &amp; Norm  vs.  Her2 &amp;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p-val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p-val = 10</a:t>
            </a:r>
            <a:r>
              <a:rPr lang="en-US" altLang="ko-KR" sz="2800" baseline="300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p-val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p-val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p-val = 0.005</a:t>
            </a:r>
          </a:p>
        </p:txBody>
      </p:sp>
    </p:spTree>
    <p:extLst>
      <p:ext uri="{BB962C8B-B14F-4D97-AF65-F5344CB8AC3E}">
        <p14:creationId xmlns:p14="http://schemas.microsoft.com/office/powerpoint/2010/main" val="18391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All previous splits were real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Most not able to split further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Exception is Basal, already known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Chuck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good intuition!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(insight about signal vs. noise)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How good are others???</a:t>
            </a:r>
          </a:p>
        </p:txBody>
      </p:sp>
    </p:spTree>
    <p:extLst>
      <p:ext uri="{BB962C8B-B14F-4D97-AF65-F5344CB8AC3E}">
        <p14:creationId xmlns:p14="http://schemas.microsoft.com/office/powerpoint/2010/main" val="5344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Experience with Other Data Sets:    </a:t>
            </a:r>
            <a:r>
              <a:rPr lang="en-US" altLang="ko-KR" u="sng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Similar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data sets:   less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Gene filtering:    more power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Lung Cancer:    more distinct clusters</a:t>
            </a:r>
          </a:p>
        </p:txBody>
      </p:sp>
    </p:spTree>
    <p:extLst>
      <p:ext uri="{BB962C8B-B14F-4D97-AF65-F5344CB8AC3E}">
        <p14:creationId xmlns:p14="http://schemas.microsoft.com/office/powerpoint/2010/main" val="30443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79550"/>
            <a:ext cx="8382000" cy="476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Some Personal Observations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Experienced Analysts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Impressively Good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save them time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can help them with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skeptics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for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non-experts</a:t>
            </a:r>
          </a:p>
        </p:txBody>
      </p:sp>
    </p:spTree>
    <p:extLst>
      <p:ext uri="{BB962C8B-B14F-4D97-AF65-F5344CB8AC3E}">
        <p14:creationId xmlns:p14="http://schemas.microsoft.com/office/powerpoint/2010/main" val="7064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6" t="5052" r="7138" b="50888"/>
          <a:stretch/>
        </p:blipFill>
        <p:spPr>
          <a:xfrm>
            <a:off x="152400" y="4078763"/>
            <a:ext cx="4010475" cy="2703037"/>
          </a:xfrm>
          <a:noFill/>
        </p:spPr>
      </p:pic>
    </p:spTree>
    <p:extLst>
      <p:ext uri="{BB962C8B-B14F-4D97-AF65-F5344CB8AC3E}">
        <p14:creationId xmlns:p14="http://schemas.microsoft.com/office/powerpoint/2010/main" val="34234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1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5" t="4842" r="8546" b="50000"/>
          <a:stretch/>
        </p:blipFill>
        <p:spPr bwMode="auto">
          <a:xfrm>
            <a:off x="4767675" y="4052888"/>
            <a:ext cx="39191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Fixed by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u="sng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(Huang et al, 2014)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20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distribut’n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3</a:t>
                </a:r>
                <a:r>
                  <a:rPr lang="en-US" altLang="ko-KR" baseline="30000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Key Idea:   Factor Analysis Model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Model Covariance as:    Biology + Noise</a:t>
                </a: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Σ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ko-KR" alt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𝑁</m:t>
                              </m:r>
                            </m:sub>
                          </m:sSub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×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𝐼</m:t>
                      </m:r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20000"/>
                  </a:lnSpc>
                  <a:buNone/>
                </a:pPr>
                <a:endParaRPr lang="en-US" altLang="ko-KR" sz="1200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Where 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“fairly low dimensional”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Char char="n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𝑁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is estimated from background noise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371600"/>
                <a:ext cx="8305800" cy="5257800"/>
              </a:xfrm>
              <a:blipFill rotWithShape="1">
                <a:blip r:embed="rId3"/>
                <a:stretch>
                  <a:fillRect l="-1834" t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Open Problems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Improved Eigenvalue Estimation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(Random Matrix Theory)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attention to Local Minima in 2-means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Theoretical Null Distributions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for k &gt; 2 means Clustering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Multiple Comparison Issues</a:t>
            </a:r>
          </a:p>
        </p:txBody>
      </p:sp>
    </p:spTree>
    <p:extLst>
      <p:ext uri="{BB962C8B-B14F-4D97-AF65-F5344CB8AC3E}">
        <p14:creationId xmlns:p14="http://schemas.microsoft.com/office/powerpoint/2010/main" val="9214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2615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9637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Kendall (et al  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Bookstein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Dryden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(1998, revision coming)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5782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 Shape Analysis: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Kendall (et al  1999)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Bookstein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(1991)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Dryden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Mardia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(1998, revision coming)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sz="1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Recommended as Most Accessible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733800" y="4038600"/>
            <a:ext cx="3352800" cy="1371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219200" y="5257800"/>
            <a:ext cx="2348720" cy="1346775"/>
            <a:chOff x="1219200" y="5257800"/>
            <a:chExt cx="2348720" cy="1346775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6019800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Data Object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2" idx="0"/>
            </p:cNvCxnSpPr>
            <p:nvPr/>
          </p:nvCxnSpPr>
          <p:spPr bwMode="auto">
            <a:xfrm flipV="1">
              <a:off x="2393560" y="5257800"/>
              <a:ext cx="654440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7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B524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800600" y="5257800"/>
            <a:ext cx="2052165" cy="1346775"/>
            <a:chOff x="1219200" y="5257800"/>
            <a:chExt cx="2052165" cy="1346775"/>
          </a:xfrm>
        </p:grpSpPr>
        <p:sp>
          <p:nvSpPr>
            <p:cNvPr id="19" name="TextBox 18"/>
            <p:cNvSpPr txBox="1"/>
            <p:nvPr/>
          </p:nvSpPr>
          <p:spPr>
            <a:xfrm>
              <a:off x="1219200" y="6019800"/>
              <a:ext cx="20521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B050"/>
                  </a:solidFill>
                </a:rPr>
                <a:t>Descriptor</a:t>
              </a:r>
              <a:endParaRPr 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9" idx="0"/>
            </p:cNvCxnSpPr>
            <p:nvPr/>
          </p:nvCxnSpPr>
          <p:spPr bwMode="auto">
            <a:xfrm flipV="1">
              <a:off x="2245283" y="5257800"/>
              <a:ext cx="802717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86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08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99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2350</Words>
  <Application>Microsoft Office PowerPoint</Application>
  <PresentationFormat>On-screen Show (4:3)</PresentationFormat>
  <Paragraphs>743</Paragraphs>
  <Slides>106</Slides>
  <Notes>104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9" baseType="lpstr"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1_Default Design</vt:lpstr>
      <vt:lpstr>12_Default Design</vt:lpstr>
      <vt:lpstr>14_Nature</vt:lpstr>
      <vt:lpstr>Image File</vt:lpstr>
      <vt:lpstr>Equation</vt:lpstr>
      <vt:lpstr>SWISS Score</vt:lpstr>
      <vt:lpstr>Hiearchical Clustering</vt:lpstr>
      <vt:lpstr>Hiearchical Clustering</vt:lpstr>
      <vt:lpstr>Hiearchical Clustering</vt:lpstr>
      <vt:lpstr>SigClust</vt:lpstr>
      <vt:lpstr>Statistical Significance of Clusters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Gaussian null distribut’n</vt:lpstr>
      <vt:lpstr>SigClust Estimation of Background Noise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ROC Curve</vt:lpstr>
      <vt:lpstr>ROC Curve – CDF View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Alternate Viewpoints</vt:lpstr>
      <vt:lpstr>Alternate Terminology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plots</vt:lpstr>
      <vt:lpstr>Q-Q Envelope Plots</vt:lpstr>
      <vt:lpstr>Q-Q plots</vt:lpstr>
      <vt:lpstr>Q-Q plots</vt:lpstr>
      <vt:lpstr>Q-Q plots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Estimation of Background Noise</vt:lpstr>
      <vt:lpstr>SigClust Gaussian null distribut’n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Estimation of Eigenval’s</vt:lpstr>
      <vt:lpstr>SigClust Gaussian null distribution - Simulation</vt:lpstr>
      <vt:lpstr>SigClust Gaussian null distribution - Simulation</vt:lpstr>
      <vt:lpstr>An example (details to follow)</vt:lpstr>
      <vt:lpstr>SigClust Modalities</vt:lpstr>
      <vt:lpstr>SigClust Real Data Results</vt:lpstr>
      <vt:lpstr>Perou 500 PCA View – real clusters???</vt:lpstr>
      <vt:lpstr>Perou 500 DWD Dir’ns View – real clusters???</vt:lpstr>
      <vt:lpstr>Perou 500 – Fundamental Question</vt:lpstr>
      <vt:lpstr>SigClust Results for Luminal A vs. Luminal B</vt:lpstr>
      <vt:lpstr>SigClust Results for Luminal A vs. Luminal B</vt:lpstr>
      <vt:lpstr>SigClust Results for Luminal A vs. Luminal B</vt:lpstr>
      <vt:lpstr>SigClust Results for Luminal A vs. Luminal B</vt:lpstr>
      <vt:lpstr>SigClust Real Data Results</vt:lpstr>
      <vt:lpstr>SigClust Real Data Results</vt:lpstr>
      <vt:lpstr>SigClust Real Data Results</vt:lpstr>
      <vt:lpstr>SigClust Real Data Results</vt:lpstr>
      <vt:lpstr>SigClust Overview</vt:lpstr>
      <vt:lpstr>SigClust Overview</vt:lpstr>
      <vt:lpstr>SigClust Overview</vt:lpstr>
      <vt:lpstr>SigClust Overview</vt:lpstr>
      <vt:lpstr>SigClust Open Problems</vt:lpstr>
      <vt:lpstr>Big Picture</vt:lpstr>
      <vt:lpstr>Shapes As Data Objects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402</cp:revision>
  <dcterms:created xsi:type="dcterms:W3CDTF">2001-06-08T01:38:43Z</dcterms:created>
  <dcterms:modified xsi:type="dcterms:W3CDTF">2017-11-02T18:08:36Z</dcterms:modified>
</cp:coreProperties>
</file>