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64" r:id="rId2"/>
    <p:sldMasterId id="2147483892" r:id="rId3"/>
  </p:sldMasterIdLst>
  <p:notesMasterIdLst>
    <p:notesMasterId r:id="rId74"/>
  </p:notesMasterIdLst>
  <p:sldIdLst>
    <p:sldId id="2550" r:id="rId4"/>
    <p:sldId id="2551" r:id="rId5"/>
    <p:sldId id="2559" r:id="rId6"/>
    <p:sldId id="2562" r:id="rId7"/>
    <p:sldId id="2565" r:id="rId8"/>
    <p:sldId id="2570" r:id="rId9"/>
    <p:sldId id="2571" r:id="rId10"/>
    <p:sldId id="2576" r:id="rId11"/>
    <p:sldId id="2579" r:id="rId12"/>
    <p:sldId id="2631" r:id="rId13"/>
    <p:sldId id="2587" r:id="rId14"/>
    <p:sldId id="2599" r:id="rId15"/>
    <p:sldId id="2608" r:id="rId16"/>
    <p:sldId id="2612" r:id="rId17"/>
    <p:sldId id="2613" r:id="rId18"/>
    <p:sldId id="2614" r:id="rId19"/>
    <p:sldId id="2615" r:id="rId20"/>
    <p:sldId id="2626" r:id="rId21"/>
    <p:sldId id="2627" r:id="rId22"/>
    <p:sldId id="2628" r:id="rId23"/>
    <p:sldId id="2629" r:id="rId24"/>
    <p:sldId id="2630" r:id="rId25"/>
    <p:sldId id="2511" r:id="rId26"/>
    <p:sldId id="2512" r:id="rId27"/>
    <p:sldId id="2513" r:id="rId28"/>
    <p:sldId id="2514" r:id="rId29"/>
    <p:sldId id="2515" r:id="rId30"/>
    <p:sldId id="2516" r:id="rId31"/>
    <p:sldId id="2517" r:id="rId32"/>
    <p:sldId id="2518" r:id="rId33"/>
    <p:sldId id="2519" r:id="rId34"/>
    <p:sldId id="2520" r:id="rId35"/>
    <p:sldId id="2521" r:id="rId36"/>
    <p:sldId id="2522" r:id="rId37"/>
    <p:sldId id="2523" r:id="rId38"/>
    <p:sldId id="2524" r:id="rId39"/>
    <p:sldId id="2525" r:id="rId40"/>
    <p:sldId id="2526" r:id="rId41"/>
    <p:sldId id="2527" r:id="rId42"/>
    <p:sldId id="2528" r:id="rId43"/>
    <p:sldId id="2529" r:id="rId44"/>
    <p:sldId id="2530" r:id="rId45"/>
    <p:sldId id="2531" r:id="rId46"/>
    <p:sldId id="2532" r:id="rId47"/>
    <p:sldId id="2533" r:id="rId48"/>
    <p:sldId id="2534" r:id="rId49"/>
    <p:sldId id="2535" r:id="rId50"/>
    <p:sldId id="2536" r:id="rId51"/>
    <p:sldId id="2537" r:id="rId52"/>
    <p:sldId id="2538" r:id="rId53"/>
    <p:sldId id="2539" r:id="rId54"/>
    <p:sldId id="2540" r:id="rId55"/>
    <p:sldId id="2541" r:id="rId56"/>
    <p:sldId id="2542" r:id="rId57"/>
    <p:sldId id="2543" r:id="rId58"/>
    <p:sldId id="2544" r:id="rId59"/>
    <p:sldId id="2545" r:id="rId60"/>
    <p:sldId id="2546" r:id="rId61"/>
    <p:sldId id="2547" r:id="rId62"/>
    <p:sldId id="2548" r:id="rId63"/>
    <p:sldId id="2390" r:id="rId64"/>
    <p:sldId id="2391" r:id="rId65"/>
    <p:sldId id="2392" r:id="rId66"/>
    <p:sldId id="2393" r:id="rId67"/>
    <p:sldId id="2394" r:id="rId68"/>
    <p:sldId id="2395" r:id="rId69"/>
    <p:sldId id="2396" r:id="rId70"/>
    <p:sldId id="2114" r:id="rId71"/>
    <p:sldId id="2115" r:id="rId72"/>
    <p:sldId id="2400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9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84AF1-8CF0-4B74-87DC-0BFD004B3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9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7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6B891-B430-40A2-B083-37ED5A23B1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97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2918-10E0-40B0-B728-5D1F96DE6D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67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FA8F542-7E9F-4472-9FB2-81276354D19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9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F52EA9-89DA-4846-8698-D6B527338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0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F52EA9-89DA-4846-8698-D6B527338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876363-8D21-4EBB-A154-DF609EA862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7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3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49D5B20-882D-4835-AD25-42F64FE61D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40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A010C04-BAB5-44DA-BDF3-5ED9CB0D2D6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96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018F98-0EF9-4A10-B3FB-2B8E3E3688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37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E197A55-C69B-40B8-A04D-790D8F564D3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90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A64478F-60D4-496E-BB08-9CEB8DE1BA0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73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1975D12-672B-44E1-A7F9-AC9DAE8DB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6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F0B9E9-0443-47CC-A9A5-6559C4D426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1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D89F456-5E94-43C6-BDC5-217C21A6FA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15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67879C-6640-4EC3-A403-AAFFFF9BAB3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51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B5DDA3D-DC60-4EA5-AE65-9C1A3DE04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976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66E957-D572-405A-9906-CFB17BAE73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32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E363AF-DC46-447B-8156-0BB1434198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14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30B8BA7-5CDE-49A1-94BB-C59A9A093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21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69D0D0A-19A5-4371-8688-288D5A4BB3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78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69D0D0A-19A5-4371-8688-288D5A4BB3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44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BC8751F-08AD-4DC3-8F11-DDC4332AAA7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42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12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7FA31D4-F44A-424B-AED9-69B41C4C18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62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42ADD3-E5E0-40DF-9098-CBD93BAAB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48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7C66E38-CA3B-4F3B-89B7-F1A29A1D66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45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7C66E38-CA3B-4F3B-89B7-F1A29A1D66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688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A93761-C05C-4442-8D56-C69E8428B9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06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D77236-4970-4220-B91E-6EC742F24F6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52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96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03519A-AD23-4350-864B-E70ADB59450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014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CFA4CD-1923-4C66-B637-DB83057B87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009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8021FA-6490-4CDF-935E-8EC77668C6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536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E8B1F6-3B6D-4C08-B189-F5C43F85B8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34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F958FD-D6F8-4C44-BACF-7A17F89694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724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BA912F0-7BCC-4771-95A9-13F97C3FD6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32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D68ED2-2604-4E95-8A39-002D3370C4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24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6C263C-7D09-4664-A31D-C922FB24A2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876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5A7DBD-EB55-4892-BA8F-0AD8233DC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311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1814-969D-4FC4-BAA7-744BC79E99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38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602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D26C9-F427-45DD-B621-FE16472767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458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A49959-196C-40EF-AE5D-5C0929EE46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73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794A9-50BE-4AA9-96F2-2AC2C7783EF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002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942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1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659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3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3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1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2613F-7A45-434C-8135-CA67F5E3A9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16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C0462-BE6A-4748-9EE5-78163E070F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5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2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71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6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23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8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74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98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58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68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30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49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4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30.png"/><Relationship Id="rId5" Type="http://schemas.openxmlformats.org/officeDocument/2006/relationships/image" Target="../media/image970.png"/><Relationship Id="rId4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32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3.png"/><Relationship Id="rId5" Type="http://schemas.openxmlformats.org/officeDocument/2006/relationships/image" Target="../media/image114.png"/><Relationship Id="rId4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wmv"/><Relationship Id="rId1" Type="http://schemas.microsoft.com/office/2007/relationships/media" Target="../media/media9.wmv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&amp; Ortho PCs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Than Full</a:t>
            </a:r>
          </a:p>
          <a:p>
            <a:pPr marL="0" indent="0">
              <a:buNone/>
            </a:pPr>
            <a:r>
              <a:rPr lang="en-US" dirty="0" smtClean="0"/>
              <a:t>Data???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2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Developed in WWII, History in</a:t>
            </a:r>
          </a:p>
          <a:p>
            <a:pPr marL="0" indent="0">
              <a:buNone/>
            </a:pPr>
            <a:r>
              <a:rPr lang="en-US" dirty="0"/>
              <a:t>Green and </a:t>
            </a:r>
            <a:r>
              <a:rPr lang="en-US" dirty="0" err="1"/>
              <a:t>Swets</a:t>
            </a:r>
            <a:r>
              <a:rPr lang="en-US" dirty="0"/>
              <a:t> (1966)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11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Summarize</a:t>
            </a:r>
          </a:p>
          <a:p>
            <a:pPr marL="0" indent="0">
              <a:buNone/>
            </a:pPr>
            <a:r>
              <a:rPr lang="en-US" dirty="0" smtClean="0"/>
              <a:t>&amp; Compare</a:t>
            </a:r>
          </a:p>
          <a:p>
            <a:pPr marL="0" indent="0">
              <a:buNone/>
            </a:pPr>
            <a:r>
              <a:rPr lang="en-US" dirty="0" smtClean="0"/>
              <a:t>Using</a:t>
            </a:r>
          </a:p>
          <a:p>
            <a:pPr marL="0" indent="0">
              <a:buNone/>
            </a:pPr>
            <a:r>
              <a:rPr lang="en-US" i="1" dirty="0" smtClean="0"/>
              <a:t>Area</a:t>
            </a:r>
          </a:p>
          <a:p>
            <a:pPr marL="0" indent="0">
              <a:buNone/>
            </a:pPr>
            <a:r>
              <a:rPr lang="en-US" i="1" dirty="0" smtClean="0"/>
              <a:t>Under </a:t>
            </a:r>
          </a:p>
          <a:p>
            <a:pPr marL="0" indent="0">
              <a:buNone/>
            </a:pPr>
            <a:r>
              <a:rPr lang="en-US" i="1" dirty="0" smtClean="0"/>
              <a:t>Curve</a:t>
            </a:r>
          </a:p>
          <a:p>
            <a:pPr marL="0" indent="0">
              <a:buNone/>
            </a:pPr>
            <a:r>
              <a:rPr lang="en-US" dirty="0" smtClean="0"/>
              <a:t>(AUC)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942943"/>
            <a:ext cx="6019800" cy="14672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8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Interpretation of AUC: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Very Context Dependent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Radiology: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“&gt; 70% has </a:t>
            </a:r>
            <a:r>
              <a:rPr lang="en-US" dirty="0"/>
              <a:t>P</a:t>
            </a:r>
            <a:r>
              <a:rPr lang="en-US" dirty="0" smtClean="0"/>
              <a:t>redictive Usefulness”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Varies Field by Field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Bigger is Better</a:t>
            </a:r>
          </a:p>
        </p:txBody>
      </p:sp>
    </p:spTree>
    <p:extLst>
      <p:ext uri="{BB962C8B-B14F-4D97-AF65-F5344CB8AC3E}">
        <p14:creationId xmlns:p14="http://schemas.microsoft.com/office/powerpoint/2010/main" val="28850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2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0.93</a:t>
            </a:r>
          </a:p>
        </p:txBody>
      </p:sp>
    </p:spTree>
    <p:extLst>
      <p:ext uri="{BB962C8B-B14F-4D97-AF65-F5344CB8AC3E}">
        <p14:creationId xmlns:p14="http://schemas.microsoft.com/office/powerpoint/2010/main" val="279326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SubClass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0.95</a:t>
            </a:r>
          </a:p>
          <a:p>
            <a:pPr marL="0" indent="0">
              <a:buNone/>
            </a:pPr>
            <a:r>
              <a:rPr lang="en-US" dirty="0" smtClean="0"/>
              <a:t>Better,</a:t>
            </a:r>
          </a:p>
          <a:p>
            <a:pPr marL="0" indent="0">
              <a:buNone/>
            </a:pPr>
            <a:r>
              <a:rPr lang="en-US" dirty="0" smtClean="0"/>
              <a:t>Makes</a:t>
            </a:r>
          </a:p>
          <a:p>
            <a:pPr marL="0" indent="0">
              <a:buNone/>
            </a:pPr>
            <a:r>
              <a:rPr lang="en-US" dirty="0" smtClean="0"/>
              <a:t>Intuitive</a:t>
            </a:r>
          </a:p>
          <a:p>
            <a:pPr marL="0" indent="0">
              <a:buNone/>
            </a:pPr>
            <a:r>
              <a:rPr lang="en-US" dirty="0" smtClean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149948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&amp; visualization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2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Lesson: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is limited at finding clusters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all 8 clusters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deeper example: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2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7199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Mountain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	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height of peak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nicely in mean +- plot  (2nd col)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apparent clusters in scores plot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those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so, could lead to interesting discovery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not, could waste effort in investigation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peak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mean +- plot very useful here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 adjustment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see most clearly in mean +- plot</a:t>
            </a:r>
          </a:p>
          <a:p>
            <a:pPr marL="711200" indent="-711200"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non-linear modes of variation???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(Numbers as Data Objects)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factories?   (Records lost)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Izenman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Sommer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(1988)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(Thicknesses vary by up to factor of 2)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 Width too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large?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 important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structure?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5393" name="Picture 38" descr="StampsHistBWidt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2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417" name="Picture 32" descr="StampsHistBWid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-5 &lt;&lt; -3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6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44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many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believe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modes are “there”?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just sampling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variation?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846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9925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Critical Issue for histograms: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binwidth  (well understood?)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HistBWid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574120"/>
            <a:ext cx="4724400" cy="36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Well Understood Issue: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impact on number of modes (2-7)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HistL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3230562"/>
            <a:ext cx="3880345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going on?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HistLocKD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667000"/>
            <a:ext cx="4572000" cy="35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7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bin centers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find peaks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6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1513"/>
            <a:ext cx="4114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2 (3?)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between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bins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miss peaks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8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11513"/>
            <a:ext cx="4086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Drawbacks: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width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reveals structure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use that, instead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Name:  Kernel Density Estimate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Stony (</a:t>
            </a:r>
            <a:r>
              <a:rPr lang="en-US" strike="sngStrike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Meteor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(hit the earth)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have a chunk of rock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“% of silica”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how many sources?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22 rocks…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hopeless?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and Gaskins (1980)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points by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are data “more dense”?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2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mass 1/n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each point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piece of “density”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Mathematical Notation: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shape given by “kernel”,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∙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6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given by “bandwidth”,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Mathematical Notation: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Was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Used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PCA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Graphics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4038600" y="2667000"/>
            <a:ext cx="5005387" cy="7535862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209800" y="4724400"/>
            <a:ext cx="5943600" cy="1066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09800" y="5791200"/>
            <a:ext cx="60198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kernel (window shape)?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Computational Speed?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Statistical Efficiency?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mooth Estimates?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more, but personal choice: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verall Reference: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Wand and Jones (1994)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use histograms if you must:</a:t>
            </a:r>
          </a:p>
          <a:p>
            <a:pPr marL="711200" indent="-711200"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(minimizes bin edge effect)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 eye is OK at “post-smoothing”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StampsHistBWid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574120"/>
            <a:ext cx="4724400" cy="36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Prof. of Geosciences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Penn. State Univ.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4866" name="Picture 2" descr="http://www3.geosc.psu.edu/people/faculty/personalpages/tbralower/images/Copy2ofTimothy_Bralow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32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Global Climate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scale of millions of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are fossil shells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Dated by surrounding material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 of Isotopes of Strontium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(differences in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decimal point!)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Surrogate for Sea Level (Ice Ages)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seem to have structure…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6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47009"/>
          <a:stretch>
            <a:fillRect/>
          </a:stretch>
        </p:blipFill>
        <p:spPr bwMode="auto">
          <a:xfrm>
            <a:off x="762000" y="17526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Way to bring out structure: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the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of smoothing?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Averages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Splines (several types)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– trim high frequencies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bases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controversial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in regression form: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=1,⋯,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estimate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20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kernel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window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function: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the curve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weighted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 average: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representation of local average: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</a:t>
                </a:r>
              </a:p>
              <a:p>
                <a:pPr marL="711200" indent="-7112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Least Squares Fit to Data: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0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1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 Fits (visually):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“Moving Average”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NPRMovie2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2568661"/>
            <a:ext cx="4953000" cy="36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variation: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 to data: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+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>
                <a:blip r:embed="rId3"/>
                <a:stretch>
                  <a:fillRect l="-172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 Fits (visually):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Fit Line”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NPRMovie2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2544764"/>
            <a:ext cx="4953000" cy="36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810126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810126"/>
                <a:ext cx="8305800" cy="5867400"/>
              </a:xfrm>
              <a:blipFill>
                <a:blip r:embed="rId5"/>
                <a:stretch>
                  <a:fillRect l="-2276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NPRMovie2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2620963"/>
            <a:ext cx="4882600" cy="36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5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Polynomial Smoothing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best polynomial degree?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Once again controversial…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Advocates for all of  0, 1, 2, 3.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Depends on personal weighting of factors involved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Fan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Gijbels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degree 1, local linear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Data: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Based Choice?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recommendations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Reference: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Sheather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(1996)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a consensus…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Choice: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of them!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whole spectrum of smooths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different structure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different smoothing levels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 to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Stamps data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modes?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answers are there….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882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7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Question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both of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Estimation:   “Histograms”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Regression:    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bumps are “really there”?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 “artifacts of sampling noise”?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Teach Computers to “See”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 Research: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 “Information” from Images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9377" y="1600200"/>
            <a:ext cx="4231223" cy="4559587"/>
            <a:chOff x="569377" y="1600200"/>
            <a:chExt cx="4231223" cy="4559587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H="1" flipV="1">
              <a:off x="2133600" y="1600200"/>
              <a:ext cx="551389" cy="397481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69377" y="5575012"/>
              <a:ext cx="4231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Early Theoretical work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 useful information, so study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2628" r="9612" b="22769"/>
          <a:stretch/>
        </p:blipFill>
        <p:spPr bwMode="auto">
          <a:xfrm>
            <a:off x="1580050" y="1752600"/>
            <a:ext cx="7589970" cy="48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Verify With Simulation Study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Very Similar Behavior!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Brendan </a:t>
            </a:r>
            <a:r>
              <a:rPr lang="en-US" dirty="0" smtClean="0"/>
              <a:t>Brown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Chen Shen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Wesley Hamilton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Topological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77320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 </a:t>
            </a:r>
            <a:r>
              <a:rPr lang="en-US" dirty="0"/>
              <a:t>9/5/17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Studied</a:t>
            </a:r>
          </a:p>
          <a:p>
            <a:pPr marL="0" indent="0">
              <a:buNone/>
            </a:pPr>
            <a:r>
              <a:rPr lang="en-US" dirty="0" smtClean="0"/>
              <a:t>Transformation</a:t>
            </a:r>
          </a:p>
          <a:p>
            <a:pPr marL="0" indent="0">
              <a:buNone/>
            </a:pPr>
            <a:r>
              <a:rPr lang="en-US" dirty="0" smtClean="0"/>
              <a:t>Of This</a:t>
            </a:r>
          </a:p>
          <a:p>
            <a:pPr marL="0" indent="0">
              <a:buNone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9858"/>
            <a:ext cx="4343400" cy="30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0704"/>
            <a:ext cx="4343400" cy="30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248400" y="2362200"/>
            <a:ext cx="0" cy="2667000"/>
          </a:xfrm>
          <a:prstGeom prst="straightConnector1">
            <a:avLst/>
          </a:prstGeom>
          <a:ln w="63500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57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5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1699</Words>
  <Application>Microsoft Office PowerPoint</Application>
  <PresentationFormat>On-screen Show (4:3)</PresentationFormat>
  <Paragraphs>593</Paragraphs>
  <Slides>70</Slides>
  <Notes>61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 Unicode MS</vt:lpstr>
      <vt:lpstr>Arial</vt:lpstr>
      <vt:lpstr>Cambria Math</vt:lpstr>
      <vt:lpstr>Times New Roman</vt:lpstr>
      <vt:lpstr>Wingdings</vt:lpstr>
      <vt:lpstr>Default Design</vt:lpstr>
      <vt:lpstr>1_Default Design</vt:lpstr>
      <vt:lpstr>15_Default Design</vt:lpstr>
      <vt:lpstr>Radial DWD</vt:lpstr>
      <vt:lpstr>Radial DWD</vt:lpstr>
      <vt:lpstr>Virus Hunting</vt:lpstr>
      <vt:lpstr>Radial DWD</vt:lpstr>
      <vt:lpstr>Radial DWD</vt:lpstr>
      <vt:lpstr>Virus Hunting</vt:lpstr>
      <vt:lpstr>Radial DWD</vt:lpstr>
      <vt:lpstr>Melanoma Data</vt:lpstr>
      <vt:lpstr>Melanoma Data</vt:lpstr>
      <vt:lpstr>Melanoma Data</vt:lpstr>
      <vt:lpstr>ROC Curve</vt:lpstr>
      <vt:lpstr>ROC Curve</vt:lpstr>
      <vt:lpstr>ROC Curve</vt:lpstr>
      <vt:lpstr>Melanoma Data</vt:lpstr>
      <vt:lpstr>Melanoma Data</vt:lpstr>
      <vt:lpstr>Melanoma Data</vt:lpstr>
      <vt:lpstr>Clusters in data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Statistical Smoothing</vt:lpstr>
      <vt:lpstr>Statistical Smoothing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Histograms</vt:lpstr>
      <vt:lpstr>Histograms</vt:lpstr>
      <vt:lpstr>Density Estimation</vt:lpstr>
      <vt:lpstr>Density Estimation</vt:lpstr>
      <vt:lpstr>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Density Estimation</vt:lpstr>
      <vt:lpstr>Statistical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Kernel Density Estimation</vt:lpstr>
      <vt:lpstr>Kernel Density Estimation</vt:lpstr>
      <vt:lpstr>Kernel Density Estimation</vt:lpstr>
      <vt:lpstr>Kernel Density Estimation</vt:lpstr>
      <vt:lpstr>Statistical Smoothing</vt:lpstr>
      <vt:lpstr>SiZer Background</vt:lpstr>
      <vt:lpstr>SiZer Background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357</cp:revision>
  <dcterms:created xsi:type="dcterms:W3CDTF">2001-06-08T01:38:43Z</dcterms:created>
  <dcterms:modified xsi:type="dcterms:W3CDTF">2017-10-25T12:04:31Z</dcterms:modified>
</cp:coreProperties>
</file>