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893" r:id="rId3"/>
  </p:sldMasterIdLst>
  <p:notesMasterIdLst>
    <p:notesMasterId r:id="rId108"/>
  </p:notesMasterIdLst>
  <p:sldIdLst>
    <p:sldId id="2592" r:id="rId4"/>
    <p:sldId id="2594" r:id="rId5"/>
    <p:sldId id="2601" r:id="rId6"/>
    <p:sldId id="2619" r:id="rId7"/>
    <p:sldId id="2621" r:id="rId8"/>
    <p:sldId id="2633" r:id="rId9"/>
    <p:sldId id="2634" r:id="rId10"/>
    <p:sldId id="2635" r:id="rId11"/>
    <p:sldId id="2638" r:id="rId12"/>
    <p:sldId id="2644" r:id="rId13"/>
    <p:sldId id="2696" r:id="rId14"/>
    <p:sldId id="2697" r:id="rId15"/>
    <p:sldId id="2698" r:id="rId16"/>
    <p:sldId id="2699" r:id="rId17"/>
    <p:sldId id="2704" r:id="rId18"/>
    <p:sldId id="2712" r:id="rId19"/>
    <p:sldId id="2713" r:id="rId20"/>
    <p:sldId id="2719" r:id="rId21"/>
    <p:sldId id="2720" r:id="rId22"/>
    <p:sldId id="2721" r:id="rId23"/>
    <p:sldId id="2722" r:id="rId24"/>
    <p:sldId id="2723" r:id="rId25"/>
    <p:sldId id="2724" r:id="rId26"/>
    <p:sldId id="2725" r:id="rId27"/>
    <p:sldId id="2726" r:id="rId28"/>
    <p:sldId id="2727" r:id="rId29"/>
    <p:sldId id="2728" r:id="rId30"/>
    <p:sldId id="2729" r:id="rId31"/>
    <p:sldId id="2730" r:id="rId32"/>
    <p:sldId id="2731" r:id="rId33"/>
    <p:sldId id="2732" r:id="rId34"/>
    <p:sldId id="2733" r:id="rId35"/>
    <p:sldId id="2734" r:id="rId36"/>
    <p:sldId id="2735" r:id="rId37"/>
    <p:sldId id="2736" r:id="rId38"/>
    <p:sldId id="2737" r:id="rId39"/>
    <p:sldId id="2738" r:id="rId40"/>
    <p:sldId id="2739" r:id="rId41"/>
    <p:sldId id="2740" r:id="rId42"/>
    <p:sldId id="2741" r:id="rId43"/>
    <p:sldId id="2742" r:id="rId44"/>
    <p:sldId id="2743" r:id="rId45"/>
    <p:sldId id="2744" r:id="rId46"/>
    <p:sldId id="2745" r:id="rId47"/>
    <p:sldId id="2746" r:id="rId48"/>
    <p:sldId id="2511" r:id="rId49"/>
    <p:sldId id="2512" r:id="rId50"/>
    <p:sldId id="2513" r:id="rId51"/>
    <p:sldId id="2514" r:id="rId52"/>
    <p:sldId id="2515" r:id="rId53"/>
    <p:sldId id="2516" r:id="rId54"/>
    <p:sldId id="2517" r:id="rId55"/>
    <p:sldId id="2518" r:id="rId56"/>
    <p:sldId id="2519" r:id="rId57"/>
    <p:sldId id="2520" r:id="rId58"/>
    <p:sldId id="2521" r:id="rId59"/>
    <p:sldId id="2522" r:id="rId60"/>
    <p:sldId id="2523" r:id="rId61"/>
    <p:sldId id="2524" r:id="rId62"/>
    <p:sldId id="2525" r:id="rId63"/>
    <p:sldId id="2526" r:id="rId64"/>
    <p:sldId id="2527" r:id="rId65"/>
    <p:sldId id="2528" r:id="rId66"/>
    <p:sldId id="2529" r:id="rId67"/>
    <p:sldId id="2530" r:id="rId68"/>
    <p:sldId id="2531" r:id="rId69"/>
    <p:sldId id="2532" r:id="rId70"/>
    <p:sldId id="2533" r:id="rId71"/>
    <p:sldId id="2535" r:id="rId72"/>
    <p:sldId id="2536" r:id="rId73"/>
    <p:sldId id="2537" r:id="rId74"/>
    <p:sldId id="2538" r:id="rId75"/>
    <p:sldId id="2539" r:id="rId76"/>
    <p:sldId id="2540" r:id="rId77"/>
    <p:sldId id="2541" r:id="rId78"/>
    <p:sldId id="2542" r:id="rId79"/>
    <p:sldId id="2543" r:id="rId80"/>
    <p:sldId id="2544" r:id="rId81"/>
    <p:sldId id="2545" r:id="rId82"/>
    <p:sldId id="2546" r:id="rId83"/>
    <p:sldId id="2547" r:id="rId84"/>
    <p:sldId id="2548" r:id="rId85"/>
    <p:sldId id="2549" r:id="rId86"/>
    <p:sldId id="2550" r:id="rId87"/>
    <p:sldId id="2551" r:id="rId88"/>
    <p:sldId id="2552" r:id="rId89"/>
    <p:sldId id="2553" r:id="rId90"/>
    <p:sldId id="2786" r:id="rId91"/>
    <p:sldId id="2787" r:id="rId92"/>
    <p:sldId id="2788" r:id="rId93"/>
    <p:sldId id="2790" r:id="rId94"/>
    <p:sldId id="2791" r:id="rId95"/>
    <p:sldId id="2792" r:id="rId96"/>
    <p:sldId id="2793" r:id="rId97"/>
    <p:sldId id="2794" r:id="rId98"/>
    <p:sldId id="2795" r:id="rId99"/>
    <p:sldId id="2785" r:id="rId100"/>
    <p:sldId id="2796" r:id="rId101"/>
    <p:sldId id="2797" r:id="rId102"/>
    <p:sldId id="2798" r:id="rId103"/>
    <p:sldId id="2799" r:id="rId104"/>
    <p:sldId id="2800" r:id="rId105"/>
    <p:sldId id="2801" r:id="rId106"/>
    <p:sldId id="2591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1" d="100"/>
          <a:sy n="61" d="100"/>
        </p:scale>
        <p:origin x="142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presProps" Target="pres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94424-5E6E-4D57-8C04-C2172F1155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99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2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03F4E-66EB-4F89-B5B1-8189A0BB4F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6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8AF9-96CF-4854-AC8F-48F934721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852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DCAE1-4A9C-432B-A816-1CB2FE650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6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2E5BE-0AA1-4C91-8DE9-705B8BF9C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0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E9D41-4C03-4DA0-A0E9-48D62771AB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31036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1E8B-3784-4A14-A181-B0E350EAAC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47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8679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53630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0914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680B1-777A-4E4E-820C-BC1D60AEB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46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3789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5852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1299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609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2556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9694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32294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00513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3899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2332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F3CE3-AC50-4091-9E76-9BB03721DE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24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33026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48027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86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9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13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98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3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13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344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5FBC9-C1B1-483E-B3A8-75507E5284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9530228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41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96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07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1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972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213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09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DD64-6C2E-48C4-9BEE-D1DB14796AF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887954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B7449-5F0E-4E0A-AE58-802A8745854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99641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5680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753056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44780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426967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21729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372950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A1402-0624-4340-908F-781EF052D1A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75174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7D4B-14F2-410E-8A70-C96E5F7FCA5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244807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67503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26CB7-7F77-4583-BEA9-9373D6B8DD8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48508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E570A-8DAF-4C6D-A84E-4EFF7486472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54380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5865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CE5A3-1B9D-431E-93E4-F01EAB6283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  <p:extLst>
      <p:ext uri="{BB962C8B-B14F-4D97-AF65-F5344CB8AC3E}">
        <p14:creationId xmlns:p14="http://schemas.microsoft.com/office/powerpoint/2010/main" val="16242390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97764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C563-019E-4E48-8E35-1FCCE98EBB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09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366412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687A-746C-42D1-8166-77D73747538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88304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247925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3CEF-E768-4970-B38A-A3CAE57EF3F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67027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1C656-8FE0-4F8E-BB9A-4CA7FFED0F9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9963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816437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322676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6969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7EBA7-8966-4274-9D55-1F8F2897BD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  <p:extLst>
      <p:ext uri="{BB962C8B-B14F-4D97-AF65-F5344CB8AC3E}">
        <p14:creationId xmlns:p14="http://schemas.microsoft.com/office/powerpoint/2010/main" val="26849146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187331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432238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710300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655759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73767-D470-46A0-8676-64BF161563F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017947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271518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908449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2F57B-8BD5-4D3D-8662-A003C614713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77794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7B725-EC43-448E-8F02-9961720662D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0359040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21916-3579-4647-9EE6-3D5FAAB6703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7705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A60B3-79A8-4BEC-870D-C8F826CAAE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39585281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15B08-84A6-4E67-B9D4-C5827271BA5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647386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59DCD-82D3-4FEF-B329-1E0384D0043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650113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DF792-429C-4DF9-9FF9-F2AE6FFACD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72358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AB6B4-A344-4227-AA1B-9B250AC27C5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102165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AB6B4-A344-4227-AA1B-9B250AC27C5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3207770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56E08A-0370-4FE0-A97B-08061B869EE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363392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E2B55-35ED-4253-BB48-7086CD6224E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457372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714379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714943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573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8734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44106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0652946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957420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7627213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6827397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14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4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2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0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85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05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9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0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7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2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5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1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3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895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gnificance of </a:t>
            </a:r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crossings, of the derivative, in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Combines: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statistical inference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novel visualization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get: a powerful exploratory data analysis method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 &amp; Marron (1999)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Kevin </a:t>
            </a:r>
            <a:r>
              <a:rPr lang="en-US" dirty="0" smtClean="0"/>
              <a:t>Donovan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Random Forests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Matt Jansen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Text Mining</a:t>
            </a:r>
          </a:p>
        </p:txBody>
      </p:sp>
    </p:spTree>
    <p:extLst>
      <p:ext uri="{BB962C8B-B14F-4D97-AF65-F5344CB8AC3E}">
        <p14:creationId xmlns:p14="http://schemas.microsoft.com/office/powerpoint/2010/main" val="345462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23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Nice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12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Nice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172200" y="2895600"/>
            <a:ext cx="10668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&gt;2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How well does it work?</a:t>
                </a: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2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C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Seems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“Better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Clustered”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4"/>
                <a:stretch>
                  <a:fillRect l="-219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-  Marron &amp; Wand (1992)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Trimodal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#9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 1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2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Modes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Finally all 3 Modes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2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4300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6505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34294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Microarray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Perou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= 1161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Zoomed to “relevant”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8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11970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</p:txBody>
      </p:sp>
    </p:spTree>
    <p:extLst>
      <p:ext uri="{BB962C8B-B14F-4D97-AF65-F5344CB8AC3E}">
        <p14:creationId xmlns:p14="http://schemas.microsoft.com/office/powerpoint/2010/main" val="707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80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45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33212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cannot indicate clustering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9062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looks different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T-stat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5105400" y="2133600"/>
            <a:ext cx="1828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29362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30724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00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Measure of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non-</a:t>
                </a:r>
                <a:r>
                  <a:rPr lang="en-US" altLang="ko-KR" i="1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Gaussianity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2-means Cluster Index: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“Within Class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  / “Total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4"/>
                <a:stretch>
                  <a:fillRect l="-1834" t="-1390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200400"/>
            <a:ext cx="5410200" cy="2209800"/>
            <a:chOff x="304800" y="3200400"/>
            <a:chExt cx="5410200" cy="2209800"/>
          </a:xfrm>
        </p:grpSpPr>
        <p:cxnSp>
          <p:nvCxnSpPr>
            <p:cNvPr id="820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505200" y="3200400"/>
              <a:ext cx="22098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304800" y="4825425"/>
              <a:ext cx="3260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solidFill>
                    <a:schemeClr val="bg2"/>
                  </a:solidFill>
                  <a:ea typeface="Gulim" pitchFamily="34" charset="-127"/>
                  <a:cs typeface="Arial" charset="0"/>
                </a:rPr>
                <a:t>Class Index Sets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4696" y="3124200"/>
            <a:ext cx="2553904" cy="2261175"/>
            <a:chOff x="5294696" y="3124200"/>
            <a:chExt cx="2553904" cy="2261175"/>
          </a:xfrm>
        </p:grpSpPr>
        <p:cxnSp>
          <p:nvCxnSpPr>
            <p:cNvPr id="8201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7315200" y="3124200"/>
              <a:ext cx="5334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5294696" y="4800600"/>
              <a:ext cx="2553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solidFill>
                    <a:schemeClr val="bg2"/>
                  </a:solidFill>
                  <a:ea typeface="Gulim" pitchFamily="34" charset="-127"/>
                  <a:cs typeface="Arial" charset="0"/>
                </a:rPr>
                <a:t>Class </a:t>
              </a:r>
              <a:r>
                <a:rPr lang="en-US" altLang="ko-KR" sz="3200" dirty="0" smtClean="0">
                  <a:solidFill>
                    <a:schemeClr val="bg2"/>
                  </a:solidFill>
                  <a:ea typeface="Gulim" pitchFamily="34" charset="-127"/>
                  <a:cs typeface="Arial" charset="0"/>
                </a:rPr>
                <a:t>Means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49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0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0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976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3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 rotWithShape="1"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4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𝑀𝐷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7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4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essentially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(across genes)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 rotWithShape="1"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9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3146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533, d = 9456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Check?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9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29228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3069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28248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552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histo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Gauss’ity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Background:  Graphical Goodness of Fit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Basis:    </a:t>
                </a:r>
              </a:p>
              <a:p>
                <a:pPr algn="ctr"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Cumulative Distribution Function  (CDF)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the </a:t>
                </a:r>
                <a:r>
                  <a:rPr lang="en-US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quantile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function</a:t>
                </a: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8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Two types of CDF: 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Theoretical</a:t>
                </a: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rabicPeriod" startAt="2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Empirical, based on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2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Direct Visualizations: 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Empirical CDF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,           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=1,⋯,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</m:box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grid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(sorted data)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Quantile plot  (inverse):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Note:  Have essentially already used this: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it the “ROC Curve”</a:t>
                </a: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4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Trace</a:t>
            </a:r>
          </a:p>
          <a:p>
            <a:pPr marL="0" indent="0">
              <a:buNone/>
            </a:pPr>
            <a:r>
              <a:rPr lang="en-US" dirty="0" smtClean="0"/>
              <a:t>Out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Curve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90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0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4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blipFill>
                <a:blip r:embed="rId3"/>
                <a:stretch>
                  <a:fillRect l="-7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6200" y="4825425"/>
            <a:ext cx="4114800" cy="1270575"/>
            <a:chOff x="76200" y="4825425"/>
            <a:chExt cx="4114800" cy="1270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B050"/>
                      </a:solidFill>
                    </a:rPr>
                    <a:t>For Grid of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3200" dirty="0" smtClean="0">
                      <a:solidFill>
                        <a:srgbClr val="00B050"/>
                      </a:solidFill>
                    </a:rPr>
                    <a:t> Values</a:t>
                  </a:r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47" t="-13542" r="-33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2057400" y="5410200"/>
              <a:ext cx="2133600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>
            <a:off x="5715000" y="2362200"/>
            <a:ext cx="18288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2800" y="2362200"/>
            <a:ext cx="1447800" cy="2819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9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</a:t>
            </a:r>
          </a:p>
          <a:p>
            <a:pPr marL="0" indent="0">
              <a:buNone/>
            </a:pPr>
            <a:r>
              <a:rPr lang="en-US" dirty="0" smtClean="0"/>
              <a:t>Add</a:t>
            </a:r>
          </a:p>
          <a:p>
            <a:pPr marL="0" indent="0">
              <a:buNone/>
            </a:pPr>
            <a:r>
              <a:rPr lang="en-US" dirty="0" smtClean="0"/>
              <a:t>Cum.</a:t>
            </a:r>
          </a:p>
          <a:p>
            <a:pPr marL="0" indent="0">
              <a:buNone/>
            </a:pPr>
            <a:r>
              <a:rPr lang="en-US" dirty="0" smtClean="0"/>
              <a:t>Dist.</a:t>
            </a:r>
          </a:p>
          <a:p>
            <a:pPr marL="0" indent="0">
              <a:buNone/>
            </a:pPr>
            <a:r>
              <a:rPr lang="en-US" dirty="0" err="1" smtClean="0"/>
              <a:t>Funct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8200" y="3962400"/>
            <a:ext cx="25908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2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13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4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Q-Q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plot:</a:t>
                </a: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5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14400"/>
                <a:ext cx="8305800" cy="57150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Replace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Grid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of</a:t>
                </a:r>
                <a:r>
                  <a:rPr lang="en-US" b="0" dirty="0" smtClean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Values</a:t>
                </a:r>
              </a:p>
              <a:p>
                <a:pPr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With</a:t>
                </a:r>
              </a:p>
              <a:p>
                <a:pPr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Grid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Values</a:t>
                </a: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14400"/>
                <a:ext cx="8305800" cy="5715000"/>
              </a:xfrm>
              <a:blipFill>
                <a:blip r:embed="rId4"/>
                <a:stretch>
                  <a:fillRect l="-1834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1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8888</TotalTime>
  <Words>2063</Words>
  <Application>Microsoft Office PowerPoint</Application>
  <PresentationFormat>On-screen Show (4:3)</PresentationFormat>
  <Paragraphs>791</Paragraphs>
  <Slides>104</Slides>
  <Notes>95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5" baseType="lpstr">
      <vt:lpstr>Arial Unicode MS</vt:lpstr>
      <vt:lpstr>맑은 고딕</vt:lpstr>
      <vt:lpstr>Arial</vt:lpstr>
      <vt:lpstr>Cambria Math</vt:lpstr>
      <vt:lpstr>Gulim</vt:lpstr>
      <vt:lpstr>Times New Roman</vt:lpstr>
      <vt:lpstr>Wingdings</vt:lpstr>
      <vt:lpstr>1_Default Design</vt:lpstr>
      <vt:lpstr>12_Default Design</vt:lpstr>
      <vt:lpstr>Default Design</vt:lpstr>
      <vt:lpstr>Equation</vt:lpstr>
      <vt:lpstr>SiZer Background</vt:lpstr>
      <vt:lpstr>SiZer Background</vt:lpstr>
      <vt:lpstr>SiZer Background</vt:lpstr>
      <vt:lpstr>PCA to find clusters</vt:lpstr>
      <vt:lpstr>PCA to find clusters</vt:lpstr>
      <vt:lpstr>SiZer Study of Dist’n of Angles</vt:lpstr>
      <vt:lpstr>Reclassification of Major Genes</vt:lpstr>
      <vt:lpstr>Compare to Previous Classif’n</vt:lpstr>
      <vt:lpstr>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SigClust</vt:lpstr>
      <vt:lpstr>Common Microarray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Simple Gaussian Example</vt:lpstr>
      <vt:lpstr>Simple Gaussian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ROC Curve</vt:lpstr>
      <vt:lpstr>ROC Curve</vt:lpstr>
      <vt:lpstr>ROC Curve</vt:lpstr>
      <vt:lpstr>ROC Curve – CDF View</vt:lpstr>
      <vt:lpstr>ROC Curve – CDF View</vt:lpstr>
      <vt:lpstr>ROC Curve – CDF View</vt:lpstr>
      <vt:lpstr>ROC Curve – CDF View</vt:lpstr>
      <vt:lpstr>ROC Curve – CDF View</vt:lpstr>
      <vt:lpstr>ROC Curve – CDF View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396</cp:revision>
  <dcterms:created xsi:type="dcterms:W3CDTF">2001-06-08T01:38:43Z</dcterms:created>
  <dcterms:modified xsi:type="dcterms:W3CDTF">2017-11-01T21:52:18Z</dcterms:modified>
</cp:coreProperties>
</file>