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8" r:id="rId2"/>
    <p:sldMasterId id="2147483906" r:id="rId3"/>
    <p:sldMasterId id="2147483920" r:id="rId4"/>
  </p:sldMasterIdLst>
  <p:notesMasterIdLst>
    <p:notesMasterId r:id="rId155"/>
  </p:notesMasterIdLst>
  <p:sldIdLst>
    <p:sldId id="2609" r:id="rId5"/>
    <p:sldId id="2612" r:id="rId6"/>
    <p:sldId id="2615" r:id="rId7"/>
    <p:sldId id="2617" r:id="rId8"/>
    <p:sldId id="2627" r:id="rId9"/>
    <p:sldId id="2628" r:id="rId10"/>
    <p:sldId id="2629" r:id="rId11"/>
    <p:sldId id="2633" r:id="rId12"/>
    <p:sldId id="2639" r:id="rId13"/>
    <p:sldId id="2653" r:id="rId14"/>
    <p:sldId id="2654" r:id="rId15"/>
    <p:sldId id="2660" r:id="rId16"/>
    <p:sldId id="2661" r:id="rId17"/>
    <p:sldId id="2662" r:id="rId18"/>
    <p:sldId id="2663" r:id="rId19"/>
    <p:sldId id="2664" r:id="rId20"/>
    <p:sldId id="2665" r:id="rId21"/>
    <p:sldId id="2666" r:id="rId22"/>
    <p:sldId id="2667" r:id="rId23"/>
    <p:sldId id="2668" r:id="rId24"/>
    <p:sldId id="2669" r:id="rId25"/>
    <p:sldId id="2670" r:id="rId26"/>
    <p:sldId id="2671" r:id="rId27"/>
    <p:sldId id="2672" r:id="rId28"/>
    <p:sldId id="2673" r:id="rId29"/>
    <p:sldId id="2674" r:id="rId30"/>
    <p:sldId id="2675" r:id="rId31"/>
    <p:sldId id="2676" r:id="rId32"/>
    <p:sldId id="2677" r:id="rId33"/>
    <p:sldId id="2678" r:id="rId34"/>
    <p:sldId id="2679" r:id="rId35"/>
    <p:sldId id="2680" r:id="rId36"/>
    <p:sldId id="2681" r:id="rId37"/>
    <p:sldId id="2682" r:id="rId38"/>
    <p:sldId id="2683" r:id="rId39"/>
    <p:sldId id="2684" r:id="rId40"/>
    <p:sldId id="2685" r:id="rId41"/>
    <p:sldId id="2686" r:id="rId42"/>
    <p:sldId id="2687" r:id="rId43"/>
    <p:sldId id="2688" r:id="rId44"/>
    <p:sldId id="2689" r:id="rId45"/>
    <p:sldId id="2690" r:id="rId46"/>
    <p:sldId id="2691" r:id="rId47"/>
    <p:sldId id="2692" r:id="rId48"/>
    <p:sldId id="2693" r:id="rId49"/>
    <p:sldId id="2694" r:id="rId50"/>
    <p:sldId id="2695" r:id="rId51"/>
    <p:sldId id="2696" r:id="rId52"/>
    <p:sldId id="2697" r:id="rId53"/>
    <p:sldId id="2698" r:id="rId54"/>
    <p:sldId id="2699" r:id="rId55"/>
    <p:sldId id="2700" r:id="rId56"/>
    <p:sldId id="2701" r:id="rId57"/>
    <p:sldId id="2702" r:id="rId58"/>
    <p:sldId id="2703" r:id="rId59"/>
    <p:sldId id="2704" r:id="rId60"/>
    <p:sldId id="2705" r:id="rId61"/>
    <p:sldId id="2706" r:id="rId62"/>
    <p:sldId id="2707" r:id="rId63"/>
    <p:sldId id="2708" r:id="rId64"/>
    <p:sldId id="2709" r:id="rId65"/>
    <p:sldId id="2710" r:id="rId66"/>
    <p:sldId id="2711" r:id="rId67"/>
    <p:sldId id="2401" r:id="rId68"/>
    <p:sldId id="2402" r:id="rId69"/>
    <p:sldId id="2403" r:id="rId70"/>
    <p:sldId id="2404" r:id="rId71"/>
    <p:sldId id="2405" r:id="rId72"/>
    <p:sldId id="2406" r:id="rId73"/>
    <p:sldId id="2407" r:id="rId74"/>
    <p:sldId id="2408" r:id="rId75"/>
    <p:sldId id="2409" r:id="rId76"/>
    <p:sldId id="2410" r:id="rId77"/>
    <p:sldId id="2411" r:id="rId78"/>
    <p:sldId id="2412" r:id="rId79"/>
    <p:sldId id="2413" r:id="rId80"/>
    <p:sldId id="2414" r:id="rId81"/>
    <p:sldId id="2415" r:id="rId82"/>
    <p:sldId id="2416" r:id="rId83"/>
    <p:sldId id="2417" r:id="rId84"/>
    <p:sldId id="2418" r:id="rId85"/>
    <p:sldId id="2419" r:id="rId86"/>
    <p:sldId id="2420" r:id="rId87"/>
    <p:sldId id="2421" r:id="rId88"/>
    <p:sldId id="2422" r:id="rId89"/>
    <p:sldId id="2423" r:id="rId90"/>
    <p:sldId id="2424" r:id="rId91"/>
    <p:sldId id="2425" r:id="rId92"/>
    <p:sldId id="2426" r:id="rId93"/>
    <p:sldId id="2427" r:id="rId94"/>
    <p:sldId id="2428" r:id="rId95"/>
    <p:sldId id="2429" r:id="rId96"/>
    <p:sldId id="2430" r:id="rId97"/>
    <p:sldId id="2431" r:id="rId98"/>
    <p:sldId id="2432" r:id="rId99"/>
    <p:sldId id="2433" r:id="rId100"/>
    <p:sldId id="2434" r:id="rId101"/>
    <p:sldId id="2435" r:id="rId102"/>
    <p:sldId id="2436" r:id="rId103"/>
    <p:sldId id="2437" r:id="rId104"/>
    <p:sldId id="2438" r:id="rId105"/>
    <p:sldId id="2439" r:id="rId106"/>
    <p:sldId id="2440" r:id="rId107"/>
    <p:sldId id="2441" r:id="rId108"/>
    <p:sldId id="2442" r:id="rId109"/>
    <p:sldId id="2443" r:id="rId110"/>
    <p:sldId id="2444" r:id="rId111"/>
    <p:sldId id="2445" r:id="rId112"/>
    <p:sldId id="2446" r:id="rId113"/>
    <p:sldId id="2447" r:id="rId114"/>
    <p:sldId id="2448" r:id="rId115"/>
    <p:sldId id="2449" r:id="rId116"/>
    <p:sldId id="2450" r:id="rId117"/>
    <p:sldId id="2451" r:id="rId118"/>
    <p:sldId id="2452" r:id="rId119"/>
    <p:sldId id="2453" r:id="rId120"/>
    <p:sldId id="2454" r:id="rId121"/>
    <p:sldId id="2455" r:id="rId122"/>
    <p:sldId id="2456" r:id="rId123"/>
    <p:sldId id="2457" r:id="rId124"/>
    <p:sldId id="2458" r:id="rId125"/>
    <p:sldId id="2459" r:id="rId126"/>
    <p:sldId id="2460" r:id="rId127"/>
    <p:sldId id="2461" r:id="rId128"/>
    <p:sldId id="2462" r:id="rId129"/>
    <p:sldId id="2463" r:id="rId130"/>
    <p:sldId id="2464" r:id="rId131"/>
    <p:sldId id="2465" r:id="rId132"/>
    <p:sldId id="2466" r:id="rId133"/>
    <p:sldId id="2467" r:id="rId134"/>
    <p:sldId id="2468" r:id="rId135"/>
    <p:sldId id="2469" r:id="rId136"/>
    <p:sldId id="2470" r:id="rId137"/>
    <p:sldId id="2471" r:id="rId138"/>
    <p:sldId id="2472" r:id="rId139"/>
    <p:sldId id="2473" r:id="rId140"/>
    <p:sldId id="2474" r:id="rId141"/>
    <p:sldId id="2475" r:id="rId142"/>
    <p:sldId id="2476" r:id="rId143"/>
    <p:sldId id="2477" r:id="rId144"/>
    <p:sldId id="2478" r:id="rId145"/>
    <p:sldId id="2479" r:id="rId146"/>
    <p:sldId id="2591" r:id="rId147"/>
    <p:sldId id="2592" r:id="rId148"/>
    <p:sldId id="2483" r:id="rId149"/>
    <p:sldId id="2484" r:id="rId150"/>
    <p:sldId id="2485" r:id="rId151"/>
    <p:sldId id="2486" r:id="rId152"/>
    <p:sldId id="2487" r:id="rId153"/>
    <p:sldId id="2400" r:id="rId1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E7E7"/>
    <a:srgbClr val="EBE600"/>
    <a:srgbClr val="D357FF"/>
    <a:srgbClr val="FFDCDC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928" autoAdjust="0"/>
  </p:normalViewPr>
  <p:slideViewPr>
    <p:cSldViewPr>
      <p:cViewPr varScale="1">
        <p:scale>
          <a:sx n="61" d="100"/>
          <a:sy n="61" d="100"/>
        </p:scale>
        <p:origin x="1421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slide" Target="slides/slide134.xml"/><Relationship Id="rId154" Type="http://schemas.openxmlformats.org/officeDocument/2006/relationships/slide" Target="slides/slide150.xml"/><Relationship Id="rId159" Type="http://schemas.openxmlformats.org/officeDocument/2006/relationships/tableStyles" Target="tableStyles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144" Type="http://schemas.openxmlformats.org/officeDocument/2006/relationships/slide" Target="slides/slide140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55" Type="http://schemas.openxmlformats.org/officeDocument/2006/relationships/notesMaster" Target="notesMasters/notes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53" Type="http://schemas.openxmlformats.org/officeDocument/2006/relationships/slide" Target="slides/slide1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51" Type="http://schemas.openxmlformats.org/officeDocument/2006/relationships/slide" Target="slides/slide147.xml"/><Relationship Id="rId156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12613F-7A45-434C-8135-CA67F5E3A9B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064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5A7DBD-EB55-4892-BA8F-0AD8233DC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31753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8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8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42307B-04F5-4BA9-A28C-59E0C142CC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22398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9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9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08D389-A050-48D8-9985-35F588F29E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98360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0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08212-700A-44CF-BE17-7B1A921DFDE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24138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1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1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EA2B8C-F027-4B2C-8E4F-2B4A4603A6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25518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2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2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44EC43-F8E1-4975-953C-8AD2007FAB5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24739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3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DA9258-5766-458A-A4E1-40BD7262860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863627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5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5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29421-DF29-4EB3-8133-1DCA48A62B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86154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6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6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87936A-8621-44E5-A290-9EEADAA6DD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5612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FF9D6F-811F-4CE8-82B8-E01F0D308A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80601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8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8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602691-D214-48C2-A23E-3EA63CA337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202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01814-969D-4FC4-BAA7-744BC79E99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478961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9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9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22A39E-8683-4FAA-969A-ECBF79C90E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34075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0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0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CA3FB5-5AE2-41FC-ACE8-7F3CBDD9D4E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957033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1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1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1275EB-D57E-497C-A7B8-D47DF785240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52622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2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2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09B3A1-A934-4D8C-A878-BA42EB500C2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02660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3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76843A-A35C-462D-BF91-49EE1115E1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85687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4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4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A12A0-3EEB-4F3C-B877-711DB800BA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909756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5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5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D29D31-36A3-4493-958F-29C8A59AE2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649284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6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6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220E4C-2871-4C7E-906B-B5D43ED9CC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819059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C9D4AB-7B26-4438-8C45-075EBBA5C3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298850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8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8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9FC247-4D2A-4353-AE45-EC64A9C21F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80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A0B0B6-FD23-4E5A-B42D-83DC9233B69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991310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9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9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2F7DB9-800D-4538-925B-A80C4C8DA7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30941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0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0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8EF783-7989-4470-AF2E-67924156BF0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12918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1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1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E03F4E-66EB-4F89-B5B1-8189A0BB4F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461216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2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2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308AF9-96CF-4854-AC8F-48F934721E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370904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3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3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4DCAE1-4A9C-432B-A816-1CB2FE65045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69968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4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4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12E5BE-0AA1-4C91-8DE9-705B8BF9C0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993693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5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5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74B1B5-B7CB-4FED-8043-6AD6339DD0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207496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231C5E-64B1-4F6C-9909-D6C305B9330D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36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4193744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4184EB-CF51-4195-8F6C-ED6CA26F0B2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37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76309369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1F192E-B2D8-4CE9-A571-7015CAF437A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38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755910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A0B0B6-FD23-4E5A-B42D-83DC9233B69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960946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8E9D41-4C03-4DA0-A0E9-48D62771AB7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39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94104832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1713E4-F860-439E-92BA-4BBC15350C35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0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44047425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34649B-95C3-4053-827F-51B1D3353D1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2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393475848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B61464-81F3-4E31-BBA5-023AA6127D2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3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726743477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10E9B9-82E0-4FE1-964B-4F07B100246D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1212925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CC4AB9-9E73-4D72-B0FA-C476D301E2A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5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968958044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B2BBD-A024-4AF1-ADE0-C2A2E462F0C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6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573548555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CDBD72-1C8C-4252-B19E-809670DC1CB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7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51259861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521E8B-3784-4A14-A181-B0E350EAAC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12794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793890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812BF6-3BA9-45F1-8417-F6A4BCF38D8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801825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59694793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3019769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914457497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67107298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13032098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49054219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949613928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92355489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05814912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32808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B43E8-8CC8-4582-90D1-CE1635ECF1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532435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030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245552-4324-4A61-B292-54D792CF8B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978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C8ACB9-F7EA-4A21-B7DF-24573C1F305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049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694424-5E6E-4D57-8C04-C2172F1155E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572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4A6657-4BC3-4EFF-95DE-8245CAC9F96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6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D45A46-42AE-4BF4-BA2E-E7B4F3E8936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195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3680B1-777A-4E4E-820C-BC1D60AEB08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159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BD43C7-5E6B-486D-86C2-21A8002C573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717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3AB14-BA00-478F-A9A0-DD4DF2C342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370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CBCC83-710D-4A00-B37D-C4DB55D6F1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2449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D4E22F-2CF9-4E73-838B-7476AA5F40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0495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A0593A-FFFA-4E47-B1A0-4527F438ED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4058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E77B3F-B39A-46A1-A54D-81BECB654E4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890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F3CE3-AC50-4091-9E76-9BB03721DE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6636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E488EF-C6D9-4767-B206-4984D09543D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047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4BCDAF-E5A7-489B-9220-AF7DB6DBBD5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967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A8F542-7E9F-4472-9FB2-81276354D19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9735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D4D7A8-2195-47E6-96AE-56FF20A348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1082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CD8955-0F2C-4EF7-8DC8-A2DDF813BD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98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E4F727-756C-455D-9071-2FD5C98A4B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5059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9275D8-B16F-4290-8194-8720143AF5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08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90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E253BA-B99A-4DA0-AF59-B537CCD780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9260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0D559A-27F4-4A55-BF0F-D71EE41652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6BB6CC-6E10-49D9-9156-E6EA915216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7334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0F09A2-E156-4F32-ABA1-4885FA522F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29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F702E3-1748-4276-A571-3E92D545C5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788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68C669-9196-49F5-B903-2C17347188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64075B-F918-4E59-A61E-B9E2A12E19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158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68C669-9196-49F5-B903-2C17347188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64075B-F918-4E59-A61E-B9E2A12E19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8458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68C669-9196-49F5-B903-2C17347188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64075B-F918-4E59-A61E-B9E2A12E19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3949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790FFF-0366-48B8-93D3-E4DC7984D97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49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4EE01F-8080-44F8-BFDF-F3A48987EE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6663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790FFF-0366-48B8-93D3-E4DC7984D97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49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4EE01F-8080-44F8-BFDF-F3A48987EE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105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894AB9-F245-494C-A63B-0972F22781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9958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0EE686-74EE-4F51-AA7D-11B3F7C904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60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2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B1302-7623-4960-A4BB-340BFA7BED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9062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465D2F-3B3D-465E-8F57-B16C0ACC2F8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70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8EA326-DACC-41EB-9421-50F6878C6C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8589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446795-5ABB-4C9A-AD64-41C3CC1732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1717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446795-5ABB-4C9A-AD64-41C3CC1732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3169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BC92D6-A429-42DC-AF49-6EEAD79D045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4416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B5FBC9-C1B1-483E-B3A8-75507E5284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MassFlux1d1p1.ps</a:t>
            </a:r>
          </a:p>
        </p:txBody>
      </p:sp>
    </p:spTree>
    <p:extLst>
      <p:ext uri="{BB962C8B-B14F-4D97-AF65-F5344CB8AC3E}">
        <p14:creationId xmlns:p14="http://schemas.microsoft.com/office/powerpoint/2010/main" val="15506248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9DE51-BF25-4B69-9919-D248F070DAC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MassFlux1d1p1s.ps</a:t>
            </a:r>
          </a:p>
        </p:txBody>
      </p:sp>
    </p:spTree>
    <p:extLst>
      <p:ext uri="{BB962C8B-B14F-4D97-AF65-F5344CB8AC3E}">
        <p14:creationId xmlns:p14="http://schemas.microsoft.com/office/powerpoint/2010/main" val="38140897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9DE51-BF25-4B69-9919-D248F070DAC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MassFlux1d1p1s.ps</a:t>
            </a:r>
          </a:p>
        </p:txBody>
      </p:sp>
    </p:spTree>
    <p:extLst>
      <p:ext uri="{BB962C8B-B14F-4D97-AF65-F5344CB8AC3E}">
        <p14:creationId xmlns:p14="http://schemas.microsoft.com/office/powerpoint/2010/main" val="42015826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9DE51-BF25-4B69-9919-D248F070DAC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MassFlux1d1p1s.ps</a:t>
            </a:r>
          </a:p>
        </p:txBody>
      </p:sp>
    </p:spTree>
    <p:extLst>
      <p:ext uri="{BB962C8B-B14F-4D97-AF65-F5344CB8AC3E}">
        <p14:creationId xmlns:p14="http://schemas.microsoft.com/office/powerpoint/2010/main" val="12908577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9DE51-BF25-4B69-9919-D248F070DAC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MassFlux1d1p1s.ps</a:t>
            </a:r>
          </a:p>
        </p:txBody>
      </p:sp>
    </p:spTree>
    <p:extLst>
      <p:ext uri="{BB962C8B-B14F-4D97-AF65-F5344CB8AC3E}">
        <p14:creationId xmlns:p14="http://schemas.microsoft.com/office/powerpoint/2010/main" val="1706710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F0B9E9-0443-47CC-A9A5-6559C4D426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1901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F7AA52-4F5B-4CC4-9DCC-BE060DFD33A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8514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04B6C-F7BE-49EE-93AA-FBD26653A8F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820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9A2B00-D0C2-4E55-B580-2FFE7C0D5C9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CellCycRaw.ps</a:t>
            </a:r>
          </a:p>
        </p:txBody>
      </p:sp>
    </p:spTree>
    <p:extLst>
      <p:ext uri="{BB962C8B-B14F-4D97-AF65-F5344CB8AC3E}">
        <p14:creationId xmlns:p14="http://schemas.microsoft.com/office/powerpoint/2010/main" val="36451717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53A3F9-D574-489F-B6AB-96FFE178B5E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spellman_alpah_complete_pca.ps</a:t>
            </a:r>
          </a:p>
        </p:txBody>
      </p:sp>
    </p:spTree>
    <p:extLst>
      <p:ext uri="{BB962C8B-B14F-4D97-AF65-F5344CB8AC3E}">
        <p14:creationId xmlns:p14="http://schemas.microsoft.com/office/powerpoint/2010/main" val="26200590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5DB06-222E-4552-BCDC-D6AF072CDA8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spellman_alpah_complete_proj_pca.ps</a:t>
            </a:r>
          </a:p>
        </p:txBody>
      </p:sp>
    </p:spTree>
    <p:extLst>
      <p:ext uri="{BB962C8B-B14F-4D97-AF65-F5344CB8AC3E}">
        <p14:creationId xmlns:p14="http://schemas.microsoft.com/office/powerpoint/2010/main" val="347837947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D7B70-B39B-4A7C-A087-DA5EF9EED5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10917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DAC530-A41D-4628-893D-0562BE7795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CellCyc2dSpellClass.ps</a:t>
            </a:r>
          </a:p>
        </p:txBody>
      </p:sp>
    </p:spTree>
    <p:extLst>
      <p:ext uri="{BB962C8B-B14F-4D97-AF65-F5344CB8AC3E}">
        <p14:creationId xmlns:p14="http://schemas.microsoft.com/office/powerpoint/2010/main" val="368024762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D7B70-B39B-4A7C-A087-DA5EF9EED5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02709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2822F-F4EC-4E54-842D-FFA3BE55711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24873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6CE5A3-1B9D-431E-93E4-F01EAB62831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CellCycTh200SiZer.ps</a:t>
            </a:r>
          </a:p>
        </p:txBody>
      </p:sp>
    </p:spTree>
    <p:extLst>
      <p:ext uri="{BB962C8B-B14F-4D97-AF65-F5344CB8AC3E}">
        <p14:creationId xmlns:p14="http://schemas.microsoft.com/office/powerpoint/2010/main" val="2911856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9F456-5E94-43C6-BDC5-217C21A6FA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22076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7EBA7-8966-4274-9D55-1F8F2897BD5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CellCycTh200ScatPlot.ps</a:t>
            </a:r>
          </a:p>
        </p:txBody>
      </p:sp>
    </p:spTree>
    <p:extLst>
      <p:ext uri="{BB962C8B-B14F-4D97-AF65-F5344CB8AC3E}">
        <p14:creationId xmlns:p14="http://schemas.microsoft.com/office/powerpoint/2010/main" val="324278275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6A60B3-79A8-4BEC-870D-C8F826CAAE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CellCyc2dSpellClass.ps</a:t>
            </a:r>
          </a:p>
        </p:txBody>
      </p:sp>
    </p:spTree>
    <p:extLst>
      <p:ext uri="{BB962C8B-B14F-4D97-AF65-F5344CB8AC3E}">
        <p14:creationId xmlns:p14="http://schemas.microsoft.com/office/powerpoint/2010/main" val="355170179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341149-AE7E-448D-84B5-9E6F674222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CellCycTh200KDE.ps</a:t>
            </a:r>
          </a:p>
        </p:txBody>
      </p:sp>
    </p:spTree>
    <p:extLst>
      <p:ext uri="{BB962C8B-B14F-4D97-AF65-F5344CB8AC3E}">
        <p14:creationId xmlns:p14="http://schemas.microsoft.com/office/powerpoint/2010/main" val="95325806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341149-AE7E-448D-84B5-9E6F674222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CellCycTh200KDE.ps</a:t>
            </a:r>
          </a:p>
        </p:txBody>
      </p:sp>
    </p:spTree>
    <p:extLst>
      <p:ext uri="{BB962C8B-B14F-4D97-AF65-F5344CB8AC3E}">
        <p14:creationId xmlns:p14="http://schemas.microsoft.com/office/powerpoint/2010/main" val="368257215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59228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1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EBFBAD-A957-431D-8E0B-0BCB25F65E0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58911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2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B07C69-3012-46B7-9F76-A9361AD96CB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26425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3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F2F0EE-6B8E-4E35-AE11-B3BA41A46D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11275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4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80B6DE-4151-439A-A75A-5EEB9E7788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23627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A9BDCA-968D-46B2-A0C7-5C7639B6F2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335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67879C-6640-4EC3-A403-AAFFFF9BAB3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69063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BFD5B-F26D-4907-8AD3-CE64F3CC886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96677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7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7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70F025-5B14-4900-9677-C6EBF933A7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11457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8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8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3F8435-E907-46F8-8BDC-10E6FD33796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50388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D72DB7-82A5-40B7-B329-B043B0E27F0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79354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0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0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C28ACA-1071-43FF-BB7B-18136796C0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62569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1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C63610-4E6A-4184-91F5-D465D6CAE69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38459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2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2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AFB711-3261-44D5-996D-9EB2AB4E436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94352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3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91C2EF-11AC-4B76-8A0F-D23B15AD4C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11292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4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4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3C40E2-1DEE-45A9-BD93-EE515042D2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76551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5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2FE5B9-8EDF-4AF8-A644-81DAD7E5A95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937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0B8BA7-5CDE-49A1-94BB-C59A9A0931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8378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7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7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E7EB22-818F-45A2-A444-AF2A0BE0D7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67948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8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8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B7A25A-9732-4A86-8728-570FC2BA7BB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40992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9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09A36-DE9D-404A-AF3E-4ACAA8C905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95320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0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0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F3DD25-1C65-43C8-9092-38257C6C02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69405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1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1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00D897-98ED-4F2C-B1C3-AAAC050ED4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35657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2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2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654848-DAC2-4F09-8C51-9665B63AB6B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80610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3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3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28C16E-F006-409F-93D7-B4BF4755436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41189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4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4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C5CA7-6852-4AAA-83F9-1B40282D40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51670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5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5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910CB3-237B-4FC6-8E8F-ACE095E014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60903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5FBAB-2730-4A85-ADAC-6727879DC0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209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42ADD3-E5E0-40DF-9098-CBD93BAABE0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66715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7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FAF686-DF56-4BF1-847F-BDA23B53791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1796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9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9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DC70F1-C3BC-43A5-86AA-17AEC7FEAD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20285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0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0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92DDB-4A88-46ED-AFC7-D8C191DBC0C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86238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1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1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5F7959-5F7A-49B9-83B0-214E854D6E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93215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2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2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4EE0DB-8D24-4183-9C1B-79EC91A117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85988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3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3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305958-5A91-47F2-B3FA-C539738A572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59243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4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4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8E875-BC31-41C0-BF00-DAF17683F44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46941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5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5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4F4371-70AC-48FA-AFA4-6D2A3DA62B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01689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6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6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9B6D1-92B5-489A-90D6-B45536D44E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14857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9756C1-C758-4DAC-BC51-C95187BAA5D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263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987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74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947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696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996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70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64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75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6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45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5779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56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58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03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76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43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45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11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94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76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8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6176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802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809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22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201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913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40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55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13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587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9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3802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DB96-BE2B-4B89-8946-81009D83A1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515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F13F1-E564-4633-84E6-81097B0A15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198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2A1DB-999A-4F4A-9388-71E45BDC60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293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3E9A2-AF5B-46FA-BAC8-40EF57F625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582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5999-351A-4122-B3C9-D65D3FED37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652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D5D3D-4E32-48C1-89DC-2FA2660438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633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ABDB7-8FE3-44E0-8D2B-D7A2A939F9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22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71FDD-28DC-4D94-AB86-691A0AD94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98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2B54-0AEC-470C-9AC8-6B216158DF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512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C1FF1-46AF-492C-BFE7-7A0F3BE5EA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5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1208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FCEA-64FF-4443-BBA4-6A6D31EA71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3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606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712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134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318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3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43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296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0E05594-AE8F-4605-9E0C-2BD7F517D2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976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5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5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5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5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5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5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5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5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5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5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5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5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5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5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5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5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5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5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5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5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5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5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5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5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5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5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5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5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5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5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4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2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4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5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5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5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5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5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1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4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video" Target="../media/media5.wmv"/><Relationship Id="rId1" Type="http://schemas.microsoft.com/office/2007/relationships/media" Target="../media/media5.wmv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Clusters in data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Statistical Task: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Data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sub-populations?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structure in data?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to do this?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&amp; visualization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simple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approach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is a large literature of other methods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(will study more later)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4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Bralower Fossils – local linear smooths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4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4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4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89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3" b="4274"/>
          <a:stretch>
            <a:fillRect/>
          </a:stretch>
        </p:blipFill>
        <p:spPr bwMode="auto">
          <a:xfrm>
            <a:off x="838200" y="1676400"/>
            <a:ext cx="7553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25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16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5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26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1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36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7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46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8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57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9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67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3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87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55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98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63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08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3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18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18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Smoothing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Smooths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Bralower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Fossil Data:</a:t>
            </a:r>
          </a:p>
          <a:p>
            <a:pPr marL="711200" indent="-711200" eaLnBrk="1" hangingPunct="1"/>
            <a:r>
              <a:rPr lang="en-US" u="sng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misses structure</a:t>
            </a:r>
          </a:p>
          <a:p>
            <a:pPr marL="711200" indent="-711200" eaLnBrk="1" hangingPunct="1"/>
            <a:r>
              <a:rPr lang="en-US" u="sng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feels sampling noise?</a:t>
            </a:r>
          </a:p>
          <a:p>
            <a:pPr marL="711200" indent="-711200" eaLnBrk="1" hangingPunct="1"/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About right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shows 2 valleys: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 seems clear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other one really there?</a:t>
            </a:r>
          </a:p>
          <a:p>
            <a:pPr marL="1111250" lvl="1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 question as above…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6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6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6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6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6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6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6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678" y="5029200"/>
            <a:ext cx="54457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Needs “Statistical Inference”,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i.e. Confirmatory Analysis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Over changing Classes (moving b’dry)</a:t>
            </a:r>
          </a:p>
        </p:txBody>
      </p:sp>
    </p:spTree>
    <p:extLst>
      <p:ext uri="{BB962C8B-B14F-4D97-AF65-F5344CB8AC3E}">
        <p14:creationId xmlns:p14="http://schemas.microsoft.com/office/powerpoint/2010/main" val="232804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39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94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49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78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59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3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69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6200" y="2590800"/>
            <a:ext cx="2209800" cy="1200329"/>
            <a:chOff x="76200" y="2590800"/>
            <a:chExt cx="2209800" cy="1200329"/>
          </a:xfrm>
        </p:grpSpPr>
        <p:sp>
          <p:nvSpPr>
            <p:cNvPr id="2" name="TextBox 1"/>
            <p:cNvSpPr txBox="1"/>
            <p:nvPr/>
          </p:nvSpPr>
          <p:spPr>
            <a:xfrm>
              <a:off x="76200" y="2590800"/>
              <a:ext cx="14414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C. Index 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for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Clustering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Greens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&amp;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Blues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1517620" y="2590800"/>
              <a:ext cx="768380" cy="600164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06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80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07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90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92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0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9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1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7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2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8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 Space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Idea from Computer Vision 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Goal:   Teach Computers to “See”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Modern Research: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Extract “Information” from Images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7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9377" y="1600200"/>
            <a:ext cx="4231223" cy="4559587"/>
            <a:chOff x="569377" y="1600200"/>
            <a:chExt cx="4231223" cy="4559587"/>
          </a:xfrm>
        </p:grpSpPr>
        <p:cxnSp>
          <p:nvCxnSpPr>
            <p:cNvPr id="3" name="Straight Arrow Connector 2"/>
            <p:cNvCxnSpPr>
              <a:stCxn id="2" idx="0"/>
            </p:cNvCxnSpPr>
            <p:nvPr/>
          </p:nvCxnSpPr>
          <p:spPr>
            <a:xfrm flipH="1" flipV="1">
              <a:off x="2133600" y="1600200"/>
              <a:ext cx="551389" cy="3974812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569377" y="5575012"/>
              <a:ext cx="42312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Early Theoretical work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731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3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53500" y="4086225"/>
            <a:ext cx="3776996" cy="2681169"/>
            <a:chOff x="5353500" y="4086225"/>
            <a:chExt cx="3776996" cy="2681169"/>
          </a:xfrm>
        </p:grpSpPr>
        <p:sp>
          <p:nvSpPr>
            <p:cNvPr id="2" name="TextBox 1"/>
            <p:cNvSpPr txBox="1"/>
            <p:nvPr/>
          </p:nvSpPr>
          <p:spPr>
            <a:xfrm>
              <a:off x="5353500" y="5936397"/>
              <a:ext cx="3776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Curve Shows CI for Many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Reasonable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Clusterings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" name="Straight Arrow Connector 3"/>
            <p:cNvCxnSpPr>
              <a:stCxn id="2" idx="0"/>
            </p:cNvCxnSpPr>
            <p:nvPr/>
          </p:nvCxnSpPr>
          <p:spPr>
            <a:xfrm flipH="1" flipV="1">
              <a:off x="6019802" y="4086225"/>
              <a:ext cx="1222196" cy="18501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30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CI, using simple 1-d examples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Over changing Classes (moving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b’dry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Multi-modal data 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interesting effects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Multiple local minima (large number)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Maybe disconnected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Optimization  (over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  can be tricky…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(even in 1 dimension,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𝐾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=2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17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 rotWithShape="1">
                <a:blip r:embed="rId3"/>
                <a:stretch>
                  <a:fillRect l="-1926" b="-6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04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4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49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Over changing Classes (moving b’dry)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Multi-modal data   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  <a:sym typeface="Wingdings" pitchFamily="2" charset="2"/>
              </a:rPr>
              <a:t>  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interesting effects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Can have 4 (or more) local mins</a:t>
            </a:r>
          </a:p>
          <a:p>
            <a:pPr lvl="1" eaLnBrk="1" hangingPunct="1">
              <a:lnSpc>
                <a:spcPct val="150000"/>
              </a:lnSpc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(even in 1 dimension, with K = 2)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6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6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Over changing Classes (moving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b’dry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Multi-modal data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  <a:sym typeface="Wingdings" pitchFamily="2" charset="2"/>
              </a:rPr>
              <a:t>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interesting effects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Local mins can be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hard to find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i.e. iterative procedures can “get stuck”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(even in 1 dimension, with K = 2)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03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Effect of a single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outlier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55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39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3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0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09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1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29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 Space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Idea from Computer Vision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Conceptual basis: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Oversmoothing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 from afar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(macroscopic)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Undersmoothing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zoomed in view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(microscopic)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all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contain useful information, so study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full spectrum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all smoothing levels)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Recommended reference: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Lindeberg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(1994) 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7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03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2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5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3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9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4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8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5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55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6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3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7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11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8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4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9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1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Effect of a single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outlier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?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Can create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minimum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Can also yield a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global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minimum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This gives a one point class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Can make CI arbitrarily small</a:t>
            </a:r>
          </a:p>
          <a:p>
            <a:pPr lvl="1" algn="ctr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(really a “good clustering”???)</a:t>
            </a:r>
          </a:p>
          <a:p>
            <a:pPr lvl="1" eaLnBrk="1" hangingPunct="1">
              <a:lnSpc>
                <a:spcPct val="150000"/>
              </a:lnSpc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0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Another Application of CI (Cluster Index)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err="1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Cabanski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et al (2010)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Idea:   Use CI in bioinformatics to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“measure </a:t>
            </a:r>
            <a:r>
              <a:rPr lang="en-US" altLang="ko-KR" sz="3600" i="1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quality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of data preprocessing”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Philosophy:  Clusters Are Scientific Goal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So Want to </a:t>
            </a:r>
            <a:r>
              <a:rPr lang="en-US" altLang="ko-KR" sz="3600" u="sng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Accentuate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Them</a:t>
            </a:r>
          </a:p>
        </p:txBody>
      </p:sp>
    </p:spTree>
    <p:extLst>
      <p:ext uri="{BB962C8B-B14F-4D97-AF65-F5344CB8AC3E}">
        <p14:creationId xmlns:p14="http://schemas.microsoft.com/office/powerpoint/2010/main" val="67709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 Scale Space Views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(of Family Incomes Data)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9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40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401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IncomesKDEspect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981200"/>
            <a:ext cx="628048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4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38200" y="3156466"/>
            <a:ext cx="1031543" cy="50113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45457" y="3124200"/>
            <a:ext cx="1031543" cy="50113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9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38200" y="3156466"/>
            <a:ext cx="1031543" cy="50113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445457" y="3124200"/>
            <a:ext cx="1031543" cy="50113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4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SWISS = 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Standardized Within class Sum of Squares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altLang="ko-KR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𝑆𝑊𝐼𝑆𝑆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2800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l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352800" y="2743200"/>
            <a:ext cx="3962400" cy="1524000"/>
            <a:chOff x="3352800" y="2743200"/>
            <a:chExt cx="3962400" cy="1524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352800" y="2743200"/>
              <a:ext cx="31242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181600" y="2743200"/>
              <a:ext cx="762000" cy="13716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181600" y="2743200"/>
              <a:ext cx="2133600" cy="15240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564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SWISS = 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Standardized Within class Sum of Squares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altLang="ko-KR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𝑆𝑊𝐼𝑆𝑆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2800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l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562600" y="2743200"/>
            <a:ext cx="3124200" cy="1524000"/>
            <a:chOff x="3352800" y="2743200"/>
            <a:chExt cx="3124200" cy="1524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352800" y="2743200"/>
              <a:ext cx="31242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4267200" y="2743200"/>
              <a:ext cx="914400" cy="15240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181600" y="2743200"/>
              <a:ext cx="762000" cy="12954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17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SWISS = 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Standardized Within class Sum of Squares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altLang="ko-KR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𝑆𝑊𝐼𝑆𝑆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2800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l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38200" y="2743200"/>
            <a:ext cx="4648200" cy="2209800"/>
            <a:chOff x="3352800" y="2743200"/>
            <a:chExt cx="4648200" cy="22098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352800" y="2743200"/>
              <a:ext cx="23622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724400" y="2743200"/>
              <a:ext cx="3276600" cy="2209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363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Nice Graphical Introduction:</a:t>
                </a:r>
              </a:p>
              <a:p>
                <a:pPr marL="0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𝑆𝑊𝐼𝑆𝑆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2800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l="-2195" t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 l="9999" t="8234" r="10908" b="52934"/>
          <a:stretch>
            <a:fillRect/>
          </a:stretch>
        </p:blipFill>
        <p:spPr bwMode="auto">
          <a:xfrm>
            <a:off x="304800" y="3611880"/>
            <a:ext cx="8556362" cy="32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2057400" y="2057400"/>
            <a:ext cx="4267200" cy="3810000"/>
            <a:chOff x="1676400" y="2362200"/>
            <a:chExt cx="3810000" cy="3581400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3241221" y="2362200"/>
              <a:ext cx="2245179" cy="250698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1676400" y="2362200"/>
              <a:ext cx="3810000" cy="3581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523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3600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Nice Graphical Introduction:</a:t>
                </a:r>
                <a:endParaRPr lang="en-US" altLang="ko-KR" sz="44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𝑆𝑊𝐼𝑆𝑆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28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sz="3600" dirty="0" smtClean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l="-2195" t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 l="9999" t="8234" r="10908" b="52934"/>
          <a:stretch>
            <a:fillRect/>
          </a:stretch>
        </p:blipFill>
        <p:spPr bwMode="auto">
          <a:xfrm>
            <a:off x="304800" y="3611880"/>
            <a:ext cx="8556362" cy="32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6172200" y="2895600"/>
            <a:ext cx="1066800" cy="2362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30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Revisit 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51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9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4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153400" cy="41910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 Scale Space Views (Incomes Data)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Spectrum Overlay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2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2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2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2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2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25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9426" name="Picture 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8" t="6316" r="8922"/>
          <a:stretch>
            <a:fillRect/>
          </a:stretch>
        </p:blipFill>
        <p:spPr>
          <a:xfrm>
            <a:off x="1371600" y="2057400"/>
            <a:ext cx="5995988" cy="4992688"/>
          </a:xfrm>
          <a:noFill/>
        </p:spPr>
      </p:pic>
    </p:spTree>
    <p:extLst>
      <p:ext uri="{BB962C8B-B14F-4D97-AF65-F5344CB8AC3E}">
        <p14:creationId xmlns:p14="http://schemas.microsoft.com/office/powerpoint/2010/main" val="25684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</a:t>
            </a:r>
            <a:r>
              <a:rPr lang="en-US" dirty="0" smtClean="0"/>
              <a:t>Presentation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err="1"/>
              <a:t>Duyeol</a:t>
            </a:r>
            <a:r>
              <a:rPr lang="en-US" dirty="0"/>
              <a:t> </a:t>
            </a:r>
            <a:r>
              <a:rPr lang="en-US" dirty="0" smtClean="0"/>
              <a:t>Lee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PCA </a:t>
            </a:r>
            <a:r>
              <a:rPr lang="en-US" dirty="0"/>
              <a:t>in Credit Risk </a:t>
            </a:r>
            <a:r>
              <a:rPr lang="en-US" dirty="0" smtClean="0"/>
              <a:t>Modelling</a:t>
            </a:r>
          </a:p>
        </p:txBody>
      </p:sp>
    </p:spTree>
    <p:extLst>
      <p:ext uri="{BB962C8B-B14F-4D97-AF65-F5344CB8AC3E}">
        <p14:creationId xmlns:p14="http://schemas.microsoft.com/office/powerpoint/2010/main" val="773204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153400" cy="41910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 Scale Space Views (Incomes Data)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Surface View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9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0450" name="Picture 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8" t="6316" r="8922"/>
          <a:stretch>
            <a:fillRect/>
          </a:stretch>
        </p:blipFill>
        <p:spPr>
          <a:xfrm>
            <a:off x="1371600" y="2057400"/>
            <a:ext cx="5995988" cy="4992688"/>
          </a:xfrm>
          <a:noFill/>
        </p:spPr>
      </p:pic>
    </p:spTree>
    <p:extLst>
      <p:ext uri="{BB962C8B-B14F-4D97-AF65-F5344CB8AC3E}">
        <p14:creationId xmlns:p14="http://schemas.microsoft.com/office/powerpoint/2010/main" val="11720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 Scale Space Views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(of Family Incomes Data)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scale space viewpoint makes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Dased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Bandwidth Selection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less important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(than I once thought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.) 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6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6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6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6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6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6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6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7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7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7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73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36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gnificance of </a:t>
            </a:r>
            <a:r>
              <a:rPr lang="en-US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 crossings, of the derivative, in scale space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Combines: </a:t>
            </a:r>
          </a:p>
          <a:p>
            <a:pPr marL="1066800" lvl="1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needed statistical inference </a:t>
            </a:r>
          </a:p>
          <a:p>
            <a:pPr marL="1066800" lvl="1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novel visualization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get: a powerful exploratory data analysis method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references: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Chaudhuri &amp; Marron (1999)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Hannig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Marron (2006)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36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Basic idea: a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bump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characterized by: </a:t>
            </a:r>
          </a:p>
          <a:p>
            <a:pPr marL="711200" indent="-7112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increase</a:t>
            </a:r>
          </a:p>
          <a:p>
            <a:pPr marL="711200" indent="-7112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followed by a </a:t>
            </a:r>
            <a:r>
              <a:rPr lang="en-US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decrease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Generalization: </a:t>
            </a:r>
          </a:p>
          <a:p>
            <a:pPr marL="711200" indent="-711200" algn="ctr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features of interest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captured </a:t>
            </a:r>
          </a:p>
          <a:p>
            <a:pPr marL="711200" indent="-711200" algn="ctr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 of the slope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the smooth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Foundation of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</a:p>
          <a:p>
            <a:pPr marL="711200" indent="-711200" algn="ctr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inference on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slopes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algn="ctr" eaLnBrk="1" hangingPunct="1">
              <a:lnSpc>
                <a:spcPct val="80000"/>
              </a:lnSpc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 scale space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15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Mass Flux Data: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30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4305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2443163" y="1531938"/>
            <a:ext cx="5005387" cy="7535862"/>
          </a:xfrm>
          <a:noFill/>
        </p:spPr>
      </p:pic>
    </p:spTree>
    <p:extLst>
      <p:ext uri="{BB962C8B-B14F-4D97-AF65-F5344CB8AC3E}">
        <p14:creationId xmlns:p14="http://schemas.microsoft.com/office/powerpoint/2010/main" val="173700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Visual presentation: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 map over scale space: 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Blue: slope significantly upwards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(derivative CI above 0)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Red: slope significantly downwards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(derivative CI below 0) </a:t>
            </a:r>
          </a:p>
          <a:p>
            <a:pPr marL="711200" indent="-711200" eaLnBrk="1" hangingPunct="1"/>
            <a:r>
              <a:rPr lang="en-US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Purple: slope insignificant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(derivative CI contains 0) 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3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3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3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4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4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4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4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89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Fossils data: 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5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5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5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5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6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6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6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6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6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6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6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6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6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69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Sizer2Eg_Fossil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7300" y="1447800"/>
            <a:ext cx="66675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4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Fossils data: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Upper Left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Scatterplot, family of smooths, 1 highlighted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Upper Right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Scale space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family, with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colors  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Lower Left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map, more easy to view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Lower Right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SiCon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map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replace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slope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curvature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Slider (in movie viewer) highlights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smoothing levels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8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8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8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8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8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8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8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8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8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9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9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9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93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96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Fossils data (cont.):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Oversmoothed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(top of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map):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Decreases at left, not on right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Medium smoothed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(middle of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map):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valley significant, and left most increase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Smaller valley not statistically significant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Undersmoothed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(bottom of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map):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noise wiggles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not significant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color: </a:t>
            </a:r>
            <a:r>
              <a:rPr lang="en-US" smtClean="0">
                <a:solidFill>
                  <a:srgbClr val="5F5F5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gray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enough data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inference 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17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4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Fossils data (cont.):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Question:  Which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Decreases on left, then flat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(top of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map)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Up, then down, then up again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(middle of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map)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significant features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(bottom of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map)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Answer: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are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Just different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scales of view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levels of resolution of data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2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2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2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3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3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3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3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3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3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3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3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3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3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4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641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95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British Incomes data: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6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6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6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6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65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Sizer2Eg_Incomes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1447799"/>
            <a:ext cx="6629400" cy="49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British Incomes data: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Only one mode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Medium 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Two modes, statistically significant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Confirmed by Schmitz &amp;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(1992)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Undersmoothed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many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noise wiggles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not significant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Again: all are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correct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just different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8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8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8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8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8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89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49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8229600" cy="5105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E.g.  -  Marron &amp; Wand (1992)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Trimodal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#9</a:t>
                </a: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Increasing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Only 1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Signif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Mode</a:t>
                </a: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Now 2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Signif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Modes</a:t>
                </a: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Finally all 3 Modes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727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8229600" cy="5105400"/>
              </a:xfrm>
              <a:blipFill>
                <a:blip r:embed="rId3"/>
                <a:stretch>
                  <a:fillRect l="-1852" t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2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2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2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2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3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3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3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3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3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3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37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2738" name="Picture 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9813" r="6316"/>
          <a:stretch>
            <a:fillRect/>
          </a:stretch>
        </p:blipFill>
        <p:spPr>
          <a:xfrm>
            <a:off x="5275263" y="1741488"/>
            <a:ext cx="3597275" cy="5497512"/>
          </a:xfrm>
          <a:noFill/>
        </p:spPr>
      </p:pic>
      <p:sp>
        <p:nvSpPr>
          <p:cNvPr id="72739" name="Line 36"/>
          <p:cNvSpPr>
            <a:spLocks noChangeShapeType="1"/>
          </p:cNvSpPr>
          <p:nvPr/>
        </p:nvSpPr>
        <p:spPr bwMode="auto">
          <a:xfrm flipV="1">
            <a:off x="4267200" y="2667000"/>
            <a:ext cx="3733800" cy="685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40" name="Line 37"/>
          <p:cNvSpPr>
            <a:spLocks noChangeShapeType="1"/>
          </p:cNvSpPr>
          <p:nvPr/>
        </p:nvSpPr>
        <p:spPr bwMode="auto">
          <a:xfrm flipV="1">
            <a:off x="4495800" y="4343400"/>
            <a:ext cx="3505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41" name="Line 38"/>
          <p:cNvSpPr>
            <a:spLocks noChangeShapeType="1"/>
          </p:cNvSpPr>
          <p:nvPr/>
        </p:nvSpPr>
        <p:spPr bwMode="auto">
          <a:xfrm>
            <a:off x="4038600" y="5257800"/>
            <a:ext cx="4038600" cy="914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7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73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8229600" cy="5105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E.g. - Marron &amp; Wand Discrete Comb #15</a:t>
                </a: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Increasing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Coarse Bumps Only</a:t>
                </a: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Now Fine bumps too</a:t>
                </a: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Someday: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draw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local</a:t>
                </a: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Bandwidth on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</a:t>
                </a:r>
                <a:r>
                  <a:rPr lang="en-US" sz="2800" dirty="0" err="1" smtClean="0">
                    <a:solidFill>
                      <a:srgbClr val="FF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Z</a:t>
                </a:r>
                <a:r>
                  <a:rPr lang="en-US" sz="2800" dirty="0" err="1" smtClean="0">
                    <a:solidFill>
                      <a:schemeClr val="hlin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er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map</a:t>
                </a:r>
              </a:p>
            </p:txBody>
          </p:sp>
        </mc:Choice>
        <mc:Fallback xmlns="">
          <p:sp>
            <p:nvSpPr>
              <p:cNvPr id="737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8229600" cy="5105400"/>
              </a:xfrm>
              <a:blipFill>
                <a:blip r:embed="rId3"/>
                <a:stretch>
                  <a:fillRect l="-1852" t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5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5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5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6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61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3762" name="Picture 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9813" r="6316"/>
          <a:stretch>
            <a:fillRect/>
          </a:stretch>
        </p:blipFill>
        <p:spPr>
          <a:xfrm>
            <a:off x="5275263" y="1741488"/>
            <a:ext cx="3597275" cy="5497512"/>
          </a:xfrm>
          <a:noFill/>
        </p:spPr>
      </p:pic>
      <p:sp>
        <p:nvSpPr>
          <p:cNvPr id="73763" name="Line 35"/>
          <p:cNvSpPr>
            <a:spLocks noChangeShapeType="1"/>
          </p:cNvSpPr>
          <p:nvPr/>
        </p:nvSpPr>
        <p:spPr bwMode="auto">
          <a:xfrm flipV="1">
            <a:off x="4191000" y="2667000"/>
            <a:ext cx="3810000" cy="685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64" name="Line 36"/>
          <p:cNvSpPr>
            <a:spLocks noChangeShapeType="1"/>
          </p:cNvSpPr>
          <p:nvPr/>
        </p:nvSpPr>
        <p:spPr bwMode="auto">
          <a:xfrm>
            <a:off x="4343400" y="4343400"/>
            <a:ext cx="42672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65" name="Line 37"/>
          <p:cNvSpPr>
            <a:spLocks noChangeShapeType="1"/>
          </p:cNvSpPr>
          <p:nvPr/>
        </p:nvSpPr>
        <p:spPr bwMode="auto">
          <a:xfrm>
            <a:off x="4343400" y="4343400"/>
            <a:ext cx="4343400" cy="1981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8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Finance "tick data":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(time, price) of single stock transactions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 "on line" version of 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viewing and understanding trends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7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7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7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7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7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7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8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8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8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8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8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785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SiZerStockPrice2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6600" y="3124200"/>
            <a:ext cx="28194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6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75000"/>
                <a:lumOff val="25000"/>
              </a:schemeClr>
            </a:gs>
            <a:gs pos="50000">
              <a:schemeClr val="tx1"/>
            </a:gs>
            <a:gs pos="100000">
              <a:schemeClr val="bg2">
                <a:lumMod val="75000"/>
                <a:lumOff val="2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Investigation of PC1 Clusters: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see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bumps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smooth histogram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Question:  </a:t>
            </a:r>
          </a:p>
          <a:p>
            <a:pPr marL="711200" indent="-711200" algn="ctr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structure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</a:t>
            </a:r>
          </a:p>
          <a:p>
            <a:pPr marL="711200" indent="-711200" algn="ctr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sampling variability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    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SIgnificance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ZERo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crossings of deriv.)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76528" y="3505200"/>
            <a:ext cx="26436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OODA: 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Confirmatory 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Analysis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7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Finance "tick data":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(time, price) of single stock transactions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 "on line" version of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viewing and understanding trends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Notes: </a:t>
            </a:r>
          </a:p>
          <a:p>
            <a:pPr marL="711200" indent="-711200" eaLnBrk="1" hangingPunct="1"/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trends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depend heavily on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eaLnBrk="1" hangingPunct="1"/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double points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more </a:t>
            </a:r>
          </a:p>
          <a:p>
            <a:pPr marL="711200" indent="-711200" eaLnBrk="1" hangingPunct="1"/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background color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transition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(flop over at top) 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8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8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8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8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8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8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8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80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80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809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53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Internet traffic data analysis:</a:t>
            </a:r>
          </a:p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packet times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internet hub  (UNC)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Hannig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,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,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and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</a:rPr>
              <a:t>Riedi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 (2001)</a:t>
            </a: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93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" name="ZoomStatFig5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1295400"/>
            <a:ext cx="3352800" cy="521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2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Internet traffic data analysis: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packet times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internet hub  (UNC)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across very wide range of scales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needs more pixels than screen allows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do zooming view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(zoom in over time) 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zoom in to yellow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bd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ry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next frame </a:t>
            </a:r>
          </a:p>
          <a:p>
            <a:pPr marL="1066800" lvl="1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readjust vertical axis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68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Internet traffic data analysis (cont.)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Insights from </a:t>
            </a:r>
            <a:r>
              <a:rPr lang="en-US" sz="28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z="2800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z="2800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analysis: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Coarse scales: 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amazing amount of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significant structure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Evidence of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self-similar fractal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type process?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Fewer significant features at small scales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they exist, so not Poisson process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Poisson approximation OK at small scale???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Smooths (top part)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stable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at large scales?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441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89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Dependent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altLang="ko-KR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66800"/>
            <a:ext cx="8610600" cy="5105400"/>
          </a:xfrm>
          <a:noFill/>
        </p:spPr>
        <p:txBody>
          <a:bodyPr lIns="92075" tIns="46038" rIns="92075" bIns="46038"/>
          <a:lstStyle/>
          <a:p>
            <a:pPr marL="457200" indent="-457200" eaLnBrk="1" hangingPunct="1">
              <a:lnSpc>
                <a:spcPct val="140000"/>
              </a:lnSpc>
              <a:buFontTx/>
              <a:buNone/>
            </a:pPr>
            <a:r>
              <a:rPr lang="en-US" altLang="ko-KR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Rondonotti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and Park (2007)</a:t>
            </a:r>
          </a:p>
          <a:p>
            <a:pPr marL="457200" indent="-457200" eaLnBrk="1" hangingPunct="1">
              <a:lnSpc>
                <a:spcPct val="140000"/>
              </a:lnSpc>
            </a:pPr>
            <a:r>
              <a:rPr lang="en-US" altLang="ko-KR" dirty="0" err="1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altLang="ko-KR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altLang="ko-KR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compares data with white noise</a:t>
            </a:r>
          </a:p>
          <a:p>
            <a:pPr marL="457200" indent="-457200" eaLnBrk="1" hangingPunct="1">
              <a:lnSpc>
                <a:spcPct val="14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Inappropriate in time series</a:t>
            </a:r>
          </a:p>
          <a:p>
            <a:pPr marL="457200" indent="-457200" eaLnBrk="1" hangingPunct="1">
              <a:lnSpc>
                <a:spcPct val="14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Dependent </a:t>
            </a:r>
            <a:r>
              <a:rPr lang="en-US" altLang="ko-KR" dirty="0" err="1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altLang="ko-KR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altLang="ko-KR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compares data with an assumed model</a:t>
            </a:r>
          </a:p>
          <a:p>
            <a:pPr marL="457200" indent="-457200" eaLnBrk="1" hangingPunct="1">
              <a:lnSpc>
                <a:spcPct val="14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 </a:t>
            </a:r>
            <a:r>
              <a:rPr lang="en-US" altLang="ko-KR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Goodness of Fit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</a:t>
            </a:r>
            <a:endParaRPr lang="en-US" altLang="ko-KR" sz="3600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06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altLang="ko-KR" sz="280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altLang="ko-KR" sz="28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2002 Apr 13 Sat 1 pm </a:t>
            </a:r>
            <a:r>
              <a:rPr lang="en-US" altLang="ko-KR" sz="2800" smtClean="0">
                <a:solidFill>
                  <a:srgbClr val="00FF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altLang="ko-KR" sz="28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 pm</a:t>
            </a:r>
            <a:r>
              <a:rPr lang="en-US" altLang="ko-KR" b="1" smtClean="0">
                <a:ea typeface="굴림" pitchFamily="34" charset="-127"/>
              </a:rPr>
              <a:t> </a:t>
            </a:r>
            <a:endParaRPr lang="ko-KR" altLang="en-US" b="1" smtClean="0">
              <a:ea typeface="굴림" pitchFamily="34" charset="-127"/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t="5725" r="12047" b="6392"/>
          <a:stretch>
            <a:fillRect/>
          </a:stretch>
        </p:blipFill>
        <p:spPr>
          <a:xfrm>
            <a:off x="685800" y="1447800"/>
            <a:ext cx="8001000" cy="49530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52400" y="1905000"/>
            <a:ext cx="2588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Internet Traffic At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UNC Main Link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2 hour span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05000" y="1676400"/>
            <a:ext cx="1905000" cy="1219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3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altLang="ko-KR" sz="280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altLang="ko-KR" sz="28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2002 Apr 13 Sat 1 pm </a:t>
            </a:r>
            <a:r>
              <a:rPr lang="en-US" altLang="ko-KR" sz="2800" smtClean="0">
                <a:solidFill>
                  <a:srgbClr val="00FF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altLang="ko-KR" sz="28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 pm</a:t>
            </a:r>
            <a:r>
              <a:rPr lang="en-US" altLang="ko-KR" b="1" smtClean="0">
                <a:ea typeface="굴림" pitchFamily="34" charset="-127"/>
              </a:rPr>
              <a:t> </a:t>
            </a:r>
            <a:endParaRPr lang="ko-KR" altLang="en-US" b="1" smtClean="0">
              <a:ea typeface="굴림" pitchFamily="34" charset="-127"/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t="5725" r="12047" b="6392"/>
          <a:stretch>
            <a:fillRect/>
          </a:stretch>
        </p:blipFill>
        <p:spPr>
          <a:xfrm>
            <a:off x="685800" y="1447800"/>
            <a:ext cx="8001000" cy="49530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52399" y="3505200"/>
            <a:ext cx="2728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Big Spike in Traffic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Is “Really There”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371600" y="2057400"/>
            <a:ext cx="2895600" cy="1600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62200" y="4336197"/>
            <a:ext cx="1905000" cy="1074003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7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3333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altLang="ko-KR" sz="280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altLang="ko-KR" sz="28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2002 Apr 13 Sat 1 pm </a:t>
            </a:r>
            <a:r>
              <a:rPr lang="en-US" altLang="ko-KR" sz="2800" smtClean="0">
                <a:solidFill>
                  <a:srgbClr val="00FF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altLang="ko-KR" sz="28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 pm</a:t>
            </a:r>
            <a:r>
              <a:rPr lang="en-US" altLang="ko-KR" b="1" smtClean="0">
                <a:ea typeface="굴림" pitchFamily="34" charset="-127"/>
              </a:rPr>
              <a:t> </a:t>
            </a:r>
            <a:endParaRPr lang="ko-KR" altLang="en-US" b="1" smtClean="0">
              <a:ea typeface="굴림" pitchFamily="34" charset="-127"/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t="5725" r="12047" b="6392"/>
          <a:stretch>
            <a:fillRect/>
          </a:stretch>
        </p:blipFill>
        <p:spPr>
          <a:xfrm>
            <a:off x="685800" y="1447800"/>
            <a:ext cx="8001000" cy="49530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943600" y="2026503"/>
            <a:ext cx="1829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Zoom in for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Closer Look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cxnSp>
        <p:nvCxnSpPr>
          <p:cNvPr id="4" name="Straight Arrow Connector 3"/>
          <p:cNvCxnSpPr>
            <a:endCxn id="3" idx="1"/>
          </p:cNvCxnSpPr>
          <p:nvPr/>
        </p:nvCxnSpPr>
        <p:spPr>
          <a:xfrm flipH="1">
            <a:off x="4476752" y="2442001"/>
            <a:ext cx="1466848" cy="1444201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eft Brace 2"/>
          <p:cNvSpPr/>
          <p:nvPr/>
        </p:nvSpPr>
        <p:spPr>
          <a:xfrm rot="16200000">
            <a:off x="4324350" y="3562350"/>
            <a:ext cx="304803" cy="342901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47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Zoomed view (to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 region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i.e. 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flat top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ko-KR" altLang="en-US" sz="28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4128" r="9221" b="6392"/>
          <a:stretch>
            <a:fillRect/>
          </a:stretch>
        </p:blipFill>
        <p:spPr>
          <a:xfrm>
            <a:off x="685800" y="1447800"/>
            <a:ext cx="8077200" cy="50292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19496" y="3505200"/>
            <a:ext cx="3514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Strange “Hole in Middle”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Is “Really There”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67000" y="4191000"/>
            <a:ext cx="1981200" cy="1600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657600" y="2819400"/>
            <a:ext cx="990600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35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Zoomed view (to</a:t>
            </a:r>
            <a:r>
              <a:rPr lang="en-US" altLang="ko-KR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 region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i.e. 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flat top</a:t>
            </a:r>
            <a:r>
              <a:rPr lang="en-US" altLang="ko-KR" sz="2800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altLang="ko-KR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ko-KR" altLang="en-US" sz="28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4128" r="9221" b="6392"/>
          <a:stretch>
            <a:fillRect/>
          </a:stretch>
        </p:blipFill>
        <p:spPr>
          <a:xfrm>
            <a:off x="685800" y="1447800"/>
            <a:ext cx="8077200" cy="50292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5638800" y="3124200"/>
            <a:ext cx="1829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Zoom in for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Closer Look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609852" y="3352800"/>
            <a:ext cx="3028948" cy="60239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 rot="16200000">
            <a:off x="2461051" y="3406346"/>
            <a:ext cx="297600" cy="800101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71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Smoothing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1 Dimension,  2 Major Settings: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“Histograms”</a:t>
            </a: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Nonparametric Regression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“Scatterplot Smoothing”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1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Further Zoom:  finds </a:t>
            </a:r>
            <a:r>
              <a:rPr lang="en-US" altLang="ko-KR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periodic behavior!</a:t>
            </a:r>
            <a:endParaRPr lang="ko-KR" alt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4128" r="9789" b="6392"/>
          <a:stretch>
            <a:fillRect/>
          </a:stretch>
        </p:blipFill>
        <p:spPr>
          <a:xfrm>
            <a:off x="609600" y="1447800"/>
            <a:ext cx="8077200" cy="5029200"/>
          </a:xfrm>
        </p:spPr>
      </p:pic>
      <p:sp>
        <p:nvSpPr>
          <p:cNvPr id="4" name="TextBox 3"/>
          <p:cNvSpPr txBox="1"/>
          <p:nvPr/>
        </p:nvSpPr>
        <p:spPr>
          <a:xfrm>
            <a:off x="533400" y="6324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SiZer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found interesting structure, but depends on scale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560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8FF78"/>
            </a:gs>
            <a:gs pos="50000">
              <a:schemeClr val="tx1"/>
            </a:gs>
            <a:gs pos="100000">
              <a:srgbClr val="78FF7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Possible Physical Explanation</a:t>
            </a:r>
            <a:endParaRPr lang="ko-KR" alt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7924800" cy="5410200"/>
          </a:xfrm>
          <a:noFill/>
        </p:spPr>
        <p:txBody>
          <a:bodyPr lIns="92075" tIns="46038" rIns="92075" bIns="46038"/>
          <a:lstStyle/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 </a:t>
            </a:r>
            <a:r>
              <a:rPr lang="en-US" altLang="ko-KR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Port Scan</a:t>
            </a:r>
            <a:r>
              <a:rPr lang="en-US" altLang="ko-KR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altLang="ko-KR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device of hackers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Searching for </a:t>
            </a:r>
            <a:r>
              <a:rPr lang="en-US" altLang="ko-KR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break in points</a:t>
            </a:r>
            <a:r>
              <a:rPr lang="en-US" altLang="ko-KR" dirty="0" smtClean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altLang="ko-KR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Send query to every possible (within UNC domain):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 address</a:t>
            </a:r>
          </a:p>
          <a:p>
            <a:pPr marL="1027113" lvl="1" indent="-455613" eaLnBrk="1" hangingPunct="1">
              <a:lnSpc>
                <a:spcPct val="9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Port Number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ko-K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Replies can indicate system weaknesses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altLang="ko-KR" sz="36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Internet Traffic is</a:t>
            </a:r>
            <a:r>
              <a:rPr lang="en-US" altLang="ko-KR" sz="36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hard to model</a:t>
            </a:r>
          </a:p>
        </p:txBody>
      </p:sp>
    </p:spTree>
    <p:extLst>
      <p:ext uri="{BB962C8B-B14F-4D97-AF65-F5344CB8AC3E}">
        <p14:creationId xmlns:p14="http://schemas.microsoft.com/office/powerpoint/2010/main" val="73704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Historical Note &amp; Acknowledgements: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 Space:     S. M.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Pizer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Chaudhuri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References: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Chaudhuri &amp; Marron (1999)</a:t>
            </a:r>
          </a:p>
          <a:p>
            <a:pPr marL="711200" indent="-71120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Chaudhuri &amp; Marron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(2000)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Hannig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Marron (2006)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1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94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Extension to 2-d: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Significance in Scale Space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Challenge: Visualization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References: </a:t>
            </a:r>
          </a:p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Godtliebsen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et al (2002, 2004, 2006)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1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95400" y="2652346"/>
            <a:ext cx="6444383" cy="2876747"/>
            <a:chOff x="1295400" y="2652346"/>
            <a:chExt cx="6444383" cy="2876747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57" t="18120" r="18422" b="18873"/>
            <a:stretch/>
          </p:blipFill>
          <p:spPr bwMode="auto">
            <a:xfrm>
              <a:off x="1295400" y="2667000"/>
              <a:ext cx="3301800" cy="286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18" t="14581" r="20459" b="11474"/>
            <a:stretch/>
          </p:blipFill>
          <p:spPr bwMode="auto">
            <a:xfrm>
              <a:off x="4876800" y="2652346"/>
              <a:ext cx="2862983" cy="2876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003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Overview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Would you like to try smoothing &amp;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 </a:t>
            </a:r>
          </a:p>
          <a:p>
            <a:pPr marL="711200" indent="-711200" eaLnBrk="1" hangingPunct="1">
              <a:lnSpc>
                <a:spcPct val="150000"/>
              </a:lnSpc>
            </a:pP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Website as Before</a:t>
            </a:r>
          </a:p>
          <a:p>
            <a:pPr marL="711200" indent="-711200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“Smoothing” Directory:</a:t>
            </a:r>
          </a:p>
          <a:p>
            <a:pPr marL="1111250" lvl="1" indent="-711200" eaLnBrk="1" hangingPunct="1">
              <a:lnSpc>
                <a:spcPct val="150000"/>
              </a:lnSpc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kdeSM.m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11250" lvl="1" indent="-711200" eaLnBrk="1" hangingPunct="1">
              <a:lnSpc>
                <a:spcPct val="150000"/>
              </a:lnSpc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nprSM.m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11250" lvl="1" indent="-711200" eaLnBrk="1" hangingPunct="1">
              <a:lnSpc>
                <a:spcPct val="150000"/>
              </a:lnSpc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sizerSM.m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Recall:     “&gt;&gt; help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sizerSM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    for usage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66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PCA of Mass Flux Data: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4609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2443163" y="1531938"/>
            <a:ext cx="5005387" cy="7535862"/>
          </a:xfrm>
          <a:noFill/>
        </p:spPr>
      </p:pic>
    </p:spTree>
    <p:extLst>
      <p:ext uri="{BB962C8B-B14F-4D97-AF65-F5344CB8AC3E}">
        <p14:creationId xmlns:p14="http://schemas.microsoft.com/office/powerpoint/2010/main" val="32991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Mass Flux,  PC1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563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3789" r="8029"/>
          <a:stretch>
            <a:fillRect/>
          </a:stretch>
        </p:blipFill>
        <p:spPr>
          <a:xfrm>
            <a:off x="2324100" y="1371600"/>
            <a:ext cx="6824663" cy="5903913"/>
          </a:xfrm>
          <a:noFill/>
        </p:spPr>
      </p:pic>
    </p:spTree>
    <p:extLst>
      <p:ext uri="{BB962C8B-B14F-4D97-AF65-F5344CB8AC3E}">
        <p14:creationId xmlns:p14="http://schemas.microsoft.com/office/powerpoint/2010/main" val="13245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Mass Flux,  PC1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3</a:t>
            </a:r>
          </a:p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Signif’t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563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3789" r="8029"/>
          <a:stretch>
            <a:fillRect/>
          </a:stretch>
        </p:blipFill>
        <p:spPr>
          <a:xfrm>
            <a:off x="2324100" y="1371600"/>
            <a:ext cx="6824663" cy="5903913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1447800" y="1752600"/>
            <a:ext cx="1752600" cy="1676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447800" y="1752600"/>
            <a:ext cx="2133600" cy="1676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447800" y="1752600"/>
            <a:ext cx="2514600" cy="1600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Mass Flux,  PC1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Also in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Curvature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563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3789" r="8029"/>
          <a:stretch>
            <a:fillRect/>
          </a:stretch>
        </p:blipFill>
        <p:spPr>
          <a:xfrm>
            <a:off x="2324100" y="1371600"/>
            <a:ext cx="6824663" cy="5903913"/>
          </a:xfrm>
          <a:noFill/>
        </p:spPr>
      </p:pic>
      <p:cxnSp>
        <p:nvCxnSpPr>
          <p:cNvPr id="36" name="Straight Arrow Connector 35"/>
          <p:cNvCxnSpPr/>
          <p:nvPr/>
        </p:nvCxnSpPr>
        <p:spPr>
          <a:xfrm>
            <a:off x="2514600" y="2982913"/>
            <a:ext cx="914400" cy="1665287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514600" y="2982913"/>
            <a:ext cx="1219200" cy="1665287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2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Mass Flux,  PC1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in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Comp’s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563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3789" r="8029"/>
          <a:stretch>
            <a:fillRect/>
          </a:stretch>
        </p:blipFill>
        <p:spPr>
          <a:xfrm>
            <a:off x="2324100" y="1371600"/>
            <a:ext cx="6824663" cy="5903913"/>
          </a:xfrm>
          <a:noFill/>
        </p:spPr>
      </p:pic>
      <p:cxnSp>
        <p:nvCxnSpPr>
          <p:cNvPr id="36" name="Straight Arrow Connector 35"/>
          <p:cNvCxnSpPr/>
          <p:nvPr/>
        </p:nvCxnSpPr>
        <p:spPr>
          <a:xfrm flipV="1">
            <a:off x="1981200" y="4648200"/>
            <a:ext cx="6248400" cy="1219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981200" y="4724400"/>
            <a:ext cx="4419600" cy="1143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9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shifts with </a:t>
            </a:r>
            <a:r>
              <a:rPr lang="en-US" i="1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Average Histogram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7 mode shift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Peaks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 up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with bin centers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shifted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histo’s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find peaks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2561" name="Picture 34" descr="StampsHistBWidth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11513"/>
            <a:ext cx="41148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7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z="3600" dirty="0" err="1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z="3600" dirty="0" err="1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Mass Flux,  PC1</a:t>
            </a:r>
          </a:p>
          <a:p>
            <a:pPr marL="711200" indent="-7112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Conclusion:   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3 significant clusters!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Worth deeper investigation 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 to 3 known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cloud types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75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Yeast Cell Cycle Data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 Expression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Micro-array data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(after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preprocessing):     	Expression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level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of: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thousands of genes    (d ~ 1,000s)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only dozens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cases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(n ~ 10s)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statistical issue:</a:t>
            </a:r>
          </a:p>
          <a:p>
            <a:pPr marL="457200" indent="-457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 Dimension Low Sample Size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</a:t>
            </a:r>
          </a:p>
          <a:p>
            <a:pPr marL="457200" indent="-457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(HDLSS)</a:t>
            </a:r>
          </a:p>
        </p:txBody>
      </p:sp>
    </p:spTree>
    <p:extLst>
      <p:ext uri="{BB962C8B-B14F-4D97-AF65-F5344CB8AC3E}">
        <p14:creationId xmlns:p14="http://schemas.microsoft.com/office/powerpoint/2010/main" val="371646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Data, FDA View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5562600"/>
            <a:ext cx="8610600" cy="1066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question:</a:t>
            </a:r>
          </a:p>
          <a:p>
            <a:pPr marL="609600" indent="-6096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genes are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periodic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over 2 cell cycles?</a:t>
            </a:r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15157" r="16058" b="12631"/>
          <a:stretch>
            <a:fillRect/>
          </a:stretch>
        </p:blipFill>
        <p:spPr>
          <a:xfrm>
            <a:off x="1568450" y="1117600"/>
            <a:ext cx="5861050" cy="4237038"/>
          </a:xfrm>
          <a:noFill/>
        </p:spPr>
      </p:pic>
    </p:spTree>
    <p:extLst>
      <p:ext uri="{BB962C8B-B14F-4D97-AF65-F5344CB8AC3E}">
        <p14:creationId xmlns:p14="http://schemas.microsoft.com/office/powerpoint/2010/main" val="2654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Data, FDA View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143000"/>
            <a:ext cx="22860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Periodic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genes?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approach: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PCA</a:t>
            </a: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8"/>
          <a:stretch>
            <a:fillRect/>
          </a:stretch>
        </p:blipFill>
        <p:spPr>
          <a:xfrm>
            <a:off x="3429000" y="866775"/>
            <a:ext cx="5270500" cy="6600825"/>
          </a:xfrm>
          <a:noFill/>
        </p:spPr>
      </p:pic>
    </p:spTree>
    <p:extLst>
      <p:ext uri="{BB962C8B-B14F-4D97-AF65-F5344CB8AC3E}">
        <p14:creationId xmlns:p14="http://schemas.microsoft.com/office/powerpoint/2010/main" val="35651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Cycles, Freq. 2 Proj.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8"/>
          <a:stretch>
            <a:fillRect/>
          </a:stretch>
        </p:blipFill>
        <p:spPr>
          <a:xfrm>
            <a:off x="3581400" y="1009650"/>
            <a:ext cx="5219700" cy="6534150"/>
          </a:xfrm>
          <a:noFill/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62000" y="1524000"/>
            <a:ext cx="236220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PCA 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Freq.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Periodic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Component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Data</a:t>
            </a:r>
          </a:p>
        </p:txBody>
      </p:sp>
    </p:spTree>
    <p:extLst>
      <p:ext uri="{BB962C8B-B14F-4D97-AF65-F5344CB8AC3E}">
        <p14:creationId xmlns:p14="http://schemas.microsoft.com/office/powerpoint/2010/main" val="324575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Frequency 2 Analysis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data onto 2-dim space of sin and cos (freq. 2)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view:  scatterplot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 (in polar coordinates) shows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phase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 from Zhao,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Wells (2004)</a:t>
            </a:r>
          </a:p>
        </p:txBody>
      </p:sp>
    </p:spTree>
    <p:extLst>
      <p:ext uri="{BB962C8B-B14F-4D97-AF65-F5344CB8AC3E}">
        <p14:creationId xmlns:p14="http://schemas.microsoft.com/office/powerpoint/2010/main" val="1525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Frequency 2 Analysis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696200" cy="5435600"/>
          </a:xfrm>
          <a:noFill/>
        </p:spPr>
      </p:pic>
    </p:spTree>
    <p:extLst>
      <p:ext uri="{BB962C8B-B14F-4D97-AF65-F5344CB8AC3E}">
        <p14:creationId xmlns:p14="http://schemas.microsoft.com/office/powerpoint/2010/main" val="23175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Frequency 2 Analysis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data onto 2-dim space of sin and cos (freq. 2)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view:  scatterplot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 (in polar coordinates) shows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phase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Colors:  Spellman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cell cycle phase classification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Black was labeled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periodic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Within class phases approx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ly same, but notable differences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try to improve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phase classification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21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Revisit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phase classification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approach: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outer 200 genes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(other numbers tried,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less resolution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distribution of angles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SiZer analysis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(finds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significant bumps, etc., in histogram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Carefully redrew boundaries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Check by studying k.d.e. angles</a:t>
            </a:r>
          </a:p>
        </p:txBody>
      </p:sp>
    </p:spTree>
    <p:extLst>
      <p:ext uri="{BB962C8B-B14F-4D97-AF65-F5344CB8AC3E}">
        <p14:creationId xmlns:p14="http://schemas.microsoft.com/office/powerpoint/2010/main" val="7144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Study of 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Angles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696200" cy="5435600"/>
          </a:xfrm>
          <a:noFill/>
        </p:spPr>
      </p:pic>
    </p:spTree>
    <p:extLst>
      <p:ext uri="{BB962C8B-B14F-4D97-AF65-F5344CB8AC3E}">
        <p14:creationId xmlns:p14="http://schemas.microsoft.com/office/powerpoint/2010/main" val="8119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shifts with </a:t>
            </a:r>
            <a:r>
              <a:rPr lang="en-US" i="1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Average Histogram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2 (3?) mode shift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Peaks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between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bins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shifted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histo’s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miss peaks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3585" name="Picture 34" descr="StampsHistBWidth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3211513"/>
            <a:ext cx="408622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267200"/>
            <a:ext cx="460414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This </a:t>
            </a:r>
            <a:r>
              <a:rPr lang="en-US" sz="3200" dirty="0">
                <a:solidFill>
                  <a:srgbClr val="C00000"/>
                </a:solidFill>
              </a:rPr>
              <a:t>I</a:t>
            </a:r>
            <a:r>
              <a:rPr lang="en-US" sz="3200" dirty="0" smtClean="0">
                <a:solidFill>
                  <a:srgbClr val="C00000"/>
                </a:solidFill>
              </a:rPr>
              <a:t>s Why Histograms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Were </a:t>
            </a:r>
            <a:r>
              <a:rPr lang="en-US" sz="3200" u="sng" dirty="0" smtClean="0">
                <a:solidFill>
                  <a:srgbClr val="C00000"/>
                </a:solidFill>
              </a:rPr>
              <a:t>Not Used</a:t>
            </a:r>
            <a:r>
              <a:rPr lang="en-US" sz="3200" dirty="0" smtClean="0">
                <a:solidFill>
                  <a:srgbClr val="C00000"/>
                </a:solidFill>
              </a:rPr>
              <a:t> in Many</a:t>
            </a:r>
          </a:p>
          <a:p>
            <a:r>
              <a:rPr lang="en-US" sz="3200" i="1" dirty="0" smtClean="0">
                <a:solidFill>
                  <a:srgbClr val="C00000"/>
                </a:solidFill>
              </a:rPr>
              <a:t>Displays of 1-d </a:t>
            </a:r>
            <a:r>
              <a:rPr lang="en-US" sz="3200" i="1" dirty="0" err="1" smtClean="0">
                <a:solidFill>
                  <a:srgbClr val="C00000"/>
                </a:solidFill>
              </a:rPr>
              <a:t>Dist’ns</a:t>
            </a:r>
            <a:r>
              <a:rPr lang="en-US" sz="3200" dirty="0" smtClean="0">
                <a:solidFill>
                  <a:srgbClr val="C00000"/>
                </a:solidFill>
              </a:rPr>
              <a:t>,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Earlier in Course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3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Reclassification of Major Genes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696200" cy="5435600"/>
          </a:xfrm>
          <a:noFill/>
        </p:spPr>
      </p:pic>
    </p:spTree>
    <p:extLst>
      <p:ext uri="{BB962C8B-B14F-4D97-AF65-F5344CB8AC3E}">
        <p14:creationId xmlns:p14="http://schemas.microsoft.com/office/powerpoint/2010/main" val="256111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to Previous Classif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696200" cy="5435600"/>
          </a:xfrm>
          <a:noFill/>
        </p:spPr>
      </p:pic>
    </p:spTree>
    <p:extLst>
      <p:ext uri="{BB962C8B-B14F-4D97-AF65-F5344CB8AC3E}">
        <p14:creationId xmlns:p14="http://schemas.microsoft.com/office/powerpoint/2010/main" val="6169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1" t="12617" r="19803" b="11683"/>
          <a:stretch/>
        </p:blipFill>
        <p:spPr>
          <a:xfrm>
            <a:off x="1776390" y="838200"/>
            <a:ext cx="7367610" cy="6028438"/>
          </a:xfrm>
          <a:noFill/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Subpopulation View</a:t>
            </a:r>
          </a:p>
        </p:txBody>
      </p:sp>
    </p:spTree>
    <p:extLst>
      <p:ext uri="{BB962C8B-B14F-4D97-AF65-F5344CB8AC3E}">
        <p14:creationId xmlns:p14="http://schemas.microsoft.com/office/powerpoint/2010/main" val="2685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1" t="12617" r="19803" b="11683"/>
          <a:stretch/>
        </p:blipFill>
        <p:spPr>
          <a:xfrm>
            <a:off x="1776390" y="838200"/>
            <a:ext cx="7367610" cy="6028438"/>
          </a:xfrm>
          <a:noFill/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Subpopulation 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2209800"/>
            <a:ext cx="281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Subdensities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Have Same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Bandwidth &amp;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Proportional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(so 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= 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5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Idea:    Given data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Assign each object to a class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similar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objects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Completely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data driven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I.e. assign labels to data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“Unsupervised Learning”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Contrast to Classification (Discrimination)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predetermined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given classes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“Supervised Learning”</a:t>
                </a:r>
              </a:p>
              <a:p>
                <a:pPr eaLnBrk="1" hangingPunct="1"/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 rotWithShape="1">
                <a:blip r:embed="rId3"/>
                <a:stretch>
                  <a:fillRect l="-1926" t="-1622" b="-4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89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Important References:</a:t>
            </a:r>
          </a:p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MacQueen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(1967)</a:t>
            </a:r>
          </a:p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Hartigan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(1975)</a:t>
            </a:r>
          </a:p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Gersho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and Gray (1992)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Kaufman and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Rousseeuw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See Also:    Wikipedia</a:t>
            </a:r>
          </a:p>
        </p:txBody>
      </p:sp>
    </p:spTree>
    <p:extLst>
      <p:ext uri="{BB962C8B-B14F-4D97-AF65-F5344CB8AC3E}">
        <p14:creationId xmlns:p14="http://schemas.microsoft.com/office/powerpoint/2010/main" val="884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Main Idea:   for data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Partition indices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=1,⋯,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𝑛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among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classes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Given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index sets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that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partition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⋯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represent clusters by “class means”</a:t>
                </a:r>
              </a:p>
              <a:p>
                <a:pPr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bar>
                              <m:barPr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𝑋</m:t>
                                </m:r>
                              </m:e>
                            </m:ba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#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box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𝑋</m:t>
                                </m:r>
                              </m:e>
                            </m:ba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(within class means)   </a:t>
                </a:r>
              </a:p>
              <a:p>
                <a:pPr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0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 rotWithShape="1">
                <a:blip r:embed="rId3"/>
                <a:stretch>
                  <a:fillRect l="-1926" t="-1622" r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6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Given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index sets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Measure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how well clustered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using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Within Class Sum of Squares</a:t>
                </a:r>
              </a:p>
              <a:p>
                <a:pPr algn="ctr" eaLnBrk="1" hangingPunct="1">
                  <a:buFontTx/>
                  <a:buNone/>
                </a:pPr>
                <a:endParaRPr lang="en-US" i="1" dirty="0" smtClean="0">
                  <a:solidFill>
                    <a:schemeClr val="bg2"/>
                  </a:solidFill>
                  <a:latin typeface="Cambria Math" panose="02040503050406030204" pitchFamily="18" charset="0"/>
                  <a:cs typeface="Arial" charset="0"/>
                </a:endParaRP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𝐾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buFontTx/>
                  <a:buNone/>
                </a:pPr>
                <a:endParaRPr lang="en-US" u="sng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u="sng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buFontTx/>
                  <a:buNone/>
                </a:pPr>
                <a:endParaRPr lang="en-US" u="sng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 t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488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Common Variation: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Put on scale 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proportions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(i.e. in  [0,1])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By dividing “within class SS” 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by “overall SS”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Gives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Cluster Index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1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21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Notes on Cluster Index: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sz="2800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𝐶𝐼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when all data at cluster means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𝐶𝐼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small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gives tight clusters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(within SS contains little variation)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𝐶𝐼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big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gives poor clustering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(within SS contains most of variation)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𝐶𝐼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when all cluster means are same</a:t>
                </a: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 t="-1506" r="-1481" b="-5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456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Histogram Drawbacks: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choose bin width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choose bin location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</a:t>
            </a:r>
            <a:r>
              <a:rPr lang="en-US" i="1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Average Histogram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reveals structure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should use that, instead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Name:  Kernel Density Estimate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36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Clustering Goal: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Given data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Choose classes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To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miminize</a:t>
                </a: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ba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bar>
                                                    <m:bar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</m:ctrlPr>
                                                    </m:bar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bg2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cs typeface="Arial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</m:ba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bar>
                                            <m:bar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1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92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Varying Standard Deviation</a:t>
            </a:r>
          </a:p>
        </p:txBody>
      </p:sp>
    </p:spTree>
    <p:extLst>
      <p:ext uri="{BB962C8B-B14F-4D97-AF65-F5344CB8AC3E}">
        <p14:creationId xmlns:p14="http://schemas.microsoft.com/office/powerpoint/2010/main" val="42758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70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9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8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8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5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9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74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Chondrite Data: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pieces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estimate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Suggests 3 modes (rock sources)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87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514600"/>
            <a:ext cx="6418263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70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4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83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Varying Standard Deviation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Varying Mean</a:t>
            </a:r>
          </a:p>
        </p:txBody>
      </p:sp>
    </p:spTree>
    <p:extLst>
      <p:ext uri="{BB962C8B-B14F-4D97-AF65-F5344CB8AC3E}">
        <p14:creationId xmlns:p14="http://schemas.microsoft.com/office/powerpoint/2010/main" val="332741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42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57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52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6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62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7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72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75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83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4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93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0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03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2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Smoothing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Major Settings: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“Histograms”</a:t>
            </a:r>
          </a:p>
          <a:p>
            <a:pPr marL="711200" indent="-711200" eaLnBrk="1" hangingPunct="1"/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Nonparametric Regression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“Scatterplot Smoothing”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92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13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56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24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2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34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8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44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04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54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2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Varying Standard Deviation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Varying Mean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Varying Proportion</a:t>
            </a:r>
          </a:p>
        </p:txBody>
      </p:sp>
    </p:spTree>
    <p:extLst>
      <p:ext uri="{BB962C8B-B14F-4D97-AF65-F5344CB8AC3E}">
        <p14:creationId xmlns:p14="http://schemas.microsoft.com/office/powerpoint/2010/main" val="357375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50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2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95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2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05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1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8535</TotalTime>
  <Words>2557</Words>
  <Application>Microsoft Office PowerPoint</Application>
  <PresentationFormat>On-screen Show (4:3)</PresentationFormat>
  <Paragraphs>811</Paragraphs>
  <Slides>150</Slides>
  <Notes>150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150</vt:i4>
      </vt:variant>
    </vt:vector>
  </HeadingPairs>
  <TitlesOfParts>
    <vt:vector size="163" baseType="lpstr">
      <vt:lpstr>Arial Unicode MS</vt:lpstr>
      <vt:lpstr>맑은 고딕</vt:lpstr>
      <vt:lpstr>Arial</vt:lpstr>
      <vt:lpstr>Cambria Math</vt:lpstr>
      <vt:lpstr>Gulim</vt:lpstr>
      <vt:lpstr>Gulim</vt:lpstr>
      <vt:lpstr>Tahoma</vt:lpstr>
      <vt:lpstr>Times New Roman</vt:lpstr>
      <vt:lpstr>Wingdings</vt:lpstr>
      <vt:lpstr>1_Default Design</vt:lpstr>
      <vt:lpstr>12_Default Design</vt:lpstr>
      <vt:lpstr>Default Design</vt:lpstr>
      <vt:lpstr>7_Default Design</vt:lpstr>
      <vt:lpstr>Clusters in data</vt:lpstr>
      <vt:lpstr>PCA to find clusters</vt:lpstr>
      <vt:lpstr>PCA to find clusters</vt:lpstr>
      <vt:lpstr>Statistical Smoothing</vt:lpstr>
      <vt:lpstr>Density Estimation</vt:lpstr>
      <vt:lpstr>Density Estimation</vt:lpstr>
      <vt:lpstr>Density Estimation</vt:lpstr>
      <vt:lpstr>Kernel Density Estimation</vt:lpstr>
      <vt:lpstr>Statistical Smoothing</vt:lpstr>
      <vt:lpstr>Scatterplot Smoothing</vt:lpstr>
      <vt:lpstr>Scatterplot Smoothing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Dependent SiZer</vt:lpstr>
      <vt:lpstr>Dep’ent SiZer : 2002 Apr 13 Sat 1 pm – 3 pm </vt:lpstr>
      <vt:lpstr>Dep’ent SiZer : 2002 Apr 13 Sat 1 pm – 3 pm </vt:lpstr>
      <vt:lpstr>Dep’ent SiZer : 2002 Apr 13 Sat 1 pm – 3 pm </vt:lpstr>
      <vt:lpstr>Zoomed view (to red region, i.e. “flat top”)</vt:lpstr>
      <vt:lpstr>Zoomed view (to red region, i.e. “flat top”)</vt:lpstr>
      <vt:lpstr>Further Zoom:  finds very  periodic behavior!</vt:lpstr>
      <vt:lpstr>Possible Physical Explanation</vt:lpstr>
      <vt:lpstr>SiZer Background</vt:lpstr>
      <vt:lpstr>SiZer Background</vt:lpstr>
      <vt:lpstr>SiZer Overview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Recall Yeast Cell Cycle Data</vt:lpstr>
      <vt:lpstr>Yeast Cell Cycle Data, FDA View</vt:lpstr>
      <vt:lpstr>Yeast Cell Cycle Data, FDA View</vt:lpstr>
      <vt:lpstr>Yeast Cell Cycles, Freq. 2 Proj.</vt:lpstr>
      <vt:lpstr>Frequency 2 Analysis</vt:lpstr>
      <vt:lpstr>Frequency 2 Analysis</vt:lpstr>
      <vt:lpstr>Frequency 2 Analysis</vt:lpstr>
      <vt:lpstr>Yeast Cell Cycle</vt:lpstr>
      <vt:lpstr>SiZer Study of Dist’n of Angles</vt:lpstr>
      <vt:lpstr>Reclassification of Major Genes</vt:lpstr>
      <vt:lpstr>Compare to Previous Classif’n</vt:lpstr>
      <vt:lpstr>New Subpopulation View</vt:lpstr>
      <vt:lpstr>New Subpopulation View</vt:lpstr>
      <vt:lpstr>Clustering</vt:lpstr>
      <vt:lpstr>Clustering</vt:lpstr>
      <vt:lpstr>K-means Clustering</vt:lpstr>
      <vt:lpstr>K-means Clustering</vt:lpstr>
      <vt:lpstr>K-means Clustering</vt:lpstr>
      <vt:lpstr>K-means Clustering</vt:lpstr>
      <vt:lpstr>K-means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Participant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382</cp:revision>
  <dcterms:created xsi:type="dcterms:W3CDTF">2001-06-08T01:38:43Z</dcterms:created>
  <dcterms:modified xsi:type="dcterms:W3CDTF">2017-10-28T15:14:25Z</dcterms:modified>
</cp:coreProperties>
</file>