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19" r:id="rId3"/>
    <p:sldMasterId id="2147483783" r:id="rId4"/>
    <p:sldMasterId id="2147483795" r:id="rId5"/>
    <p:sldMasterId id="2147483820" r:id="rId6"/>
    <p:sldMasterId id="2147483832" r:id="rId7"/>
  </p:sldMasterIdLst>
  <p:notesMasterIdLst>
    <p:notesMasterId r:id="rId117"/>
  </p:notesMasterIdLst>
  <p:sldIdLst>
    <p:sldId id="1176" r:id="rId8"/>
    <p:sldId id="1507" r:id="rId9"/>
    <p:sldId id="1508" r:id="rId10"/>
    <p:sldId id="1514" r:id="rId11"/>
    <p:sldId id="1517" r:id="rId12"/>
    <p:sldId id="1522" r:id="rId13"/>
    <p:sldId id="1525" r:id="rId14"/>
    <p:sldId id="1532" r:id="rId15"/>
    <p:sldId id="1533" r:id="rId16"/>
    <p:sldId id="1535" r:id="rId17"/>
    <p:sldId id="1536" r:id="rId18"/>
    <p:sldId id="1544" r:id="rId19"/>
    <p:sldId id="1545" r:id="rId20"/>
    <p:sldId id="1551" r:id="rId21"/>
    <p:sldId id="1558" r:id="rId22"/>
    <p:sldId id="1561" r:id="rId23"/>
    <p:sldId id="1563" r:id="rId24"/>
    <p:sldId id="1564" r:id="rId25"/>
    <p:sldId id="1565" r:id="rId26"/>
    <p:sldId id="1566" r:id="rId27"/>
    <p:sldId id="1567" r:id="rId28"/>
    <p:sldId id="1568" r:id="rId29"/>
    <p:sldId id="1569" r:id="rId30"/>
    <p:sldId id="1570" r:id="rId31"/>
    <p:sldId id="1571" r:id="rId32"/>
    <p:sldId id="1572" r:id="rId33"/>
    <p:sldId id="1573" r:id="rId34"/>
    <p:sldId id="1574" r:id="rId35"/>
    <p:sldId id="1575" r:id="rId36"/>
    <p:sldId id="1576" r:id="rId37"/>
    <p:sldId id="1577" r:id="rId38"/>
    <p:sldId id="1578" r:id="rId39"/>
    <p:sldId id="1579" r:id="rId40"/>
    <p:sldId id="1580" r:id="rId41"/>
    <p:sldId id="1581" r:id="rId42"/>
    <p:sldId id="1582" r:id="rId43"/>
    <p:sldId id="1583" r:id="rId44"/>
    <p:sldId id="1584" r:id="rId45"/>
    <p:sldId id="1591" r:id="rId46"/>
    <p:sldId id="1585" r:id="rId47"/>
    <p:sldId id="1586" r:id="rId48"/>
    <p:sldId id="1587" r:id="rId49"/>
    <p:sldId id="1588" r:id="rId50"/>
    <p:sldId id="1589" r:id="rId51"/>
    <p:sldId id="1590" r:id="rId52"/>
    <p:sldId id="1592" r:id="rId53"/>
    <p:sldId id="1593" r:id="rId54"/>
    <p:sldId id="1594" r:id="rId55"/>
    <p:sldId id="1595" r:id="rId56"/>
    <p:sldId id="1596" r:id="rId57"/>
    <p:sldId id="1597" r:id="rId58"/>
    <p:sldId id="1598" r:id="rId59"/>
    <p:sldId id="1599" r:id="rId60"/>
    <p:sldId id="1600" r:id="rId61"/>
    <p:sldId id="1601" r:id="rId62"/>
    <p:sldId id="1602" r:id="rId63"/>
    <p:sldId id="1603" r:id="rId64"/>
    <p:sldId id="1604" r:id="rId65"/>
    <p:sldId id="1605" r:id="rId66"/>
    <p:sldId id="1606" r:id="rId67"/>
    <p:sldId id="1607" r:id="rId68"/>
    <p:sldId id="1608" r:id="rId69"/>
    <p:sldId id="1609" r:id="rId70"/>
    <p:sldId id="1610" r:id="rId71"/>
    <p:sldId id="1611" r:id="rId72"/>
    <p:sldId id="1612" r:id="rId73"/>
    <p:sldId id="1613" r:id="rId74"/>
    <p:sldId id="1614" r:id="rId75"/>
    <p:sldId id="1615" r:id="rId76"/>
    <p:sldId id="1616" r:id="rId77"/>
    <p:sldId id="1617" r:id="rId78"/>
    <p:sldId id="1618" r:id="rId79"/>
    <p:sldId id="1619" r:id="rId80"/>
    <p:sldId id="1620" r:id="rId81"/>
    <p:sldId id="1621" r:id="rId82"/>
    <p:sldId id="1622" r:id="rId83"/>
    <p:sldId id="1623" r:id="rId84"/>
    <p:sldId id="1624" r:id="rId85"/>
    <p:sldId id="1625" r:id="rId86"/>
    <p:sldId id="1626" r:id="rId87"/>
    <p:sldId id="1627" r:id="rId88"/>
    <p:sldId id="1628" r:id="rId89"/>
    <p:sldId id="1354" r:id="rId90"/>
    <p:sldId id="1357" r:id="rId91"/>
    <p:sldId id="1356" r:id="rId92"/>
    <p:sldId id="1350" r:id="rId93"/>
    <p:sldId id="1351" r:id="rId94"/>
    <p:sldId id="1355" r:id="rId95"/>
    <p:sldId id="1386" r:id="rId96"/>
    <p:sldId id="1358" r:id="rId97"/>
    <p:sldId id="1359" r:id="rId98"/>
    <p:sldId id="1360" r:id="rId99"/>
    <p:sldId id="1361" r:id="rId100"/>
    <p:sldId id="1362" r:id="rId101"/>
    <p:sldId id="1363" r:id="rId102"/>
    <p:sldId id="1364" r:id="rId103"/>
    <p:sldId id="1365" r:id="rId104"/>
    <p:sldId id="1366" r:id="rId105"/>
    <p:sldId id="1367" r:id="rId106"/>
    <p:sldId id="1368" r:id="rId107"/>
    <p:sldId id="1369" r:id="rId108"/>
    <p:sldId id="1370" r:id="rId109"/>
    <p:sldId id="1371" r:id="rId110"/>
    <p:sldId id="1372" r:id="rId111"/>
    <p:sldId id="1373" r:id="rId112"/>
    <p:sldId id="1374" r:id="rId113"/>
    <p:sldId id="1375" r:id="rId114"/>
    <p:sldId id="1376" r:id="rId115"/>
    <p:sldId id="1295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10" d="100"/>
          <a:sy n="110" d="100"/>
        </p:scale>
        <p:origin x="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slide" Target="slides/slide10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1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1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23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DBBC0-A3C7-449F-BD7F-B30C3D532E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8138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4237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415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0458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03270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415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0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86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7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84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1D5F3-025B-4EC4-BD87-5204EDB6EA2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7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9AE17-F08A-4AA0-A60F-0AABAB7DD9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44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58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529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069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64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14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87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37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55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47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33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592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615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48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56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04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63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73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31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880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86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74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30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3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772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904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4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994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189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5078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13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18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59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4462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520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174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12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415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7627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13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513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9052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175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990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682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42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224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2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593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176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136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43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2589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399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505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291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488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1957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3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668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272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951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013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829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4738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7837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23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0893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35054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4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7099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64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34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2078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8595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1860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025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1D790-6F93-43CC-A776-C108104175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7756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E1D1A-C75C-494E-A8D7-099C04D6CF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2666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4260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7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E4BD-420E-4C74-812C-315145DF4C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1653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149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97319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87340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7868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8853C-3257-402A-9199-66ACF0E12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0627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CFC08-206D-4E6B-A04F-D99B39947CE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0857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15EE2-ADF1-4E06-8555-0EE1A74262C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3800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AC3A7-9ACD-4F15-9288-5B1F6E7C63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6324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55158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C6213-8D0D-400A-B145-E9DF625997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5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0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5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6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17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994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553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225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068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919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24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07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028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34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834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363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065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7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4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12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4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9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4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046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313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171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8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79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83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71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34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0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34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26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97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9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7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727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57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04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19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26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41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34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1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7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44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F0-E04B-49EE-9127-393E287D0F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35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9CF8-E256-4402-B857-B9C07836CF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1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4BE-31CD-4C40-B689-6F4ED978E4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56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4120-2BB5-4DE8-8945-AC30484AF6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773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B8-80CD-4A1B-8892-62CB4D3340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54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9F20-B0F7-4562-84BB-179605DC2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1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4BC-7528-448F-8992-4DD3F703F2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90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58A-8C8C-4CC2-A7F1-FB1E45A6C0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840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6CAA-203A-4F82-A7DF-13F0689B0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303-23B9-4BE2-90F9-91A0833AB8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283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4B6-69F7-4A92-9D0C-60EB67D5C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0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6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253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10/5/2017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09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7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06DE3-929E-4BA4-9A79-F8082D5BA9F2}" type="slidenum">
              <a:rPr lang="en-US" altLang="zh-C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83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5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4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6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4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3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8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2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jpg"/><Relationship Id="rId4" Type="http://schemas.openxmlformats.org/officeDocument/2006/relationships/image" Target="../media/image6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(10 Minute Talks)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Too many undetermined.  Please help fill 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46" t="44943" r="9432" b="36852"/>
          <a:stretch/>
        </p:blipFill>
        <p:spPr>
          <a:xfrm>
            <a:off x="609600" y="1752600"/>
            <a:ext cx="8153400" cy="113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01" t="53414" r="3782" b="9033"/>
          <a:stretch/>
        </p:blipFill>
        <p:spPr>
          <a:xfrm>
            <a:off x="228600" y="2819400"/>
            <a:ext cx="85344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33126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75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4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99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8288"/>
            <a:ext cx="7620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9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Let      denote ratio between subgroup sizes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236662" y="3786187"/>
          <a:ext cx="363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2" y="3786187"/>
                        <a:ext cx="363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805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1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266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2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266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>
            <p:extLst/>
          </p:nvPr>
        </p:nvGraphicFramePr>
        <p:xfrm>
          <a:off x="5867400" y="3716338"/>
          <a:ext cx="20812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3" name="Equation" r:id="rId10" imgW="723600" imgH="215640" progId="Equation.3">
                  <p:embed/>
                </p:oleObj>
              </mc:Choice>
              <mc:Fallback>
                <p:oleObj name="Equation" r:id="rId10" imgW="723600" imgH="215640" progId="Equation.3">
                  <p:embed/>
                  <p:pic>
                    <p:nvPicPr>
                      <p:cNvPr id="266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16338"/>
                        <a:ext cx="20812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4" name="Equation" r:id="rId12" imgW="533160" imgH="228600" progId="Equation.3">
                  <p:embed/>
                </p:oleObj>
              </mc:Choice>
              <mc:Fallback>
                <p:oleObj name="Equation" r:id="rId12" imgW="533160" imgH="228600" progId="Equation.3">
                  <p:embed/>
                  <p:pic>
                    <p:nvPicPr>
                      <p:cNvPr id="266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19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4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5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6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7" name="Equation" r:id="rId10" imgW="533160" imgH="228600" progId="Equation.3">
                  <p:embed/>
                </p:oleObj>
              </mc:Choice>
              <mc:Fallback>
                <p:oleObj name="Equation" r:id="rId10" imgW="533160" imgH="228600" progId="Equation.3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889625" y="3657600"/>
          <a:ext cx="2190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8" name="Equation" r:id="rId12" imgW="761760" imgH="241200" progId="Equation.3">
                  <p:embed/>
                </p:oleObj>
              </mc:Choice>
              <mc:Fallback>
                <p:oleObj name="Equation" r:id="rId12" imgW="761760" imgH="2412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657600"/>
                        <a:ext cx="21907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657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Value of        and      , for sample size ratio    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, only when    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Otherwise for        ,  both are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/>
          </p:nvPr>
        </p:nvGraphicFramePr>
        <p:xfrm>
          <a:off x="2060575" y="16764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2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6764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6"/>
          <p:cNvGraphicFramePr>
            <a:graphicFrameLocks noChangeAspect="1"/>
          </p:cNvGraphicFramePr>
          <p:nvPr>
            <p:extLst/>
          </p:nvPr>
        </p:nvGraphicFramePr>
        <p:xfrm>
          <a:off x="381000" y="2362200"/>
          <a:ext cx="397986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" name="Equation" r:id="rId6" imgW="1384200" imgH="482400" progId="Equation.3">
                  <p:embed/>
                </p:oleObj>
              </mc:Choice>
              <mc:Fallback>
                <p:oleObj name="Equation" r:id="rId6" imgW="1384200" imgH="482400" progId="Equation.3">
                  <p:embed/>
                  <p:pic>
                    <p:nvPicPr>
                      <p:cNvPr id="276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397986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/>
          </p:nvPr>
        </p:nvGraphicFramePr>
        <p:xfrm>
          <a:off x="871537" y="4591050"/>
          <a:ext cx="21764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" name="Equation" r:id="rId8" imgW="787320" imgH="241200" progId="Equation.3">
                  <p:embed/>
                </p:oleObj>
              </mc:Choice>
              <mc:Fallback>
                <p:oleObj name="Equation" r:id="rId8" imgW="787320" imgH="2412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7" y="4591050"/>
                        <a:ext cx="21764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/>
          </p:nvPr>
        </p:nvGraphicFramePr>
        <p:xfrm>
          <a:off x="8077200" y="1828800"/>
          <a:ext cx="454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828800"/>
                        <a:ext cx="454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/>
          </p:nvPr>
        </p:nvGraphicFramePr>
        <p:xfrm>
          <a:off x="5192712" y="4648200"/>
          <a:ext cx="903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" name="Equation" r:id="rId12" imgW="317160" imgH="164880" progId="Equation.3">
                  <p:embed/>
                </p:oleObj>
              </mc:Choice>
              <mc:Fallback>
                <p:oleObj name="Equation" r:id="rId12" imgW="317160" imgH="164880" progId="Equation.3">
                  <p:embed/>
                  <p:pic>
                    <p:nvPicPr>
                      <p:cNvPr id="27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2" y="4648200"/>
                        <a:ext cx="9032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/>
          </p:nvPr>
        </p:nvGraphicFramePr>
        <p:xfrm>
          <a:off x="3429000" y="5638800"/>
          <a:ext cx="903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" name="Equation" r:id="rId14" imgW="317160" imgH="164880" progId="Equation.3">
                  <p:embed/>
                </p:oleObj>
              </mc:Choice>
              <mc:Fallback>
                <p:oleObj name="Equation" r:id="rId14" imgW="317160" imgH="164880" progId="Equation.3">
                  <p:embed/>
                  <p:pic>
                    <p:nvPicPr>
                      <p:cNvPr id="27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9032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521075" y="1636713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" name="Equation" r:id="rId16" imgW="228600" imgH="241200" progId="Equation.3">
                  <p:embed/>
                </p:oleObj>
              </mc:Choice>
              <mc:Fallback>
                <p:oleObj name="Equation" r:id="rId16" imgW="228600" imgH="2412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1636713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646612" y="2286000"/>
          <a:ext cx="43449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" name="Equation" r:id="rId18" imgW="1511280" imgH="507960" progId="Equation.3">
                  <p:embed/>
                </p:oleObj>
              </mc:Choice>
              <mc:Fallback>
                <p:oleObj name="Equation" r:id="rId18" imgW="1511280" imgH="50796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2286000"/>
                        <a:ext cx="434498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15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between        and        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/>
          </p:nvPr>
        </p:nvGraphicFramePr>
        <p:xfrm>
          <a:off x="2743200" y="26670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8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376737" y="2586038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7" y="2586038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20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9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between        and        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Shows Strong Difference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Explains Above Empirical Observation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/>
          </p:nvPr>
        </p:nvGraphicFramePr>
        <p:xfrm>
          <a:off x="2743200" y="26670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376737" y="2586038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7" y="2586038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519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Jack Prothero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Image Textures</a:t>
            </a:r>
          </a:p>
        </p:txBody>
      </p:sp>
    </p:spTree>
    <p:extLst>
      <p:ext uri="{BB962C8B-B14F-4D97-AF65-F5344CB8AC3E}">
        <p14:creationId xmlns:p14="http://schemas.microsoft.com/office/powerpoint/2010/main" val="2401604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we improve on: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 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0.5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Won’t get: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Show:    </a:t>
                </a: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𝑣𝑎𝑟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6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 Conclusion: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covariance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⇏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⇏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Independence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Have  “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for </a:t>
                </a:r>
                <a:r>
                  <a:rPr lang="en-US" b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Distributions</a:t>
                </a: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5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sz="24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Geo. </a:t>
                </a:r>
                <a:r>
                  <a:rPr lang="en-US" sz="24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need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endParaRPr lang="en-US" sz="2400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6121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317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 with Full Range of Choices,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Explore More Soon)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274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979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3855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9987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Better, Newer References???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0156" r="17187" b="19531"/>
          <a:stretch/>
        </p:blipFill>
        <p:spPr>
          <a:xfrm>
            <a:off x="6851384" y="-1"/>
            <a:ext cx="2292616" cy="2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65157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2895600" y="3519488"/>
            <a:ext cx="1066800" cy="76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9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4102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53000" y="3505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Note:  Gap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19400" y="5257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43600"/>
            <a:ext cx="2133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133600" y="2895600"/>
            <a:ext cx="1219200" cy="671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1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3184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GWAS Failure of Spherical PCA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8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Drawback: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(???)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3287714"/>
            <a:ext cx="5715000" cy="3189286"/>
            <a:chOff x="533400" y="3287714"/>
            <a:chExt cx="5715000" cy="318928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524000" y="3287714"/>
              <a:ext cx="1981200" cy="27320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33400" y="5867602"/>
              <a:ext cx="5715000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marR="0" lvl="0" indent="-53340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JRSS-B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since </a:t>
              </a:r>
              <a:r>
                <a:rPr kumimoji="0" lang="en-US" sz="2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Biometrika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Rejected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3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Later Realization: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This Mixing is </a:t>
            </a:r>
            <a:r>
              <a:rPr lang="en-US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Very Natural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Genome Wide Association Studies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such:  Klein et al (2005)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4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Muller &amp; Chi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(2007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Tricky Point: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onditions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equire Notion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ime Ordering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lways Clear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 e.g.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Gene Expression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 (Allows Discrete)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7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3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0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Analysis from Jung &amp; Marron (2009)</a:t>
            </a: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pic>
        <p:nvPicPr>
          <p:cNvPr id="24" name="Picture 89" descr="http://www.stat.pitt.edu/sungkyu/sjung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471"/>
            <a:ext cx="1981200" cy="29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4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0690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Note:  Critical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Parameter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Will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0400" y="368458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Eigenvector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𝑢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Turns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out:  Direction Doesn’t Matter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Eigenvector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𝑢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8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 rotWithShape="1">
                <a:blip r:embed="rId3"/>
                <a:stretch>
                  <a:fillRect l="-1926" r="-1407" b="-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635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(Recall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ut of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 rotWithShape="1">
                <a:blip r:embed="rId3"/>
                <a:stretch>
                  <a:fillRect l="-1926" b="-8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2479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4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5" imgW="1079280" imgH="419040" progId="Equation.3">
                  <p:embed/>
                </p:oleObj>
              </mc:Choice>
              <mc:Fallback>
                <p:oleObj name="Equation" r:id="rId5" imgW="1079280" imgH="419040" progId="Equation.3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6155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(Reality Check, Suggested by Reviewer)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2375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Independent of Sample Size,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true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 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(!?!)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Reviewers Conclusion:  Absurd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(???)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916112"/>
            <a:ext cx="6880410" cy="4474508"/>
            <a:chOff x="304800" y="1916112"/>
            <a:chExt cx="6880410" cy="4474508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1916112"/>
              <a:ext cx="2590800" cy="67468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505200" y="2590800"/>
              <a:ext cx="1876567" cy="327660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304800" y="5867400"/>
              <a:ext cx="688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Shows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assumption too strong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for practice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2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9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4482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RNAseq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~1700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=180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  <a:blipFill rotWithShape="1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840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7156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3104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Mathematically Driven Conclusion: </a:t>
                </a:r>
              </a:p>
              <a:p>
                <a:pPr marL="533400" indent="-533400" algn="ctr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 Data Signals Are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Strong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Math. Stat. of PCA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Recall,    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Inconsistency: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968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6450612" cy="1880175"/>
            <a:chOff x="1676400" y="4267200"/>
            <a:chExt cx="6450612" cy="1880175"/>
          </a:xfrm>
        </p:grpSpPr>
        <p:sp>
          <p:nvSpPr>
            <p:cNvPr id="28" name="Oval 27"/>
            <p:cNvSpPr/>
            <p:nvPr/>
          </p:nvSpPr>
          <p:spPr bwMode="auto">
            <a:xfrm>
              <a:off x="2514600" y="4267200"/>
              <a:ext cx="2286000" cy="838200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5562600"/>
              <a:ext cx="6450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we study in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scatterplots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9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0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858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625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independent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independent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(We can only perceive 3 dimensions)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>
                <a:blip r:embed="rId3"/>
                <a:stretch>
                  <a:fillRect l="-1968" t="-2365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1885" y="4419600"/>
            <a:ext cx="6325386" cy="1600200"/>
            <a:chOff x="1201885" y="4419600"/>
            <a:chExt cx="632538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sng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Same Realization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408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4" idx="0"/>
            </p:cNvCxnSpPr>
            <p:nvPr/>
          </p:nvCxnSpPr>
          <p:spPr>
            <a:xfrm flipV="1">
              <a:off x="4364578" y="4419600"/>
              <a:ext cx="2188622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79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</a:t>
                </a: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6317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7974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39409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Consistency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45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(2013)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Context:    PCA,  with many 0 entries in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direction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Assumptions: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37960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Context: 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Compare: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Conventional Sample PCA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Sparse PCA:        Shen &amp; Huang (2008)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Parameters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26856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9220" y="648442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Regular PCA:  Inconsistent &amp; Consistent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4114800" y="4343400"/>
            <a:ext cx="607833" cy="214102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248401" y="4495800"/>
            <a:ext cx="1733716" cy="2057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33189" y="5961333"/>
            <a:ext cx="1506011" cy="3264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2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Sparse PCA:  Inconsistent &amp; New Consistency Region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Sparse PCA Opens Up Whole New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Region of 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23597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6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(2016)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Explores  PCA  Consistency under all of:</a:t>
                </a: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Classical: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fixed,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Portnoy: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≪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Random Matrices: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HDMSS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≫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: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 fixed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Other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</a:t>
                    </a:r>
                    <a:r>
                      <a:rPr kumimoji="0" lang="en-US" altLang="zh-CN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</a:t>
              </a:r>
              <a:r>
                <a: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宋体" pitchFamily="2" charset="-122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49955" y="4100790"/>
            <a:ext cx="4060675" cy="6906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</a:t>
                    </a:r>
                    <a:r>
                      <a:rPr kumimoji="0" lang="en-US" altLang="zh-CN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</a:t>
              </a:r>
              <a:r>
                <a: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(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宋体" pitchFamily="2" charset="-122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333298"/>
            <a:ext cx="655327" cy="42515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9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Yata &amp; Aoshima (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2009,…,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2012)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Natural Covariance Matrix Assumptions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(non-Gaussian)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Improvements on PCA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(Milder Consistency Cond.)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Using Clever Dual Space Calculations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More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 smtClean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1200"/>
            <a:ext cx="1752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Wei et al (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2015)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Recall:    N(0,1) data    (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classes)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Does it Matter?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i.i.d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with t(5) marginal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t-test summary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rejects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9003" t="42303" r="9059" b="5585"/>
          <a:stretch/>
        </p:blipFill>
        <p:spPr>
          <a:xfrm>
            <a:off x="533400" y="2590800"/>
            <a:ext cx="8077200" cy="220980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6400800" y="4191000"/>
            <a:ext cx="1524000" cy="1676400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622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Yet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both have mean 0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Reason: 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Less spread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 for original projection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i.i.d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with t(5) marginal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t-test summary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rejects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9003" t="42303" r="9059" b="5585"/>
          <a:stretch/>
        </p:blipFill>
        <p:spPr>
          <a:xfrm>
            <a:off x="533400" y="2590800"/>
            <a:ext cx="8077200" cy="220980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6400800" y="4191000"/>
            <a:ext cx="1524000" cy="1676400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2133600" y="2362200"/>
            <a:ext cx="2971800" cy="1752600"/>
            <a:chOff x="2133600" y="2362200"/>
            <a:chExt cx="2971800" cy="1752600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133600" y="2362200"/>
              <a:ext cx="15240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657600" y="2362200"/>
              <a:ext cx="3048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57600" y="2362200"/>
              <a:ext cx="1447800" cy="175260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68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 smtClean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Actually Being Tested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4191000"/>
            <a:ext cx="5791200" cy="76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5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8203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2015),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Mean Difference Summary: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Symmetry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Correct Size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4620" t="34703" r="19234" b="1976"/>
          <a:stretch/>
        </p:blipFill>
        <p:spPr>
          <a:xfrm>
            <a:off x="0" y="2590800"/>
            <a:ext cx="65762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2015),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 Statistic Summary: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       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Assymmetry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Wrong Size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9544" t="37260" r="21524" b="2328"/>
          <a:stretch/>
        </p:blipFill>
        <p:spPr>
          <a:xfrm>
            <a:off x="2892585" y="2514600"/>
            <a:ext cx="6175215" cy="32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2015)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Mathematically Driven Recommendation:</a:t>
                </a:r>
              </a:p>
              <a:p>
                <a:pPr marL="0" lvl="0" indent="0" eaLnBrk="1" hangingPunct="1">
                  <a:lnSpc>
                    <a:spcPct val="140000"/>
                  </a:lnSpc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Use </a:t>
                </a: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Mean Difference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Summary to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Focus on: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algn="ctr" eaLnBrk="1" hangingPunct="1">
                  <a:lnSpc>
                    <a:spcPct val="14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 bwMode="auto">
          <a:xfrm>
            <a:off x="1905000" y="1676400"/>
            <a:ext cx="54625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Zhou and Marron (2015) showed: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 No Outliers:   Similar Performance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Outliers:    Spherical PCA is Better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</p:spTree>
    <p:extLst>
      <p:ext uri="{BB962C8B-B14F-4D97-AF65-F5344CB8AC3E}">
        <p14:creationId xmlns:p14="http://schemas.microsoft.com/office/powerpoint/2010/main" val="15199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Recall that Robust PCA via Spherical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Projection Failed for GWAS Data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GWAS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0663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Explanation: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geometric representation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limit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fixed,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lie near surface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-sphere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tend to be ~orthogonal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Family members are half the same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Thus relatively small angle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~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60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Enough for families to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dominate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PCs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Spherical PC doesn’t change anything!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in Classification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Simulations,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Came Together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for High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in Classification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441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>
                <a:blip r:embed="rId6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9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8383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version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38108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5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7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E39850A-A6F0-42D8-9233-6B9879786BB9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8000" r="26000" b="32000"/>
          <a:stretch/>
        </p:blipFill>
        <p:spPr>
          <a:xfrm>
            <a:off x="7086600" y="4174435"/>
            <a:ext cx="2057400" cy="26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Thus Not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et Implemented in DWD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23244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2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 smtClean="0"/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Are there mathematics behind this?</a:t>
            </a:r>
          </a:p>
        </p:txBody>
      </p:sp>
    </p:spTree>
    <p:extLst>
      <p:ext uri="{BB962C8B-B14F-4D97-AF65-F5344CB8AC3E}">
        <p14:creationId xmlns:p14="http://schemas.microsoft.com/office/powerpoint/2010/main" val="36574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Liu (2007) Dissertation Results: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Unbalanced Cluster Model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Growing at rate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Answers depend on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Visualization of setting….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5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8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9331</TotalTime>
  <Words>2739</Words>
  <Application>Microsoft Office PowerPoint</Application>
  <PresentationFormat>On-screen Show (4:3)</PresentationFormat>
  <Paragraphs>962</Paragraphs>
  <Slides>109</Slides>
  <Notes>105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109</vt:i4>
      </vt:variant>
    </vt:vector>
  </HeadingPairs>
  <TitlesOfParts>
    <vt:vector size="131" baseType="lpstr">
      <vt:lpstr>Arial Unicode MS</vt:lpstr>
      <vt:lpstr>Gulim</vt:lpstr>
      <vt:lpstr>Gulim</vt:lpstr>
      <vt:lpstr>맑은 고딕</vt:lpstr>
      <vt:lpstr>宋体</vt:lpstr>
      <vt:lpstr>Arial</vt:lpstr>
      <vt:lpstr>Cambria Math</vt:lpstr>
      <vt:lpstr>Courier New</vt:lpstr>
      <vt:lpstr>Symbol</vt:lpstr>
      <vt:lpstr>Tahoma</vt:lpstr>
      <vt:lpstr>Times</vt:lpstr>
      <vt:lpstr>Times New Roman</vt:lpstr>
      <vt:lpstr>Wingdings</vt:lpstr>
      <vt:lpstr>Default Design</vt:lpstr>
      <vt:lpstr>12_Default Design</vt:lpstr>
      <vt:lpstr>1_Default Design</vt:lpstr>
      <vt:lpstr>Nature</vt:lpstr>
      <vt:lpstr>15_Default Design</vt:lpstr>
      <vt:lpstr>默认设计模板</vt:lpstr>
      <vt:lpstr>1_默认设计模板</vt:lpstr>
      <vt:lpstr>Image File</vt:lpstr>
      <vt:lpstr>Equation</vt:lpstr>
      <vt:lpstr>Participant Presentations</vt:lpstr>
      <vt:lpstr>SVM &amp; DWD Tuning Parameter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Represen’tion</vt:lpstr>
      <vt:lpstr>An Interesting HDLSS Explanation</vt:lpstr>
      <vt:lpstr>An Interesting HDLSS Explanation</vt:lpstr>
      <vt:lpstr>HDLSS Asy’s: Geometrical Represen’tion</vt:lpstr>
      <vt:lpstr>2nd Paper on HDLSS Asymptotics</vt:lpstr>
      <vt:lpstr>0 Covariance is not independence</vt:lpstr>
      <vt:lpstr>0 Covariance is not independence</vt:lpstr>
      <vt:lpstr>0 Covariance is not independence</vt:lpstr>
      <vt:lpstr>HDLSS Geometric Representation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Geometric Representation</vt:lpstr>
      <vt:lpstr>HDLSS Geometric Representation</vt:lpstr>
      <vt:lpstr>HDLSS Geometric Representation</vt:lpstr>
      <vt:lpstr>Recall GWAS Data Analysis</vt:lpstr>
      <vt:lpstr>HDLSS Geometric Representation</vt:lpstr>
      <vt:lpstr>HDLSS Geometric Representation</vt:lpstr>
      <vt:lpstr>HDLSS Geometric Representation</vt:lpstr>
      <vt:lpstr>HDLSS Geometric Representation</vt:lpstr>
      <vt:lpstr>HDLSS Geometric Representation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HDLSS Deep Open Problem</vt:lpstr>
      <vt:lpstr>HDLSS &amp; Sparsity</vt:lpstr>
      <vt:lpstr>HDLSS &amp; Sparsity</vt:lpstr>
      <vt:lpstr>PowerPoint Presentation</vt:lpstr>
      <vt:lpstr>PowerPoint Presentation</vt:lpstr>
      <vt:lpstr>HDLSS &amp; Sparsity</vt:lpstr>
      <vt:lpstr>HDLSS &amp; Other Asymptotics</vt:lpstr>
      <vt:lpstr>PowerPoint Presentation</vt:lpstr>
      <vt:lpstr>PowerPoint Presentation</vt:lpstr>
      <vt:lpstr>More HDLSS Asymptotics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Robust PCA</vt:lpstr>
      <vt:lpstr>HDLSS Robust PCA</vt:lpstr>
      <vt:lpstr>HDLSS GWAS Data Analysis</vt:lpstr>
      <vt:lpstr>GWAS Data Analysis</vt:lpstr>
      <vt:lpstr>GWAS Data Analysis</vt:lpstr>
      <vt:lpstr>HDLSS Asymptotics in Classification</vt:lpstr>
      <vt:lpstr>HDLSS Asymptotics in Classification</vt:lpstr>
      <vt:lpstr>HDLSS Asymptotics in Classification</vt:lpstr>
      <vt:lpstr>HDLSS Asymptotics in Classification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Twiddle ratios of subtypes</vt:lpstr>
      <vt:lpstr>Why not adjust by means?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313</cp:revision>
  <dcterms:created xsi:type="dcterms:W3CDTF">2001-06-08T01:38:43Z</dcterms:created>
  <dcterms:modified xsi:type="dcterms:W3CDTF">2017-10-05T19:13:55Z</dcterms:modified>
</cp:coreProperties>
</file>