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19" r:id="rId3"/>
    <p:sldMasterId id="2147483746" r:id="rId4"/>
    <p:sldMasterId id="2147483783" r:id="rId5"/>
  </p:sldMasterIdLst>
  <p:notesMasterIdLst>
    <p:notesMasterId r:id="rId96"/>
  </p:notesMasterIdLst>
  <p:sldIdLst>
    <p:sldId id="1176" r:id="rId6"/>
    <p:sldId id="1207" r:id="rId7"/>
    <p:sldId id="1214" r:id="rId8"/>
    <p:sldId id="1225" r:id="rId9"/>
    <p:sldId id="1226" r:id="rId10"/>
    <p:sldId id="1246" r:id="rId11"/>
    <p:sldId id="1263" r:id="rId12"/>
    <p:sldId id="1334" r:id="rId13"/>
    <p:sldId id="1335" r:id="rId14"/>
    <p:sldId id="1336" r:id="rId15"/>
    <p:sldId id="1337" r:id="rId16"/>
    <p:sldId id="1338" r:id="rId17"/>
    <p:sldId id="1339" r:id="rId18"/>
    <p:sldId id="1340" r:id="rId19"/>
    <p:sldId id="1341" r:id="rId20"/>
    <p:sldId id="1342" r:id="rId21"/>
    <p:sldId id="1343" r:id="rId22"/>
    <p:sldId id="1344" r:id="rId23"/>
    <p:sldId id="1345" r:id="rId24"/>
    <p:sldId id="1346" r:id="rId25"/>
    <p:sldId id="1347" r:id="rId26"/>
    <p:sldId id="1377" r:id="rId27"/>
    <p:sldId id="1378" r:id="rId28"/>
    <p:sldId id="1379" r:id="rId29"/>
    <p:sldId id="1380" r:id="rId30"/>
    <p:sldId id="1388" r:id="rId31"/>
    <p:sldId id="1387" r:id="rId32"/>
    <p:sldId id="1385" r:id="rId33"/>
    <p:sldId id="1381" r:id="rId34"/>
    <p:sldId id="1382" r:id="rId35"/>
    <p:sldId id="1383" r:id="rId36"/>
    <p:sldId id="1384" r:id="rId37"/>
    <p:sldId id="1278" r:id="rId38"/>
    <p:sldId id="1279" r:id="rId39"/>
    <p:sldId id="1280" r:id="rId40"/>
    <p:sldId id="1281" r:id="rId41"/>
    <p:sldId id="1282" r:id="rId42"/>
    <p:sldId id="1283" r:id="rId43"/>
    <p:sldId id="1284" r:id="rId44"/>
    <p:sldId id="1285" r:id="rId45"/>
    <p:sldId id="1286" r:id="rId46"/>
    <p:sldId id="1287" r:id="rId47"/>
    <p:sldId id="1288" r:id="rId48"/>
    <p:sldId id="1289" r:id="rId49"/>
    <p:sldId id="1290" r:id="rId50"/>
    <p:sldId id="1291" r:id="rId51"/>
    <p:sldId id="1292" r:id="rId52"/>
    <p:sldId id="1293" r:id="rId53"/>
    <p:sldId id="1072" r:id="rId54"/>
    <p:sldId id="1073" r:id="rId55"/>
    <p:sldId id="1074" r:id="rId56"/>
    <p:sldId id="1076" r:id="rId57"/>
    <p:sldId id="1077" r:id="rId58"/>
    <p:sldId id="1078" r:id="rId59"/>
    <p:sldId id="1175" r:id="rId60"/>
    <p:sldId id="1080" r:id="rId61"/>
    <p:sldId id="1081" r:id="rId62"/>
    <p:sldId id="1082" r:id="rId63"/>
    <p:sldId id="1083" r:id="rId64"/>
    <p:sldId id="1084" r:id="rId65"/>
    <p:sldId id="1093" r:id="rId66"/>
    <p:sldId id="1094" r:id="rId67"/>
    <p:sldId id="1095" r:id="rId68"/>
    <p:sldId id="1096" r:id="rId69"/>
    <p:sldId id="1097" r:id="rId70"/>
    <p:sldId id="1098" r:id="rId71"/>
    <p:sldId id="1099" r:id="rId72"/>
    <p:sldId id="1100" r:id="rId73"/>
    <p:sldId id="1101" r:id="rId74"/>
    <p:sldId id="1102" r:id="rId75"/>
    <p:sldId id="1103" r:id="rId76"/>
    <p:sldId id="1105" r:id="rId77"/>
    <p:sldId id="1106" r:id="rId78"/>
    <p:sldId id="1107" r:id="rId79"/>
    <p:sldId id="1109" r:id="rId80"/>
    <p:sldId id="1112" r:id="rId81"/>
    <p:sldId id="1113" r:id="rId82"/>
    <p:sldId id="1114" r:id="rId83"/>
    <p:sldId id="1348" r:id="rId84"/>
    <p:sldId id="1115" r:id="rId85"/>
    <p:sldId id="1116" r:id="rId86"/>
    <p:sldId id="1117" r:id="rId87"/>
    <p:sldId id="1118" r:id="rId88"/>
    <p:sldId id="1119" r:id="rId89"/>
    <p:sldId id="1120" r:id="rId90"/>
    <p:sldId id="1121" r:id="rId91"/>
    <p:sldId id="1122" r:id="rId92"/>
    <p:sldId id="1123" r:id="rId93"/>
    <p:sldId id="1414" r:id="rId94"/>
    <p:sldId id="1295" r:id="rId9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2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91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88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6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17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56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54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6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42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5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2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218829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2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70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50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27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604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70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94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0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7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5208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00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97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62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08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815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60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78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964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261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3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3D974-8C72-48A9-B0D8-22E872185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12363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46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88C1B-A2DF-4BB6-8EEF-04C7A817B6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11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78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119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22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790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390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361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7EB1F-1BAC-42D6-B71C-C90452B4F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20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3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5EAB-8533-4166-9173-28AF6A76D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605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49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284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4179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23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54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7022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3446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7910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E4BD-420E-4C74-812C-315145DF4C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5993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1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86BF3-385B-479D-B840-94D0935C5F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2966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DBBC0-A3C7-449F-BD7F-B30C3D532E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532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7187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8315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447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754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651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645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2446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92E00-6897-4AE5-A143-22F963AC1C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61969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806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975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559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0C2A2-B641-44CC-88AB-81C924D843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275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8E461-F46F-4820-8CB5-64274197616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231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B707D-EFA9-4DE3-8662-AE5AB8FF798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773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D5F3-025B-4EC4-BD87-5204EDB6EA2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216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A2082-D931-4DB3-80E8-E79AD27A645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998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0820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95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F6151-7541-4BD0-8A4C-3A7E10BF4B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84667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967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F2BA1-803B-47C7-8EAF-66E1A1864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133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A1BCC-9A84-408D-98B6-469B60FEAA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852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933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C09DA-D92F-4FBD-939B-6F3F6D717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226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5491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5586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407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142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48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74B86-CA49-4AAF-9044-F721F1874D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74130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0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6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17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994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553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25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68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919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24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07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028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34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834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63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065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05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8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49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4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79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41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08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23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66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4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10/4/2017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79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7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4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412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4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9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4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046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31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171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6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6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10/4/2017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3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253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21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(10 Minute Talks)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Too many undetermined.  Please help fill 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746" t="44943" r="9432" b="36852"/>
          <a:stretch/>
        </p:blipFill>
        <p:spPr>
          <a:xfrm>
            <a:off x="609600" y="1752600"/>
            <a:ext cx="8153400" cy="113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01" t="53414" r="3782" b="9033"/>
          <a:stretch/>
        </p:blipFill>
        <p:spPr>
          <a:xfrm>
            <a:off x="228600" y="2819400"/>
            <a:ext cx="85344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Routinely Used in </a:t>
            </a:r>
            <a:r>
              <a:rPr lang="en-US" dirty="0" err="1" smtClean="0"/>
              <a:t>Perou</a:t>
            </a:r>
            <a:r>
              <a:rPr lang="en-US" dirty="0" smtClean="0"/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Similar Lessons from </a:t>
            </a:r>
            <a:r>
              <a:rPr lang="en-US" dirty="0" err="1" smtClean="0"/>
              <a:t>Wistar</a:t>
            </a:r>
            <a:endParaRPr lang="en-US" dirty="0" smtClean="0"/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0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/>
          </a:p>
          <a:p>
            <a:pPr marL="0" indent="0" algn="l" eaLnBrk="1" hangingPunct="1">
              <a:buNone/>
            </a:pPr>
            <a:endParaRPr lang="en-US" dirty="0" smtClean="0"/>
          </a:p>
          <a:p>
            <a:pPr marL="0" indent="0" algn="l" eaLnBrk="1" hangingPunct="1">
              <a:buNone/>
            </a:pPr>
            <a:r>
              <a:rPr lang="en-US" dirty="0" smtClean="0"/>
              <a:t>Elegant Answer:    </a:t>
            </a:r>
            <a:r>
              <a:rPr lang="en-US" dirty="0" err="1" smtClean="0"/>
              <a:t>Xuxin</a:t>
            </a:r>
            <a:r>
              <a:rPr lang="en-US" dirty="0" smtClean="0"/>
              <a:t> Liu, et al (2009)</a:t>
            </a:r>
          </a:p>
        </p:txBody>
      </p:sp>
    </p:spTree>
    <p:extLst>
      <p:ext uri="{BB962C8B-B14F-4D97-AF65-F5344CB8AC3E}">
        <p14:creationId xmlns:p14="http://schemas.microsoft.com/office/powerpoint/2010/main" val="41878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33733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red</a:t>
            </a:r>
            <a:r>
              <a:rPr lang="en-US" altLang="ko-KR" sz="3200" dirty="0">
                <a:ea typeface="Gulim" pitchFamily="34" charset="-127"/>
              </a:rPr>
              <a:t> and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blue</a:t>
            </a:r>
            <a:r>
              <a:rPr lang="en-US" altLang="ko-KR" sz="3200" dirty="0">
                <a:ea typeface="Gulim" pitchFamily="34" charset="-127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Goal:  bring together</a:t>
            </a:r>
          </a:p>
          <a:p>
            <a:pPr marL="1104900" lvl="1" indent="-533400"/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+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 o</a:t>
            </a:r>
            <a:r>
              <a:rPr lang="en-US" altLang="ko-KR" sz="3200" dirty="0">
                <a:ea typeface="Gulim" pitchFamily="34" charset="-127"/>
              </a:rPr>
              <a:t>        and also     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+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o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Challenge: </a:t>
            </a:r>
            <a:r>
              <a:rPr lang="en-US" altLang="ko-KR" sz="3200" i="1" dirty="0">
                <a:ea typeface="Gulim" pitchFamily="34" charset="-127"/>
              </a:rPr>
              <a:t>unequal</a:t>
            </a:r>
            <a:r>
              <a:rPr lang="en-US" altLang="ko-KR" sz="3200" dirty="0">
                <a:ea typeface="Gulim" pitchFamily="34" charset="-127"/>
              </a:rPr>
              <a:t> biological </a:t>
            </a:r>
            <a:r>
              <a:rPr lang="en-US" altLang="ko-KR" sz="3200" u="sng" dirty="0">
                <a:ea typeface="Gulim" pitchFamily="34" charset="-127"/>
              </a:rPr>
              <a:t>ratios</a:t>
            </a:r>
            <a:r>
              <a:rPr lang="en-US" altLang="ko-KR" sz="3200" dirty="0">
                <a:ea typeface="Gulim" pitchFamily="34" charset="-127"/>
              </a:rPr>
              <a:t> within batches</a:t>
            </a:r>
          </a:p>
          <a:p>
            <a:pPr marL="0" indent="0" algn="l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6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9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u="sng" dirty="0" smtClean="0"/>
              <a:t>Un</a:t>
            </a:r>
            <a:r>
              <a:rPr lang="en-US" altLang="en-US" dirty="0" smtClean="0"/>
              <a:t>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(Through</a:t>
            </a:r>
          </a:p>
          <a:p>
            <a:pPr marL="0" indent="0" algn="l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“decimation”)</a:t>
            </a: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257800"/>
            <a:ext cx="7772400" cy="1846659"/>
            <a:chOff x="152400" y="5257800"/>
            <a:chExt cx="7772400" cy="1846659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300915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(Diminishing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Discriminatory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Power)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3161557" y="5410200"/>
              <a:ext cx="4763243" cy="77093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641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</a:t>
              </a: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Losing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Distinction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Be 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Studied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29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3895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 smtClean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Are there mathematics behind this?</a:t>
            </a:r>
          </a:p>
        </p:txBody>
      </p:sp>
    </p:spTree>
    <p:extLst>
      <p:ext uri="{BB962C8B-B14F-4D97-AF65-F5344CB8AC3E}">
        <p14:creationId xmlns:p14="http://schemas.microsoft.com/office/powerpoint/2010/main" val="14513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Handling of Violators (“Slack Variables”),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Controlled by Tuning Parameter,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    Try Harder to Avoid Violation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4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Movie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SVM: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6383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be Effective,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Takes Time,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Expertise)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6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   100 /  median pairwise distance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(Surprisingly Useful, Simple Answer)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8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 /  median pairwise distance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TwoDprojDWDBay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2209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   100 /  median pairwise distance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(Surprisingly Useful, Simple Answer)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SVM:      1000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(Works Well Sometimes, Not Others)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9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Default,    SVM:      1000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{from Carmichael &amp; Marron (2017)}       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516" y="1905000"/>
            <a:ext cx="3441968" cy="3314701"/>
            <a:chOff x="374516" y="1905000"/>
            <a:chExt cx="3441968" cy="3314701"/>
          </a:xfrm>
        </p:grpSpPr>
        <p:sp>
          <p:nvSpPr>
            <p:cNvPr id="5" name="TextBox 4"/>
            <p:cNvSpPr txBox="1"/>
            <p:nvPr/>
          </p:nvSpPr>
          <p:spPr>
            <a:xfrm>
              <a:off x="374516" y="4634926"/>
              <a:ext cx="34419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Hard Margin SVM</a:t>
              </a:r>
              <a:endParaRPr lang="en-US" sz="32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5836" t="8170" r="12989" b="4684"/>
            <a:stretch/>
          </p:blipFill>
          <p:spPr>
            <a:xfrm>
              <a:off x="761977" y="1905000"/>
              <a:ext cx="2667023" cy="266700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686300" y="1904999"/>
            <a:ext cx="4419800" cy="3528775"/>
            <a:chOff x="4686300" y="1904999"/>
            <a:chExt cx="4419800" cy="3528775"/>
          </a:xfrm>
        </p:grpSpPr>
        <p:sp>
          <p:nvSpPr>
            <p:cNvPr id="6" name="TextBox 5"/>
            <p:cNvSpPr txBox="1"/>
            <p:nvPr/>
          </p:nvSpPr>
          <p:spPr>
            <a:xfrm>
              <a:off x="4686300" y="4572000"/>
              <a:ext cx="44198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vs. Trimmed Mean Diff.</a:t>
              </a:r>
            </a:p>
            <a:p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15836" t="8715" r="12989" b="4139"/>
            <a:stretch/>
          </p:blipFill>
          <p:spPr>
            <a:xfrm>
              <a:off x="5486400" y="1904999"/>
              <a:ext cx="2667023" cy="2667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4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(Works Well for DWD,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Effective for SVM)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1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Possible Approaches: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Visually Tuned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Defaults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Cross Validation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Measure Classification Error Rate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Leaving Some Out (to Avoid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Overfitting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Minimize Error Rate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59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Popular – Useful for SVM,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Comes at Computational Cost)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4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Explore More Soon)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4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GWAS Failure of Spherical PCA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0668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Modern Mathematical Statistics: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 Based on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</a:rPr>
              <a:t>asymptotic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analysis</a:t>
            </a:r>
          </a:p>
        </p:txBody>
      </p:sp>
      <p:pic>
        <p:nvPicPr>
          <p:cNvPr id="1029" name="Picture 5" descr="The Annals of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76900"/>
            <a:ext cx="4038600" cy="62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</a:t>
                </a:r>
                <a:r>
                  <a:rPr lang="en-U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Workhorse Method for Much Insight: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Laws of Large Numbers (Consistency)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Central Limit Theorems (Quantify Errors)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305800" cy="5105400"/>
              </a:xfrm>
              <a:blipFill rotWithShape="1">
                <a:blip r:embed="rId3"/>
                <a:stretch>
                  <a:fillRect l="-1909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9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I.e.  Uses limiting operations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Almost always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Occasional </a:t>
                </a:r>
                <a:r>
                  <a:rPr lang="en-US" dirty="0" smtClean="0">
                    <a:solidFill>
                      <a:schemeClr val="hlink"/>
                    </a:solidFill>
                    <a:latin typeface="Arial" charset="0"/>
                  </a:rPr>
                  <a:t>misconceptions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Indicates behavior for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large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only makes sense for “large” samples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Models phenomenon of “increasing data”</a:t>
                </a:r>
              </a:p>
              <a:p>
                <a:pPr lvl="1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So other flavors are useless???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1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6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351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(measure how close to peak)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5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6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2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8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Show: Puts ~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8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1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02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(We can only perceive 3 dimensions)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7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Recall Reason Why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Food Exists in    3-d  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World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600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(We can only perceive 3 dimensions)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438400"/>
            <a:ext cx="1143000" cy="3657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619500"/>
            <a:ext cx="43243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vectors from the Origin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               Thanks to: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</a:rPr>
                  <a:t>members.tripod.com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4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8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0443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Simplex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  <a:blipFill>
                <a:blip r:embed="rId3"/>
                <a:stretch>
                  <a:fillRect t="-32099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Convex Combinations of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Unit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 smtClean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4"/>
                <a:stretch>
                  <a:fillRect l="-1926" t="-1662" b="-6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(modulo rotation)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sp>
        <p:nvSpPr>
          <p:cNvPr id="6" name="Oval 5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18411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2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study “rigidity after rotation”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Simple 3 point data sets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dimensions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= 2, 20, 200, 20000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Generate hyperplane of dimension 2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that to plane of screen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Rotate within plane, to make “comparable”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Repeat 10 times, use different colors</a:t>
            </a:r>
            <a:endParaRPr lang="en-US" sz="20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484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8634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 Variation”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=50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Equidistant From 0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in Orthogonal Directions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Consider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Also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another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 Direction ~ Goes Through Centers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 Projection Well Separated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 smtClean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Direction: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 satisfies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Thus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Also note: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⊥</m:t>
                    </m:r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(since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subspaces)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4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Plug In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These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Numbers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200404" y="990597"/>
            <a:ext cx="380999" cy="1295403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1524003" y="1828798"/>
            <a:ext cx="1845306" cy="304800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Evaluate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6.3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2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680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0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sense: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assume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𝑜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i.e.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1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Background: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classical multivariate analysis, the statistic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Is called the “epsilon statistic”,  John (1976)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is used to test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sphericity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“are all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cov’nce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eigenvalues the same?”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  <a:blipFill>
                <a:blip r:embed="rId3"/>
                <a:stretch>
                  <a:fillRect l="-1926" t="-767" r="-1630" b="-8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9549" y="2847082"/>
            <a:ext cx="2098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Likelihood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Ratio Stat.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838200"/>
                <a:ext cx="8229600" cy="52260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show: epsilon statistic: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Satisfies: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𝑑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 1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spherical Normal,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extreme eigenvalue gives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assumption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very mild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3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838200"/>
                <a:ext cx="8229600" cy="52260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1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Then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so strong as before: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we improve on: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 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0.5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Get Geometrical Representation using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 Assumption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Stronger Covariance Matrix (only)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Assum’n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7906" name="Picture 2" descr="Makoto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2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Kazuyoshi Y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Key to Why Eigenvalues Alone Are Not Enough for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435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Using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Gaussian)</a:t>
                </a: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2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Major Problem:   Proj’d Distrib’al </a:t>
            </a:r>
            <a:r>
              <a:rPr lang="en-US" sz="3200" i="1" smtClean="0"/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smtClean="0"/>
              <a:t>Triangular Dist’ns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Does not allow sensible </a:t>
            </a:r>
            <a:r>
              <a:rPr lang="en-US" sz="3200" i="1" smtClean="0"/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2809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dependence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Yet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covariance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define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5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Distribution is degenerate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Supported on diagonal lines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abs. cont. w.r.t. 2-d Lebesgue meas.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small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large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By continuity,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5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Result: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Gaussian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Thus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not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means more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than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5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Show:    </a:t>
                </a: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𝑣𝑎𝑟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0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are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Dependent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(When one is large, others tend to be too)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5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 Conclusion: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⇏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⇏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Independence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True for </a:t>
                </a:r>
                <a:r>
                  <a:rPr lang="en-US" b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Distributions</a:t>
                </a: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1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sz="24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Geo.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need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endParaRPr lang="en-US" sz="2400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4340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Projected Dist’ns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Sensible to shift</a:t>
            </a:r>
            <a:endParaRPr lang="en-US" sz="3200" i="1" smtClean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688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 smtClean="0"/>
              <a:t>Yunxiao</a:t>
            </a:r>
            <a:r>
              <a:rPr lang="en-US" dirty="0" smtClean="0"/>
              <a:t> Liu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PCA in Econometrics</a:t>
            </a:r>
          </a:p>
        </p:txBody>
      </p:sp>
    </p:spTree>
    <p:extLst>
      <p:ext uri="{BB962C8B-B14F-4D97-AF65-F5344CB8AC3E}">
        <p14:creationId xmlns:p14="http://schemas.microsoft.com/office/powerpoint/2010/main" val="240160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9407</TotalTime>
  <Words>1762</Words>
  <Application>Microsoft Office PowerPoint</Application>
  <PresentationFormat>On-screen Show (4:3)</PresentationFormat>
  <Paragraphs>720</Paragraphs>
  <Slides>90</Slides>
  <Notes>90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4" baseType="lpstr">
      <vt:lpstr>Arial Unicode MS</vt:lpstr>
      <vt:lpstr>Arial</vt:lpstr>
      <vt:lpstr>Cambria Math</vt:lpstr>
      <vt:lpstr>Courier New</vt:lpstr>
      <vt:lpstr>Gulim</vt:lpstr>
      <vt:lpstr>Tahoma</vt:lpstr>
      <vt:lpstr>Times New Roman</vt:lpstr>
      <vt:lpstr>Wingdings</vt:lpstr>
      <vt:lpstr>Default Design</vt:lpstr>
      <vt:lpstr>12_Default Design</vt:lpstr>
      <vt:lpstr>1_Default Design</vt:lpstr>
      <vt:lpstr>15_Default Design</vt:lpstr>
      <vt:lpstr>Nature</vt:lpstr>
      <vt:lpstr>Image File</vt:lpstr>
      <vt:lpstr>Participant Presentations</vt:lpstr>
      <vt:lpstr>HDLSS Discrim’n Simulations</vt:lpstr>
      <vt:lpstr>Batch and Source Adjustment</vt:lpstr>
      <vt:lpstr>Source Batch Adj:  PC 1-3 &amp; DWD direction</vt:lpstr>
      <vt:lpstr>Source Batch Adj:  DWD Source Adjustment</vt:lpstr>
      <vt:lpstr>NCI 60:  Raw Data, Platform Colored</vt:lpstr>
      <vt:lpstr>NCI 60:  Fully Adjusted Data, Platform Colored</vt:lpstr>
      <vt:lpstr>Why not adjust using SVM?</vt:lpstr>
      <vt:lpstr>Why not adjust using SVM?</vt:lpstr>
      <vt:lpstr>Why not adjust by means?</vt:lpstr>
      <vt:lpstr>Why not adjust by means?</vt:lpstr>
      <vt:lpstr>Why not adjust by means?</vt:lpstr>
      <vt:lpstr>Why not adjust by means?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Why not adjust by means?</vt:lpstr>
      <vt:lpstr>SVM &amp; DWD Tuning Parameter</vt:lpstr>
      <vt:lpstr>SVM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HDLSS Asymptotics</vt:lpstr>
      <vt:lpstr>HDLSS Asymptotics</vt:lpstr>
      <vt:lpstr>HDLSS Asymptotics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Unit Simplex in R^d 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3rd 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HDLSS Math. Stat. of PCA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313</cp:revision>
  <dcterms:created xsi:type="dcterms:W3CDTF">2001-06-08T01:38:43Z</dcterms:created>
  <dcterms:modified xsi:type="dcterms:W3CDTF">2017-10-04T20:57:16Z</dcterms:modified>
</cp:coreProperties>
</file>