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  <p:sldMasterId id="2147483719" r:id="rId3"/>
    <p:sldMasterId id="2147483732" r:id="rId4"/>
    <p:sldMasterId id="2147483760" r:id="rId5"/>
  </p:sldMasterIdLst>
  <p:notesMasterIdLst>
    <p:notesMasterId r:id="rId125"/>
  </p:notesMasterIdLst>
  <p:sldIdLst>
    <p:sldId id="1179" r:id="rId6"/>
    <p:sldId id="1180" r:id="rId7"/>
    <p:sldId id="1193" r:id="rId8"/>
    <p:sldId id="1223" r:id="rId9"/>
    <p:sldId id="1226" r:id="rId10"/>
    <p:sldId id="1243" r:id="rId11"/>
    <p:sldId id="1244" r:id="rId12"/>
    <p:sldId id="1250" r:id="rId13"/>
    <p:sldId id="1251" r:id="rId14"/>
    <p:sldId id="1262" r:id="rId15"/>
    <p:sldId id="1264" r:id="rId16"/>
    <p:sldId id="1276" r:id="rId17"/>
    <p:sldId id="1277" r:id="rId18"/>
    <p:sldId id="1278" r:id="rId19"/>
    <p:sldId id="1279" r:id="rId20"/>
    <p:sldId id="1280" r:id="rId21"/>
    <p:sldId id="1281" r:id="rId22"/>
    <p:sldId id="1299" r:id="rId23"/>
    <p:sldId id="1304" r:id="rId24"/>
    <p:sldId id="1305" r:id="rId25"/>
    <p:sldId id="1306" r:id="rId26"/>
    <p:sldId id="1307" r:id="rId27"/>
    <p:sldId id="1308" r:id="rId28"/>
    <p:sldId id="1309" r:id="rId29"/>
    <p:sldId id="1320" r:id="rId30"/>
    <p:sldId id="1321" r:id="rId31"/>
    <p:sldId id="1322" r:id="rId32"/>
    <p:sldId id="1323" r:id="rId33"/>
    <p:sldId id="1324" r:id="rId34"/>
    <p:sldId id="1325" r:id="rId35"/>
    <p:sldId id="1326" r:id="rId36"/>
    <p:sldId id="1327" r:id="rId37"/>
    <p:sldId id="1328" r:id="rId38"/>
    <p:sldId id="1329" r:id="rId39"/>
    <p:sldId id="1330" r:id="rId40"/>
    <p:sldId id="1331" r:id="rId41"/>
    <p:sldId id="1332" r:id="rId42"/>
    <p:sldId id="1333" r:id="rId43"/>
    <p:sldId id="1027" r:id="rId44"/>
    <p:sldId id="1051" r:id="rId45"/>
    <p:sldId id="1052" r:id="rId46"/>
    <p:sldId id="1028" r:id="rId47"/>
    <p:sldId id="1029" r:id="rId48"/>
    <p:sldId id="1030" r:id="rId49"/>
    <p:sldId id="1031" r:id="rId50"/>
    <p:sldId id="1032" r:id="rId51"/>
    <p:sldId id="1033" r:id="rId52"/>
    <p:sldId id="1034" r:id="rId53"/>
    <p:sldId id="1035" r:id="rId54"/>
    <p:sldId id="1036" r:id="rId55"/>
    <p:sldId id="1037" r:id="rId56"/>
    <p:sldId id="1038" r:id="rId57"/>
    <p:sldId id="1039" r:id="rId58"/>
    <p:sldId id="1040" r:id="rId59"/>
    <p:sldId id="1041" r:id="rId60"/>
    <p:sldId id="1042" r:id="rId61"/>
    <p:sldId id="1043" r:id="rId62"/>
    <p:sldId id="1044" r:id="rId63"/>
    <p:sldId id="1045" r:id="rId64"/>
    <p:sldId id="1046" r:id="rId65"/>
    <p:sldId id="1047" r:id="rId66"/>
    <p:sldId id="1048" r:id="rId67"/>
    <p:sldId id="1049" r:id="rId68"/>
    <p:sldId id="1050" r:id="rId69"/>
    <p:sldId id="876" r:id="rId70"/>
    <p:sldId id="877" r:id="rId71"/>
    <p:sldId id="878" r:id="rId72"/>
    <p:sldId id="879" r:id="rId73"/>
    <p:sldId id="880" r:id="rId74"/>
    <p:sldId id="881" r:id="rId75"/>
    <p:sldId id="882" r:id="rId76"/>
    <p:sldId id="884" r:id="rId77"/>
    <p:sldId id="885" r:id="rId78"/>
    <p:sldId id="886" r:id="rId79"/>
    <p:sldId id="887" r:id="rId80"/>
    <p:sldId id="888" r:id="rId81"/>
    <p:sldId id="889" r:id="rId82"/>
    <p:sldId id="890" r:id="rId83"/>
    <p:sldId id="891" r:id="rId84"/>
    <p:sldId id="892" r:id="rId85"/>
    <p:sldId id="893" r:id="rId86"/>
    <p:sldId id="894" r:id="rId87"/>
    <p:sldId id="895" r:id="rId88"/>
    <p:sldId id="896" r:id="rId89"/>
    <p:sldId id="897" r:id="rId90"/>
    <p:sldId id="898" r:id="rId91"/>
    <p:sldId id="899" r:id="rId92"/>
    <p:sldId id="900" r:id="rId93"/>
    <p:sldId id="901" r:id="rId94"/>
    <p:sldId id="902" r:id="rId95"/>
    <p:sldId id="903" r:id="rId96"/>
    <p:sldId id="904" r:id="rId97"/>
    <p:sldId id="905" r:id="rId98"/>
    <p:sldId id="1172" r:id="rId99"/>
    <p:sldId id="1168" r:id="rId100"/>
    <p:sldId id="1174" r:id="rId101"/>
    <p:sldId id="1170" r:id="rId102"/>
    <p:sldId id="1171" r:id="rId103"/>
    <p:sldId id="1173" r:id="rId104"/>
    <p:sldId id="1177" r:id="rId105"/>
    <p:sldId id="1178" r:id="rId106"/>
    <p:sldId id="1335" r:id="rId107"/>
    <p:sldId id="1176" r:id="rId108"/>
    <p:sldId id="1166" r:id="rId109"/>
    <p:sldId id="1055" r:id="rId110"/>
    <p:sldId id="1056" r:id="rId111"/>
    <p:sldId id="1057" r:id="rId112"/>
    <p:sldId id="1058" r:id="rId113"/>
    <p:sldId id="1059" r:id="rId114"/>
    <p:sldId id="1060" r:id="rId115"/>
    <p:sldId id="1061" r:id="rId116"/>
    <p:sldId id="1063" r:id="rId117"/>
    <p:sldId id="1064" r:id="rId118"/>
    <p:sldId id="1065" r:id="rId119"/>
    <p:sldId id="1066" r:id="rId120"/>
    <p:sldId id="1068" r:id="rId121"/>
    <p:sldId id="1069" r:id="rId122"/>
    <p:sldId id="1071" r:id="rId123"/>
    <p:sldId id="1334" r:id="rId1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2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02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3D0080D-578E-461D-B347-66F4A3C452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565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CC14D-B14D-4B86-BFE0-BEFEDE7D06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3022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CC14D-B14D-4B86-BFE0-BEFEDE7D06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18113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39554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2488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41340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027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23283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3787D8-D395-4557-A552-91B599DF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4928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6586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6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D285B3-FFC8-490B-BCA5-53966390E73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1127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67137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94095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9071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4503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87000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8861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2832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7EB1F-1BAC-42D6-B71C-C90452B4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86578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7EB1F-1BAC-42D6-B71C-C90452B4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33411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82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3A822DF-12B4-4AAA-A523-672910F314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54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4A0FBA3-AB1B-4F35-88E0-1DB7DC3B2A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46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BE22150-F80E-47E1-8475-5A5BD97809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11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76F86F-BB82-4391-97FC-05D5F15315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9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CA4A91-FDBB-44F5-AEDB-FDE399B97B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9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7645B1B-6301-4301-AFE6-8003EBD2C5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6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B673082-12E3-493C-8936-1FFD677CDF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85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9CFFBC2-6B0A-4080-A38C-0599C5FCF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9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91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07CF01-38C3-44F1-B714-F28FED18D9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48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CDF568-8C9A-49BD-9F85-047E3650E3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13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3DE1E2F-BDE5-4541-AEDD-EA7FEE2239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89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18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19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59BCC0C-90B7-45BE-9DDB-EE0ACD9B6D2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12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075C3C-5BD9-462D-A30F-5F5A537669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53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075C3C-5BD9-462D-A30F-5F5A537669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28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DWD1figEBig.ps</a:t>
            </a:r>
          </a:p>
        </p:txBody>
      </p:sp>
    </p:spTree>
    <p:extLst>
      <p:ext uri="{BB962C8B-B14F-4D97-AF65-F5344CB8AC3E}">
        <p14:creationId xmlns:p14="http://schemas.microsoft.com/office/powerpoint/2010/main" val="3092888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CD4319E-7495-4C48-AAE2-12A425A529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8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E3533EB-AD10-450A-96E1-423A2AF105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20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DWD1figFBig.ps</a:t>
            </a:r>
          </a:p>
        </p:txBody>
      </p:sp>
    </p:spTree>
    <p:extLst>
      <p:ext uri="{BB962C8B-B14F-4D97-AF65-F5344CB8AC3E}">
        <p14:creationId xmlns:p14="http://schemas.microsoft.com/office/powerpoint/2010/main" val="3367456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79E56A5-4AB4-4482-B9CA-0A0AFE1274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4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DWD1figGBig.ps</a:t>
            </a:r>
          </a:p>
        </p:txBody>
      </p:sp>
    </p:spTree>
    <p:extLst>
      <p:ext uri="{BB962C8B-B14F-4D97-AF65-F5344CB8AC3E}">
        <p14:creationId xmlns:p14="http://schemas.microsoft.com/office/powerpoint/2010/main" val="3515327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FD498EC-CC1F-4223-A8CD-A8D72ACA3BE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770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DWD1figHBig.ps</a:t>
            </a:r>
          </a:p>
        </p:txBody>
      </p:sp>
    </p:spTree>
    <p:extLst>
      <p:ext uri="{BB962C8B-B14F-4D97-AF65-F5344CB8AC3E}">
        <p14:creationId xmlns:p14="http://schemas.microsoft.com/office/powerpoint/2010/main" val="3387432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9838521-8F48-4424-9580-0F3903042BF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06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DAD4E2A-04F2-4CF4-8F17-5749630519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1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9E4F98C-3FA8-451C-B1EB-F35F95CBB75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96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222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912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3175330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8482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38334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8702A7-0BC8-4BC1-95E7-BE65149B4B4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63105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CFDB37-7609-4F1F-954C-A617889EFD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55248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061E4A-339C-4E13-A8C5-489901B40D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5982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BDA907-9ADD-40EC-92F9-C37BC433E6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8387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28588C-D755-4436-B967-C260D451900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51375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58D340-CB2F-46D5-8780-2840C5FD472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48105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C4936C-9A94-4286-B9CB-1B40EA0F82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70957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DD45EA-7E5D-4D59-8071-701765F35C6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593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9519059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3D974-8C72-48A9-B0D8-22E872185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5991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F5EAB-8533-4166-9173-28AF6A76D99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0359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CB796C-487B-4265-B3EE-4BF05FCEBFA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45326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63151-F544-40BB-AD45-1D0151ACC50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86114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C626-1ACC-416B-9819-3E3BBA3116A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78274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2DD81-7494-4F93-8DA5-51D485209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87144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7480B-451F-4986-BDF0-BC1AD24F3AB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40816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809376-2139-464B-AF76-6C67225252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45901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3ECE7-CB3F-4832-B97B-1F04C758F6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92942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8BEA7-7BA3-45DF-8926-541D2D6AC9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76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300110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BA130-8188-4C5D-BD8A-512A71AE09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24257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FB2B3-B1C0-4865-A43F-C9EA7290E8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70046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2AA047-D2F4-41F2-9AB7-6C63B719FB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26039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4E99A9-4B77-4FBE-A03E-5EA5480739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54014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22C82B-61F1-4EB0-9359-AA53771D03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90522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DE46A4-1729-470C-AB65-D4E42E9D6A9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87037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97877-9C67-4CE4-ACFE-451829A430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7210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3D4F9-9424-4583-ACCD-608C2346E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0818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4D153-D32F-406B-A69D-4646A57630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42085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456D3E-64FD-4CE3-AD47-065E3318B3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018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52681154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03932-DD54-4646-9B3D-3E758D5DBC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9499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86BF3-385B-479D-B840-94D0935C5F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4456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6C6A6-A21C-4F0C-8587-C5A498988D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47204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A291E7-E007-4764-943D-306D2C3046E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17137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A50754-5815-43E8-AA6A-80914F5363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423599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A42F3-BF89-4079-9F0F-09CA1C30EF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072881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2ADA-E150-416C-8440-FF1FDD1E01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6521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F2532B-0719-402C-999E-FBA1DB980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41914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7B55A8-9063-450C-AECD-FF3BBB03D7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931460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E0EDDB-52E9-4C43-865A-0F2A40765BF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472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716C9C-B599-4823-8B95-D97477A414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5216907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FBFA1B-ECBB-4D34-BE25-CE54F63312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600451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6E824A-A4C1-4227-89AD-97B262F72E0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715123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254489-CC4C-4429-8A54-B45466945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528177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23D87-8465-4D8E-B488-DA8F823A4D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985358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54AA3-A99E-4536-99AF-0B17359AFE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327072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A27F3E-F2E3-4C62-9721-94BD3CB445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777071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0A76FF-C381-4D35-A0D1-3A244D486E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891824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52706-6E80-4B41-B85E-A23CC1FB15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561578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92E00-6897-4AE5-A143-22F963AC1C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2179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6D7AA-9D74-4C36-9EDA-9F71EC8F3FB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631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257E25F-A027-4C15-B9A6-24E9B2719D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0100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89D91-AB83-4B28-9E0C-B07EB84A90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754829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14015-ACD1-4BB6-829C-2C7668ABEB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30622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CA7E05-32A0-48B3-97D9-439A2470CD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374145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337117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28351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9499863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0189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99545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0341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0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0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4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43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0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5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28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76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26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2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07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8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2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15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56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85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19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0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93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10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76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57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62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5622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604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9644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943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1960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7906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3358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2877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913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370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8561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6212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66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0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91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8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6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786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89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2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75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5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86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6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385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9/27/2017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16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0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0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.nci.nih.gov/datasetsNature2000.jsp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(10 Minute Talks</a:t>
            </a:r>
            <a:r>
              <a:rPr lang="en-US" dirty="0" smtClean="0"/>
              <a:t>)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Too many undetermined.  Please help fill in.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46" t="44943" r="9432" b="36852"/>
          <a:stretch/>
        </p:blipFill>
        <p:spPr>
          <a:xfrm>
            <a:off x="609600" y="1752600"/>
            <a:ext cx="8153400" cy="1137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101" t="53414" r="3782" b="9033"/>
          <a:stretch/>
        </p:blipFill>
        <p:spPr>
          <a:xfrm>
            <a:off x="228600" y="2819400"/>
            <a:ext cx="853440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6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895600" y="2362200"/>
            <a:ext cx="2743200" cy="3886200"/>
          </a:xfrm>
          <a:prstGeom prst="line">
            <a:avLst/>
          </a:prstGeom>
          <a:ln w="63500">
            <a:solidFill>
              <a:srgbClr val="DA7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90800" y="2514600"/>
            <a:ext cx="3124200" cy="3581400"/>
          </a:xfrm>
          <a:prstGeom prst="line">
            <a:avLst/>
          </a:prstGeom>
          <a:ln w="63500">
            <a:solidFill>
              <a:srgbClr val="DA7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200400" y="2362200"/>
            <a:ext cx="1828800" cy="3886200"/>
          </a:xfrm>
          <a:prstGeom prst="line">
            <a:avLst/>
          </a:prstGeom>
          <a:ln w="63500">
            <a:solidFill>
              <a:srgbClr val="DA7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more stable over dimensions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is likelihood ratio solution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variance - Gaussians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becomes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Widening gap between clusters?!?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Careful:   angle to optimal grows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lose generalizability (since noise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inc’s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present some odd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more stable over dimensions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is likelihood ratio solution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variance - Gaussians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becomes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Widening gap between clusters?!?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Careful:   angle to optimal grows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lose generalizability (since noise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inc’s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present some odd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206" t="22073" r="4159" b="6757"/>
          <a:stretch/>
        </p:blipFill>
        <p:spPr>
          <a:xfrm>
            <a:off x="0" y="-21771"/>
            <a:ext cx="9144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30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GWAS Failure of Spherical PCA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Strange behavior in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</p:txBody>
      </p:sp>
      <p:pic>
        <p:nvPicPr>
          <p:cNvPr id="1029" name="Picture 5" descr="The Annals of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76900"/>
            <a:ext cx="4038600" cy="62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Almost always</a:t>
                </a:r>
                <a:r>
                  <a:rPr lang="en-US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Workhorse Method for Much Insight: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Laws of Large Numbers (Consistency)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Central Limit Theorems (Quantify Errors)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  <a:blipFill rotWithShape="1">
                <a:blip r:embed="rId3"/>
                <a:stretch>
                  <a:fillRect l="-1909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5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Almost always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Occasional </a:t>
                </a:r>
                <a:r>
                  <a:rPr lang="en-US" dirty="0" smtClean="0">
                    <a:solidFill>
                      <a:schemeClr val="hlink"/>
                    </a:solidFill>
                    <a:latin typeface="Arial" charset="0"/>
                  </a:rPr>
                  <a:t>misconceptions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Indicates behavior for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large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only makes sense for “large”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Models phenomenon of “increasing data”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So other flavors are useless???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551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1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Where are the Data?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Near Peak of Density?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charset="0"/>
                  </a:rPr>
                  <a:t>                                                                                    Thanks to:  psycnet.apa.org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716" r="-1514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00600" y="4343400"/>
            <a:ext cx="3838575" cy="1914525"/>
            <a:chOff x="4800600" y="4343400"/>
            <a:chExt cx="3838575" cy="1914525"/>
          </a:xfrm>
        </p:grpSpPr>
        <p:pic>
          <p:nvPicPr>
            <p:cNvPr id="16391" name="Picture 7" descr="https://encrypted-tbn1.gstatic.com/images?q=tbn:ANd9GcT9fokErCSWqHo3mPTmglRopXaKC7g0FRji7nLjiA1y5AUYlK-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43400"/>
              <a:ext cx="23907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800600" y="4572000"/>
              <a:ext cx="2643188" cy="762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51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(measure how close to peak)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551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4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1/2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551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5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1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Look At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Integrand w.r.t.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 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Show: Puts ~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ll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eight 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5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4610100" y="3543300"/>
            <a:ext cx="533400" cy="24384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3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Measure Pushes Mass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Out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Density Pulls Data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In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Is The Balance Point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0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 rotWithShape="1">
                <a:blip r:embed="rId3"/>
                <a:stretch>
                  <a:fillRect l="-1968" r="-379" b="-16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8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Distance tends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non-random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constant: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independent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since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Can extend to independent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All points are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equidistant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(We can only perceive 3 dimensions)</a:t>
                </a: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  <a:blipFill>
                <a:blip r:embed="rId3"/>
                <a:stretch>
                  <a:fillRect l="-1968" t="-2365" b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Recall Reason Why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Perceptual System from Ancestors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They Needed to Find Food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Food Exists in    3-d   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World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600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(We can only perceive 3 dimensions)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57600" y="2438400"/>
            <a:ext cx="1143000" cy="3657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1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Jonathan Williams 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Bayesian Hidden Markov Models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Ruibin Ma</a:t>
            </a:r>
          </a:p>
          <a:p>
            <a:pPr eaLnBrk="1" hangingPunct="1">
              <a:buFontTx/>
              <a:buNone/>
            </a:pPr>
            <a:r>
              <a:rPr lang="en-US" dirty="0" smtClean="0"/>
              <a:t>Generalized </a:t>
            </a:r>
            <a:r>
              <a:rPr lang="en-US" dirty="0"/>
              <a:t>Cylindrical Surface </a:t>
            </a:r>
            <a:r>
              <a:rPr lang="en-US" dirty="0" smtClean="0"/>
              <a:t>Deformation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6110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Toy Data set: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1523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438400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Gaussian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Kernel,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i.e.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Radial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Basis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Function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4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84600" y="1351200"/>
            <a:ext cx="2286000" cy="2743200"/>
            <a:chOff x="6684600" y="1351200"/>
            <a:chExt cx="2286000" cy="2743200"/>
          </a:xfrm>
        </p:grpSpPr>
        <p:sp>
          <p:nvSpPr>
            <p:cNvPr id="20" name="TextBox 19"/>
            <p:cNvSpPr txBox="1"/>
            <p:nvPr/>
          </p:nvSpPr>
          <p:spPr>
            <a:xfrm>
              <a:off x="7141800" y="2278518"/>
              <a:ext cx="1828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dirty="0" smtClean="0">
                  <a:solidFill>
                    <a:srgbClr val="000000"/>
                  </a:solidFill>
                </a:rPr>
                <a:t>Pretty Big</a:t>
              </a:r>
            </a:p>
            <a:p>
              <a:pPr>
                <a:defRPr/>
              </a:pPr>
              <a:r>
                <a:rPr lang="en-US" sz="2800" dirty="0" smtClean="0">
                  <a:solidFill>
                    <a:srgbClr val="000000"/>
                  </a:solidFill>
                </a:rPr>
                <a:t>Change</a:t>
              </a:r>
            </a:p>
            <a:p>
              <a:pPr>
                <a:defRPr/>
              </a:pPr>
              <a:r>
                <a:rPr lang="en-US" sz="2800" dirty="0" smtClean="0">
                  <a:solidFill>
                    <a:srgbClr val="000000"/>
                  </a:solidFill>
                </a:rPr>
                <a:t>(Factor</a:t>
              </a:r>
            </a:p>
            <a:p>
              <a:pPr>
                <a:defRPr/>
              </a:pPr>
              <a:r>
                <a:rPr lang="en-US" sz="2800" dirty="0" smtClean="0">
                  <a:solidFill>
                    <a:srgbClr val="000000"/>
                  </a:solidFill>
                </a:rPr>
                <a:t>     of 10)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6684600" y="1351200"/>
              <a:ext cx="457200" cy="12192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7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7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400" y="394733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Not Quite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As Good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???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76400" y="3657600"/>
            <a:ext cx="2667000" cy="98222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100: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59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934200" y="4670055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Note:  Lost Center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(Over-   Smoothed)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76800" y="3981450"/>
            <a:ext cx="2133600" cy="127635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Explicit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  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 Poor generalizability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Too big      miss important regions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Classical lessons from kernel smoothing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Surprisingly large “reasonable region”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I.e. parameter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less critical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(sometimes?)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5600" y="3505200"/>
            <a:ext cx="5562600" cy="3023175"/>
            <a:chOff x="2895600" y="3505200"/>
            <a:chExt cx="5562600" cy="3023175"/>
          </a:xfrm>
        </p:grpSpPr>
        <p:sp>
          <p:nvSpPr>
            <p:cNvPr id="2" name="TextBox 1"/>
            <p:cNvSpPr txBox="1"/>
            <p:nvPr/>
          </p:nvSpPr>
          <p:spPr>
            <a:xfrm>
              <a:off x="2895600" y="5943600"/>
              <a:ext cx="29867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Will study Later</a:t>
              </a:r>
              <a:endParaRPr lang="en-US" sz="3200" dirty="0">
                <a:solidFill>
                  <a:srgbClr val="7030A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5257800" y="3505200"/>
              <a:ext cx="32004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2" idx="0"/>
            </p:cNvCxnSpPr>
            <p:nvPr/>
          </p:nvCxnSpPr>
          <p:spPr>
            <a:xfrm flipH="1">
              <a:off x="4388958" y="3505200"/>
              <a:ext cx="2316642" cy="24384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55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X=Axis:   Opt.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Other:  SVM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is the margin?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to optimal (generalizable)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data piling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(less generalizable)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Bigger gap (but maybe not better???)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Between:      Very small range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Improvement of SVM for </a:t>
                </a:r>
                <a:r>
                  <a:rPr lang="en-US" sz="3200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e.g.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(similar to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earlier movie)    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8220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8221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Maximal Data Piling Direction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Perfect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Separation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Gross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Overfitting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Large Angle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Poor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9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1" name="Rectangle 2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2" name="Rectangle 2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4" name="Line 32"/>
          <p:cNvSpPr>
            <a:spLocks noChangeShapeType="1"/>
          </p:cNvSpPr>
          <p:nvPr/>
        </p:nvSpPr>
        <p:spPr bwMode="auto">
          <a:xfrm flipH="1" flipV="1">
            <a:off x="4800600" y="1905000"/>
            <a:ext cx="27432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160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MDP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Support Vector Machine Direction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Bigger Gap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Feels support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vectors too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strongly???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Ugly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Improvement?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23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Distance Weighted Discrimination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Addresses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these issues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Nice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Replaces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min dist. by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avg. dist.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22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“Residuals”: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527425" y="2740025"/>
            <a:ext cx="5616575" cy="4117975"/>
          </a:xfrm>
          <a:noFill/>
        </p:spPr>
      </p:pic>
      <p:sp>
        <p:nvSpPr>
          <p:cNvPr id="4" name="Oval 3"/>
          <p:cNvSpPr/>
          <p:nvPr/>
        </p:nvSpPr>
        <p:spPr>
          <a:xfrm>
            <a:off x="7543800" y="1752600"/>
            <a:ext cx="304800" cy="457200"/>
          </a:xfrm>
          <a:prstGeom prst="ellipse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4" idx="4"/>
          </p:cNvCxnSpPr>
          <p:nvPr/>
        </p:nvCxnSpPr>
        <p:spPr>
          <a:xfrm flipV="1">
            <a:off x="7696200" y="2209800"/>
            <a:ext cx="0" cy="1524000"/>
          </a:xfrm>
          <a:prstGeom prst="line">
            <a:avLst/>
          </a:prstGeom>
          <a:ln w="25400">
            <a:solidFill>
              <a:srgbClr val="D35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 “poles” to push plane away from data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438400" y="1981200"/>
            <a:ext cx="5105400" cy="3810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 (Support Vector Machine)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 (Distance Weighted Discrimination)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(Mean Difference, a.k.a. Centroid)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versions,  across dimensions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Overall Approach: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different known phenomena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Gaussians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Outliers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 Embedding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Common Sample Sizes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=25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wide range of dimensions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=10, 40, 100, 400, 1600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Criterion for Comparison: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100 Simulated Experiments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Each had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=25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Training Data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Assessed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200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Test Data Points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Recorded Misclassification Proportion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6819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8121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Gaussians: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setup as before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 shifted in dim 1 only,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methods pretty good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Harder problem for higher dimension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noticeably worse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best (Likelihood method)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very close to MD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 b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Aizerman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Braverman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Rozoner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(1964)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idea: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scope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linear discrimination,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adding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components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data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(embedding in a higher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use of name: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discrimination?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Mixture: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784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463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 Mixture: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80% dim. 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other dims 0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20% dim. 1  ±100,  dim. 2  ±500,  others 0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is a disaster, driven by outliers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&amp; DWD are both very robust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is best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very close to SVM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insig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difference)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RLR (a mistake)</a:t>
                </a: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 b="-8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9251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Wobble Mixture: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80% dim. 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other dims 0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20% dim. 1  ±0.1,  rand dim  ±100,  others 0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still very bad, driven by outliers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&amp; DWD are both very robust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loses (affected by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 push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slightly better (by </a:t>
                </a:r>
                <a:r>
                  <a:rPr lang="en-US" sz="3200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</a:t>
                </a:r>
                <a:r>
                  <a:rPr lang="en-US" sz="3200" i="1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ted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influence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RLR (a mistake)</a:t>
                </a:r>
              </a:p>
            </p:txBody>
          </p:sp>
        </mc:Choice>
        <mc:Fallback xmlns="">
          <p:sp>
            <p:nvSpPr>
              <p:cNvPr id="922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989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29672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Gaussian with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or 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the squares of the 1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 for 2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degree polynomial embedding)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method best somewhere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best in highest d (data non-Gaussian)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not comparable (realistic)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converge for higher dimension??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strange place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RLR (a mistake)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Everything (sensible) is best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often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near best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weak beyond Gaussian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simulations (and examples):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easy to cherry pick best ones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practice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Machine Learning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method proposed, but read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	paper for useful comparison of others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There are additional players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Regularized Logistic Regression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looks also very competitive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Phenomenon: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5029200"/>
          </a:xfrm>
        </p:spPr>
        <p:txBody>
          <a:bodyPr/>
          <a:lstStyle/>
          <a:p>
            <a:pPr marL="571500" lvl="1" indent="0" algn="ctr" eaLnBrk="1" hangingPunct="1">
              <a:buNone/>
            </a:pPr>
            <a:endParaRPr lang="en-US" altLang="ko-KR" sz="3200" dirty="0" smtClean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Important Application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</a:t>
            </a: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Distance Weighted Discrimination</a:t>
            </a:r>
          </a:p>
          <a:p>
            <a:pPr marL="571500" lvl="1" indent="0" algn="ctr" eaLnBrk="1" hangingPunct="1">
              <a:buNone/>
            </a:pPr>
            <a:endParaRPr lang="en-US" altLang="ko-KR" sz="3200" dirty="0" smtClean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Perou et al (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2000)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Microarray for Measuring Gene Expression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Old Style:  Arrays Printed in Lab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184" y="4108703"/>
            <a:ext cx="4789716" cy="2749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" y="4108704"/>
            <a:ext cx="4112195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Perou et al (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2000)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Benito et al (2004)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Source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sources of mRNA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Batch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Arrays fabricated at different times</a:t>
            </a:r>
          </a:p>
          <a:p>
            <a:pPr marL="1027113" lvl="1" indent="-455613" eaLnBrk="1" hangingPunct="1"/>
            <a:endParaRPr lang="en-US" altLang="ko-KR" sz="24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25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 Behind Adjustment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876800"/>
            <a:ext cx="7696200" cy="17526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Approach:         Alter et al (2000)</a:t>
            </a:r>
          </a:p>
          <a:p>
            <a:pPr marL="457200" indent="-457200" eaLnBrk="1" hangingPunct="1"/>
            <a:r>
              <a:rPr lang="en-US" altLang="ko-KR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Squash Out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PC1 direction</a:t>
            </a:r>
          </a:p>
          <a:p>
            <a:pPr marL="457200" indent="-457200"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Eliminates variation in that direction</a:t>
            </a:r>
          </a:p>
        </p:txBody>
      </p:sp>
      <p:pic>
        <p:nvPicPr>
          <p:cNvPr id="3" name="BiasAdjustToyEgEasy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965200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Raw Breast Cancer data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9296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180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4921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Batch Colors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4830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Colors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181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Col. &amp; Symbols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6779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Symbols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5894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5554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Performance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(Slice of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Paraboloid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235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5153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PCA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8040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Class Colored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8574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Batch Colored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1820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794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Batch 1,2 vs. 3 DWD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5732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B1,2 vs. 3 Adjusted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950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B1,2 vs. 3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PCs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1047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334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B1 vs. 2 DWD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5608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Hopeless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B1 vs. 2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endParaRPr lang="en-US" altLang="ko-KR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857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 view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3910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4 PC view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9218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Class Colors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3320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9748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Why not PC1?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82137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</a:rPr>
              <a:t> PC 1 Direction feels </a:t>
            </a:r>
            <a:r>
              <a:rPr lang="en-US" sz="2800" i="1" dirty="0" smtClean="0">
                <a:solidFill>
                  <a:srgbClr val="000000"/>
                </a:solidFill>
                <a:latin typeface="Tahoma" charset="0"/>
              </a:rPr>
              <a:t>variation</a:t>
            </a:r>
            <a:r>
              <a:rPr lang="en-US" sz="2800" dirty="0" smtClean="0">
                <a:solidFill>
                  <a:srgbClr val="000000"/>
                </a:solidFill>
                <a:latin typeface="Tahoma" charset="0"/>
              </a:rPr>
              <a:t>, not classes</a:t>
            </a:r>
          </a:p>
          <a:p>
            <a:pPr eaLnBrk="1" hangingPunct="1"/>
            <a:endParaRPr lang="en-US" sz="1200" dirty="0" smtClean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</a:rPr>
              <a:t> Also eliminates (important?) within class variation</a:t>
            </a:r>
          </a:p>
        </p:txBody>
      </p:sp>
      <p:pic>
        <p:nvPicPr>
          <p:cNvPr id="3" name="BiasAdjustToyEgMedium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1117600"/>
            <a:ext cx="716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Why not PC1?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28600" y="5181600"/>
            <a:ext cx="88169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</a:rPr>
              <a:t> Direction driven by </a:t>
            </a:r>
            <a:r>
              <a:rPr lang="en-US" sz="2800" i="1" dirty="0" smtClean="0">
                <a:solidFill>
                  <a:srgbClr val="000000"/>
                </a:solidFill>
                <a:latin typeface="Tahoma" charset="0"/>
              </a:rPr>
              <a:t>classes</a:t>
            </a:r>
          </a:p>
          <a:p>
            <a:pPr eaLnBrk="1" hangingPunct="1">
              <a:lnSpc>
                <a:spcPct val="80000"/>
              </a:lnSpc>
            </a:pPr>
            <a:endParaRPr lang="en-US" sz="2800" i="1" dirty="0" smtClean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</a:rPr>
              <a:t> “Sliding” maintains (important?) within class variation</a:t>
            </a:r>
          </a:p>
        </p:txBody>
      </p:sp>
      <p:pic>
        <p:nvPicPr>
          <p:cNvPr id="3" name="BiasAdjustToyEgMedium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4600" y="1143000"/>
            <a:ext cx="6756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 g. even worse for PCA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602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3200" smtClean="0">
                <a:solidFill>
                  <a:srgbClr val="000000"/>
                </a:solidFill>
                <a:latin typeface="Tahoma" charset="0"/>
              </a:rPr>
              <a:t>  PC1 direction is worst possible</a:t>
            </a:r>
            <a:endParaRPr lang="en-US" sz="3200" i="1" smtClean="0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" name="BiasAdjustToyEgHard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200" y="1066800"/>
            <a:ext cx="7264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easy for DWD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2358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charset="0"/>
              </a:rPr>
              <a:t>Since DWD uses class label information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" name="BiasAdjustToyEgHard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200" y="1066800"/>
            <a:ext cx="7264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does not solve all  problems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991547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Tahoma" charset="0"/>
              </a:rPr>
              <a:t>Only handles means, not differing variation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Tahoma" charset="0"/>
              </a:rPr>
              <a:t>Alternative:  </a:t>
            </a:r>
            <a:r>
              <a:rPr lang="en-US" sz="3200" dirty="0" err="1" smtClean="0">
                <a:solidFill>
                  <a:srgbClr val="000000"/>
                </a:solidFill>
                <a:latin typeface="Tahoma" charset="0"/>
              </a:rPr>
              <a:t>Shabalin</a:t>
            </a:r>
            <a:r>
              <a:rPr lang="en-US" sz="3200" dirty="0" smtClean="0">
                <a:solidFill>
                  <a:srgbClr val="000000"/>
                </a:solidFill>
                <a:latin typeface="Tahoma" charset="0"/>
              </a:rPr>
              <a:t> et al (2008)</a:t>
            </a:r>
          </a:p>
        </p:txBody>
      </p:sp>
      <p:pic>
        <p:nvPicPr>
          <p:cNvPr id="3" name="BiasAdjustToyEgVHard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295400"/>
            <a:ext cx="7010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5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1568320"/>
            <a:ext cx="7620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 Data Set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Cell Lines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benchmark, since </a:t>
            </a:r>
            <a:r>
              <a:rPr lang="en-US" altLang="ko-KR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Web available: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http://discover.nci.nih.gov/datasetsNature2000.jsp</a:t>
            </a:r>
            <a:endParaRPr lang="en-US" altLang="ko-KR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cDNA and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Affymetrix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Platforms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from Breast Cancer Data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had no common samples</a:t>
            </a:r>
          </a:p>
        </p:txBody>
      </p:sp>
    </p:spTree>
    <p:extLst>
      <p:ext uri="{BB962C8B-B14F-4D97-AF65-F5344CB8AC3E}">
        <p14:creationId xmlns:p14="http://schemas.microsoft.com/office/powerpoint/2010/main" val="18483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5376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0666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9981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0479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new scales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6409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3246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1143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DWD adjusted data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804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Mean Adjustment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6450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Mean Adjustment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285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FLD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Excellent!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965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41444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Col. Mean Adj., Rescaled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9690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&amp; Column Mean Adj.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4677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DWD &amp; Column Mean Adjusted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5645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Stand. Dev. Adjustment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862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S.D. Adjustment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530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Col. S.D. Adj., Rescaled</a:t>
            </a: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660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Stand. Dev. adjustment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734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1600"/>
            <a:ext cx="7786687" cy="5500688"/>
          </a:xfrm>
          <a:noFill/>
        </p:spPr>
      </p:pic>
    </p:spTree>
    <p:extLst>
      <p:ext uri="{BB962C8B-B14F-4D97-AF65-F5344CB8AC3E}">
        <p14:creationId xmlns:p14="http://schemas.microsoft.com/office/powerpoint/2010/main" val="4407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 Platform Colored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1649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Cluster</a:t>
            </a: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66750" y="4067175"/>
            <a:ext cx="2438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BREAST.MDAMB435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BREAST.MDN  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MELAN.MALME3M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MELAN.SKMEL2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MELAN.SKMEL5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MELAN.SKMEL28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MELAN.M14   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MELAN.UACC62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MELAN.UACC257</a:t>
            </a:r>
            <a:r>
              <a:rPr lang="en-US" smtClean="0">
                <a:solidFill>
                  <a:srgbClr val="FFFFFF"/>
                </a:solidFill>
                <a:latin typeface="Tahom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5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Drawbacks to 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Equally spaced grid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too big in high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computationally tractable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Evaluate only at data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on full grid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where data live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 Cluster</a:t>
            </a:r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93738" y="4067175"/>
            <a:ext cx="18272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LEUK.CCRFCEM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LEUK.K562   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LEUK.MOLT4  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LEUK.HL60   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LEUK.RPMI8266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LEUK.SR </a:t>
            </a:r>
          </a:p>
        </p:txBody>
      </p:sp>
    </p:spTree>
    <p:extLst>
      <p:ext uri="{BB962C8B-B14F-4D97-AF65-F5344CB8AC3E}">
        <p14:creationId xmlns:p14="http://schemas.microsoft.com/office/powerpoint/2010/main" val="6627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DWD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Appl’n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Did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Effectiveness of Adjustment</a:t>
            </a:r>
          </a:p>
        </p:txBody>
      </p:sp>
    </p:spTree>
    <p:extLst>
      <p:ext uri="{BB962C8B-B14F-4D97-AF65-F5344CB8AC3E}">
        <p14:creationId xmlns:p14="http://schemas.microsoft.com/office/powerpoint/2010/main" val="34768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209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 was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effective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(very few black connectors visible)</a:t>
            </a:r>
          </a:p>
        </p:txBody>
      </p:sp>
    </p:spTree>
    <p:extLst>
      <p:ext uri="{BB962C8B-B14F-4D97-AF65-F5344CB8AC3E}">
        <p14:creationId xmlns:p14="http://schemas.microsoft.com/office/powerpoint/2010/main" val="123691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 smtClean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(Will Study in Detail Later)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72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GWAS Failure of Spherical PCA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3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Explain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2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GWAS Failure of Spherical PCA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Strange behavior in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4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8594</TotalTime>
  <Words>2209</Words>
  <Application>Microsoft Office PowerPoint</Application>
  <PresentationFormat>On-screen Show (4:3)</PresentationFormat>
  <Paragraphs>751</Paragraphs>
  <Slides>119</Slides>
  <Notes>119</Notes>
  <HiddenSlides>0</HiddenSlides>
  <MMClips>6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34" baseType="lpstr">
      <vt:lpstr>Arial Unicode MS</vt:lpstr>
      <vt:lpstr>맑은 고딕</vt:lpstr>
      <vt:lpstr>Arial</vt:lpstr>
      <vt:lpstr>Cambria Math</vt:lpstr>
      <vt:lpstr>Courier New</vt:lpstr>
      <vt:lpstr>Gulim</vt:lpstr>
      <vt:lpstr>Tahoma</vt:lpstr>
      <vt:lpstr>Times New Roman</vt:lpstr>
      <vt:lpstr>Wingdings</vt:lpstr>
      <vt:lpstr>Default Design</vt:lpstr>
      <vt:lpstr>12_Default Design</vt:lpstr>
      <vt:lpstr>8_Default Design</vt:lpstr>
      <vt:lpstr>1_Default Design</vt:lpstr>
      <vt:lpstr>15_Default Design</vt:lpstr>
      <vt:lpstr>Equation</vt:lpstr>
      <vt:lpstr>Participant Presentations</vt:lpstr>
      <vt:lpstr>Return to Big Picture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SVMs, Tuning Parameter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Batch and Source Adjustment</vt:lpstr>
      <vt:lpstr>Batch and Source Adjustment</vt:lpstr>
      <vt:lpstr>Batch and Source Adjustment</vt:lpstr>
      <vt:lpstr>Idea Behind Adjustment</vt:lpstr>
      <vt:lpstr>Source Batch Adj:  Raw Breast Cancer data</vt:lpstr>
      <vt:lpstr>Source Batch Adj:  Source Colors</vt:lpstr>
      <vt:lpstr>Source Batch Adj:  Batch Colors</vt:lpstr>
      <vt:lpstr>Source Batch Adj:  Biological Class Colors</vt:lpstr>
      <vt:lpstr>Source Batch Adj:  Biological Class Col. &amp; Symbols</vt:lpstr>
      <vt:lpstr>Source Batch Adj:  Biological Class Symbols</vt:lpstr>
      <vt:lpstr>Source Batch Adj:  Source Colors</vt:lpstr>
      <vt:lpstr>Source Batch Adj:  PC 1-3 &amp; DWD direction</vt:lpstr>
      <vt:lpstr>Source Batch Adj:  DWD Source Adjustment</vt:lpstr>
      <vt:lpstr>Source Batch Adj:  Source Adj’d, PCA view</vt:lpstr>
      <vt:lpstr>Source Batch Adj:  Source Adj’d, Class Colored</vt:lpstr>
      <vt:lpstr>Source Batch Adj:  Source Adj’d, Batch Colored</vt:lpstr>
      <vt:lpstr>Source Batch Adj:  Source Adj’d, 5 PCs</vt:lpstr>
      <vt:lpstr>Source Batch Adj:  S. Adj’d, Batch 1,2 vs. 3 DWD</vt:lpstr>
      <vt:lpstr>Source Batch Adj:  S. &amp; B1,2 vs. 3 Adjusted</vt:lpstr>
      <vt:lpstr>Source Batch Adj:  S. &amp; B1,2 vs. 3 Adj’d, 5 PCs</vt:lpstr>
      <vt:lpstr>Source Batch Adj:  S. &amp; B Adj’d, B1 vs. 2 DWD</vt:lpstr>
      <vt:lpstr>Source Batch Adj:  S. &amp; B Adj’d, B1 vs. 2 Adj’d</vt:lpstr>
      <vt:lpstr>Source Batch Adj:  S. &amp; B Adj’d, 5 PC view</vt:lpstr>
      <vt:lpstr>Source Batch Adj:  S. &amp; B Adj’d, 4 PC view</vt:lpstr>
      <vt:lpstr>Source Batch Adj:  S. &amp; B Adj’d, Class Colors</vt:lpstr>
      <vt:lpstr>Source Batch Adj:  S. &amp; B Adj’d, Adj’d PCA</vt:lpstr>
      <vt:lpstr>DWD:  Why not PC1?</vt:lpstr>
      <vt:lpstr>DWD:  Why not PC1?</vt:lpstr>
      <vt:lpstr>E. g. even worse for PCA</vt:lpstr>
      <vt:lpstr>But easy for DWD</vt:lpstr>
      <vt:lpstr>DWD does not solve all  problems</vt:lpstr>
      <vt:lpstr>Interesting Benchmark Data Set</vt:lpstr>
      <vt:lpstr>NCI 60:  Raw Data, Platform Colored</vt:lpstr>
      <vt:lpstr>NCI 60:  Raw Data</vt:lpstr>
      <vt:lpstr>NCI 60:  Raw Data, Before DWD Adjustment</vt:lpstr>
      <vt:lpstr>NCI 60:  Before &amp; After DWD adjustment</vt:lpstr>
      <vt:lpstr>NCI 60:  Before &amp; After, new scales</vt:lpstr>
      <vt:lpstr>NCI 60:  After DWD</vt:lpstr>
      <vt:lpstr>NCI 60:  DWD adjusted data</vt:lpstr>
      <vt:lpstr>NCI 60:  Before Column Mean Adjustment</vt:lpstr>
      <vt:lpstr>NCI 60:  Before &amp; After Column Mean Adjustment</vt:lpstr>
      <vt:lpstr>NCI 60:  Before &amp; After Col. Mean Adj., Rescaled</vt:lpstr>
      <vt:lpstr>NCI 60:  After DWD &amp; Column Mean Adj.</vt:lpstr>
      <vt:lpstr>NCI 60:  DWD &amp; Column Mean Adjusted</vt:lpstr>
      <vt:lpstr>NCI 60:  Before Column Stand. Dev. Adjustment</vt:lpstr>
      <vt:lpstr>NCI 60:  Before and After Column S.D. Adjustment</vt:lpstr>
      <vt:lpstr>NCI 60:  Before and After Col. S.D. Adj., Rescaled</vt:lpstr>
      <vt:lpstr>NCI 60:  After Column Stand. Dev. adjustment</vt:lpstr>
      <vt:lpstr>NCI 60:  Fully Adjusted Data</vt:lpstr>
      <vt:lpstr>NCI 60:  Fully Adjusted Data, Platform Colored</vt:lpstr>
      <vt:lpstr>NCI 60:  Fully Adjusted Data, Melanoma Cluster</vt:lpstr>
      <vt:lpstr>NCI 60:  Fully Adjusted Data, Leukemia Cluster</vt:lpstr>
      <vt:lpstr>Recall DWD Appl’n: Visualization</vt:lpstr>
      <vt:lpstr>NCI 60:  Views using DWD Dir’ns (focus on biology)</vt:lpstr>
      <vt:lpstr>DWD Visualization of NCI 60 Data</vt:lpstr>
      <vt:lpstr>HDLSS Asymptotics</vt:lpstr>
      <vt:lpstr>Caution</vt:lpstr>
      <vt:lpstr>HDLSS Asymptotics</vt:lpstr>
      <vt:lpstr>GWAS Data Analysis</vt:lpstr>
      <vt:lpstr>GWAS Data Analysis</vt:lpstr>
      <vt:lpstr>HDLSS Asymptotics</vt:lpstr>
      <vt:lpstr>HDLSS Discrimination</vt:lpstr>
      <vt:lpstr>HDLSS Discrimination</vt:lpstr>
      <vt:lpstr>HDLSS Discrim’n Simulations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265</cp:revision>
  <dcterms:created xsi:type="dcterms:W3CDTF">2001-06-08T01:38:43Z</dcterms:created>
  <dcterms:modified xsi:type="dcterms:W3CDTF">2017-09-28T00:32:13Z</dcterms:modified>
</cp:coreProperties>
</file>