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  <p:sldMasterId id="2147483800" r:id="rId2"/>
    <p:sldMasterId id="2147483827" r:id="rId3"/>
    <p:sldMasterId id="2147483840" r:id="rId4"/>
    <p:sldMasterId id="2147483852" r:id="rId5"/>
    <p:sldMasterId id="2147483866" r:id="rId6"/>
  </p:sldMasterIdLst>
  <p:notesMasterIdLst>
    <p:notesMasterId r:id="rId148"/>
  </p:notesMasterIdLst>
  <p:sldIdLst>
    <p:sldId id="2152" r:id="rId7"/>
    <p:sldId id="2161" r:id="rId8"/>
    <p:sldId id="2172" r:id="rId9"/>
    <p:sldId id="2182" r:id="rId10"/>
    <p:sldId id="2186" r:id="rId11"/>
    <p:sldId id="2196" r:id="rId12"/>
    <p:sldId id="2199" r:id="rId13"/>
    <p:sldId id="2200" r:id="rId14"/>
    <p:sldId id="2218" r:id="rId15"/>
    <p:sldId id="2220" r:id="rId16"/>
    <p:sldId id="2318" r:id="rId17"/>
    <p:sldId id="2319" r:id="rId18"/>
    <p:sldId id="2320" r:id="rId19"/>
    <p:sldId id="2230" r:id="rId20"/>
    <p:sldId id="2232" r:id="rId21"/>
    <p:sldId id="2234" r:id="rId22"/>
    <p:sldId id="2235" r:id="rId23"/>
    <p:sldId id="2238" r:id="rId24"/>
    <p:sldId id="2239" r:id="rId25"/>
    <p:sldId id="2240" r:id="rId26"/>
    <p:sldId id="2241" r:id="rId27"/>
    <p:sldId id="2242" r:id="rId28"/>
    <p:sldId id="2243" r:id="rId29"/>
    <p:sldId id="2244" r:id="rId30"/>
    <p:sldId id="2245" r:id="rId31"/>
    <p:sldId id="2246" r:id="rId32"/>
    <p:sldId id="2247" r:id="rId33"/>
    <p:sldId id="2248" r:id="rId34"/>
    <p:sldId id="2249" r:id="rId35"/>
    <p:sldId id="2250" r:id="rId36"/>
    <p:sldId id="2251" r:id="rId37"/>
    <p:sldId id="2252" r:id="rId38"/>
    <p:sldId id="2253" r:id="rId39"/>
    <p:sldId id="2254" r:id="rId40"/>
    <p:sldId id="2255" r:id="rId41"/>
    <p:sldId id="2256" r:id="rId42"/>
    <p:sldId id="2257" r:id="rId43"/>
    <p:sldId id="2258" r:id="rId44"/>
    <p:sldId id="2259" r:id="rId45"/>
    <p:sldId id="2260" r:id="rId46"/>
    <p:sldId id="2261" r:id="rId47"/>
    <p:sldId id="2262" r:id="rId48"/>
    <p:sldId id="2263" r:id="rId49"/>
    <p:sldId id="2264" r:id="rId50"/>
    <p:sldId id="2265" r:id="rId51"/>
    <p:sldId id="2266" r:id="rId52"/>
    <p:sldId id="2267" r:id="rId53"/>
    <p:sldId id="2268" r:id="rId54"/>
    <p:sldId id="2269" r:id="rId55"/>
    <p:sldId id="2270" r:id="rId56"/>
    <p:sldId id="2271" r:id="rId57"/>
    <p:sldId id="2272" r:id="rId58"/>
    <p:sldId id="2273" r:id="rId59"/>
    <p:sldId id="2274" r:id="rId60"/>
    <p:sldId id="2275" r:id="rId61"/>
    <p:sldId id="2276" r:id="rId62"/>
    <p:sldId id="2277" r:id="rId63"/>
    <p:sldId id="2278" r:id="rId64"/>
    <p:sldId id="2279" r:id="rId65"/>
    <p:sldId id="2280" r:id="rId66"/>
    <p:sldId id="2281" r:id="rId67"/>
    <p:sldId id="2282" r:id="rId68"/>
    <p:sldId id="2283" r:id="rId69"/>
    <p:sldId id="2284" r:id="rId70"/>
    <p:sldId id="2285" r:id="rId71"/>
    <p:sldId id="2286" r:id="rId72"/>
    <p:sldId id="2287" r:id="rId73"/>
    <p:sldId id="2288" r:id="rId74"/>
    <p:sldId id="2289" r:id="rId75"/>
    <p:sldId id="2290" r:id="rId76"/>
    <p:sldId id="2291" r:id="rId77"/>
    <p:sldId id="2292" r:id="rId78"/>
    <p:sldId id="2293" r:id="rId79"/>
    <p:sldId id="2294" r:id="rId80"/>
    <p:sldId id="2295" r:id="rId81"/>
    <p:sldId id="2296" r:id="rId82"/>
    <p:sldId id="2297" r:id="rId83"/>
    <p:sldId id="2298" r:id="rId84"/>
    <p:sldId id="2299" r:id="rId85"/>
    <p:sldId id="2300" r:id="rId86"/>
    <p:sldId id="2301" r:id="rId87"/>
    <p:sldId id="2302" r:id="rId88"/>
    <p:sldId id="2303" r:id="rId89"/>
    <p:sldId id="2304" r:id="rId90"/>
    <p:sldId id="2305" r:id="rId91"/>
    <p:sldId id="2306" r:id="rId92"/>
    <p:sldId id="2307" r:id="rId93"/>
    <p:sldId id="2308" r:id="rId94"/>
    <p:sldId id="2309" r:id="rId95"/>
    <p:sldId id="2310" r:id="rId96"/>
    <p:sldId id="2311" r:id="rId97"/>
    <p:sldId id="2312" r:id="rId98"/>
    <p:sldId id="2313" r:id="rId99"/>
    <p:sldId id="2314" r:id="rId100"/>
    <p:sldId id="2315" r:id="rId101"/>
    <p:sldId id="2316" r:id="rId102"/>
    <p:sldId id="2317" r:id="rId103"/>
    <p:sldId id="2082" r:id="rId104"/>
    <p:sldId id="2083" r:id="rId105"/>
    <p:sldId id="2084" r:id="rId106"/>
    <p:sldId id="2085" r:id="rId107"/>
    <p:sldId id="2086" r:id="rId108"/>
    <p:sldId id="2087" r:id="rId109"/>
    <p:sldId id="2088" r:id="rId110"/>
    <p:sldId id="2089" r:id="rId111"/>
    <p:sldId id="2090" r:id="rId112"/>
    <p:sldId id="2091" r:id="rId113"/>
    <p:sldId id="2092" r:id="rId114"/>
    <p:sldId id="2093" r:id="rId115"/>
    <p:sldId id="2094" r:id="rId116"/>
    <p:sldId id="2095" r:id="rId117"/>
    <p:sldId id="2096" r:id="rId118"/>
    <p:sldId id="2097" r:id="rId119"/>
    <p:sldId id="2098" r:id="rId120"/>
    <p:sldId id="2100" r:id="rId121"/>
    <p:sldId id="2101" r:id="rId122"/>
    <p:sldId id="2102" r:id="rId123"/>
    <p:sldId id="2103" r:id="rId124"/>
    <p:sldId id="2117" r:id="rId125"/>
    <p:sldId id="2118" r:id="rId126"/>
    <p:sldId id="2119" r:id="rId127"/>
    <p:sldId id="2120" r:id="rId128"/>
    <p:sldId id="2121" r:id="rId129"/>
    <p:sldId id="2322" r:id="rId130"/>
    <p:sldId id="2122" r:id="rId131"/>
    <p:sldId id="2123" r:id="rId132"/>
    <p:sldId id="2124" r:id="rId133"/>
    <p:sldId id="2125" r:id="rId134"/>
    <p:sldId id="2126" r:id="rId135"/>
    <p:sldId id="2127" r:id="rId136"/>
    <p:sldId id="2128" r:id="rId137"/>
    <p:sldId id="2129" r:id="rId138"/>
    <p:sldId id="2130" r:id="rId139"/>
    <p:sldId id="2131" r:id="rId140"/>
    <p:sldId id="2132" r:id="rId141"/>
    <p:sldId id="2133" r:id="rId142"/>
    <p:sldId id="2134" r:id="rId143"/>
    <p:sldId id="2135" r:id="rId144"/>
    <p:sldId id="2136" r:id="rId145"/>
    <p:sldId id="2137" r:id="rId146"/>
    <p:sldId id="2138" r:id="rId1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357FF"/>
    <a:srgbClr val="69FFAD"/>
    <a:srgbClr val="00B050"/>
    <a:srgbClr val="8DEF8F"/>
    <a:srgbClr val="99FF99"/>
    <a:srgbClr val="FFB279"/>
    <a:srgbClr val="DA71FF"/>
    <a:srgbClr val="D1FFD1"/>
    <a:srgbClr val="E1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79" d="100"/>
          <a:sy n="79" d="100"/>
        </p:scale>
        <p:origin x="25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38" Type="http://schemas.openxmlformats.org/officeDocument/2006/relationships/slide" Target="slides/slide132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28" Type="http://schemas.openxmlformats.org/officeDocument/2006/relationships/slide" Target="slides/slide122.xml"/><Relationship Id="rId144" Type="http://schemas.openxmlformats.org/officeDocument/2006/relationships/slide" Target="slides/slide138.xml"/><Relationship Id="rId149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viewProps" Target="view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slide" Target="slides/slide110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137" Type="http://schemas.openxmlformats.org/officeDocument/2006/relationships/slide" Target="slides/slide13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43" Type="http://schemas.openxmlformats.org/officeDocument/2006/relationships/slide" Target="slides/slide137.xml"/><Relationship Id="rId148" Type="http://schemas.openxmlformats.org/officeDocument/2006/relationships/notesMaster" Target="notesMasters/notesMaster1.xml"/><Relationship Id="rId15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77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91B4E-F9F9-4572-AD4A-D0A90CEBC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5566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22150-F80E-47E1-8475-5A5BD97809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39975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76F86F-BB82-4391-97FC-05D5F15315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89602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CA4A91-FDBB-44F5-AEDB-FDE399B97B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227167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45B1B-6301-4301-AFE6-8003EBD2C5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776711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45B1B-6301-4301-AFE6-8003EBD2C5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22080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E64FDC-BA9D-49C4-8F82-534F8F6A71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596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EF3A48-0D7D-4829-AF32-582529B5626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79153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E852A-272E-4A24-A1C1-2B4113D588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6116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7D3C2C-48D2-4202-91F5-2DB8470525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93060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0A39B0-FB8B-4FFE-8EF1-37D10C5FE4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54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91B4E-F9F9-4572-AD4A-D0A90CEBC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4588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F82028-FA8A-4867-BDF6-DDA6204BF6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192081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E61CAE-1A5D-4D26-A4A3-1DC38C9811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602962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39EFE-2B20-455D-96A6-2E5B644246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176855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EA2548-2905-4DB8-BB17-A925758A2A6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23613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D683E75-9EC1-4FB8-894B-AA12D8B3B9D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68427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28EB82-B1F6-4E37-B8E1-EFC9D0B216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62878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DD84DB-6A62-4894-86B5-86EFECCFAFC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22997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E190AD-593D-4B68-96ED-EFAA059C732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55344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4388AE-578E-4F14-A72A-0EC94471C5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8078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C69C79-5809-47D4-B611-9005F797071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672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91B4E-F9F9-4572-AD4A-D0A90CEBC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56229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5077B5-AF62-47F7-8FE2-823B91EDF7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810360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673082-12E3-493C-8936-1FFD677CDF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971448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346B46-D54C-420A-8E9B-859D8BF907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20657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C231E-28A4-4A8E-9AE1-0058B7F12A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976073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C231E-28A4-4A8E-9AE1-0058B7F12A0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540434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924AA-988D-4CD7-9124-AA65F9021D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300149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CFFBC2-6B0A-4080-A38C-0599C5FCF29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20694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07CF01-38C3-44F1-B714-F28FED18D9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316302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CDF568-8C9A-49BD-9F85-047E3650E3A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33395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DE1E2F-BDE5-4541-AEDD-EA7FEE2239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473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B91B4E-F9F9-4572-AD4A-D0A90CEBC3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324640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018535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06483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DBC838-5AF8-42B6-99F8-BFF89DDCC3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973265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75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CE9CF-12B8-47B8-B0C9-B263C34DE8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374822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5C80F7-5C9A-4A98-8A48-00E1DA8375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5934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C9C6A3-B8A6-49D5-ABEA-4D9824E50B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233187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38E7B-8648-42D9-9B04-6491709DBF1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89803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1B698-7A99-45E3-ACA3-32FB4155D56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053327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28471E-25C1-406F-AFCC-1E080E6661E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8253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7C1B90-199B-4464-9A08-09B3DB4124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37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2889B8-5801-4E30-9821-A388786E48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862653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D46E00-B4DA-4D56-A429-168CA276921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274705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FE393D-BD5E-43F6-996A-FB0FFA3646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197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3533EB-AD10-450A-96E1-423A2AF105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533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25C80-DAC6-40E3-9A9D-01CB8FCA7A7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130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4445CC-93FF-40F8-8198-39A7CB9512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394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566E3F-ACA3-40FA-81A5-315E6EF68C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8954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D76E16-6930-4AF7-A9EA-48E3D0395E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5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73D8A6-A1D2-486D-AC2C-BE80BD2079C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216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66D69-46AF-46EE-BCA8-077433B1D8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54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566D69-46AF-46EE-BCA8-077433B1D8C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8497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984267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14837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7357491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859067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486647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781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62347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856767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4904E3-E88E-4B57-B2B6-BD4E65A4BB1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7746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248829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462308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6627876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7E6414-EFA3-4B1E-965B-D1532B322C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968624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080967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651783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740804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467487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3651861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97233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895C2F-5883-40FA-B918-BA19C42BB7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8008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4081789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125883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809767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D589A-9B1D-438A-B6BB-013F6A87C4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1438172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16571673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3348434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76940718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42548554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60784731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65076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8C9902-F653-47C2-ABE3-7D5968BFB2A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861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9401968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9246845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83643400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88805-2FFC-42FB-8DB5-13D13F4042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5809441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2A3521-0EBE-4386-858D-50C0E5F6B1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346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8D4175-F969-4C45-B21E-51B500A99B6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5290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376CFF-64EC-427E-B1B3-466BBDBD255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06454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03916-F666-48CA-808B-8EC863DF40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05486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03916-F666-48CA-808B-8EC863DF40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12632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57A48-2EB9-4D57-87E9-B81B82920A2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711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D22EA6-AADA-4003-B28A-2E1442E4738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077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9BE130-AF0C-407C-8B84-37A55E8ED22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2784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69F0D2-0E46-4285-9F98-EAE963FBE7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85297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C488B-B536-49FF-ABFF-2B3EE62B15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480360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C02A53-FD94-40EB-9ED7-597CA393E4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85364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94531277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551701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7585786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29924014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0888654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4025784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3CC14D-B14D-4B86-BFE0-BEFEDE7D06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834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358775364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EB4A4F-B060-4C73-8AE8-43C5CE2183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129165692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716C9C-B599-4823-8B95-D97477A4140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PEod1Raw.ps</a:t>
            </a:r>
          </a:p>
        </p:txBody>
      </p:sp>
    </p:spTree>
    <p:extLst>
      <p:ext uri="{BB962C8B-B14F-4D97-AF65-F5344CB8AC3E}">
        <p14:creationId xmlns:p14="http://schemas.microsoft.com/office/powerpoint/2010/main" val="24192549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257E25F-A027-4C15-B9A6-24E9B2719D9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45243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0CCBCD-2331-43D4-931A-937A5BD3BD5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0532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827754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A48FFD-6486-4047-A7AF-4C95B36DF6B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12277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5094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F767F-7DB5-4E93-8C07-A02FDEEBC8E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02548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E85CC-901C-4354-839C-F1439B45A12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231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E426FF-552E-4051-8370-019E0E81D5A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64593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20E623-0E45-459C-B949-5569349035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0266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1067A0-258C-449C-A6E3-E6398B12E92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680573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3919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C83AAF-0184-45DC-B40D-81F14372CC7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02537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D0080D-578E-461D-B347-66F4A3C452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7943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6988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D285B3-FFC8-490B-BCA5-53966390E73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468902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904EBD-5E1C-4B09-888A-B4966CD2950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36123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688548-5D45-4BDF-ABFD-4CF4FB5188A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26154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49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778C07-7F9B-42A9-B7C0-DB5D26EECF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943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139384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BEE07-5767-4886-AECA-A10C8FBA734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80116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94E22-9AA9-4AF6-931F-0D4FA1CBAE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20338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694E22-9AA9-4AF6-931F-0D4FA1CBAE1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4488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14A95E-2864-4D21-809C-FFE73F89580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80021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77121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14911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97556B-36BE-471A-AD26-34E53859CC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88056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822DF-12B4-4AAA-A523-672910F314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3486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A0FBA3-AB1B-4F35-88E0-1DB7DC3B2AB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22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6C375-E755-4C49-A37C-9AA3C877371A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74C3A-2F4D-4D0F-BEA8-B275128FB3E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22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DDA0A-FE2D-46DF-97E8-9894066012A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13CE9-CFE6-4F39-8BF0-FE3C1D8D07E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9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1BCF7-84AE-4EEA-A077-6D6FB4FA9F9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1DF95-C034-41AE-AD68-51137C2F3AF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729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8898-91F4-4E0F-9FF4-A9399404E3E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D0A94-51D5-47DE-B9B4-EBEF4018AF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00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19EA6-7DEE-499E-B3AE-2CF62236DBD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F8A7-5668-43A5-9DF1-A7C258827B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27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8BCAF-19B8-47C6-97D6-CFB4919A6CD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D55F4-EEB7-442E-A056-A9AD7D798A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63C95-0D68-4E7B-AD35-EE5A9B0B079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790B-BC88-485B-BBBA-022D34101D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20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3F161-FB60-49C1-9270-565AC8D58F7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3ED4-B554-4E34-A942-1474CDBF47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69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0F88F-1E23-4B4E-9C93-4EB8417E19E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EB22-F5A1-40B7-96AE-509ECD04B9D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20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4B0FA-E4EF-446B-9FCB-0E1B234522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FF23D-0448-4334-BEC1-102629BB08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2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E3388-3EC9-465D-AE6E-B3D9E32AEEEF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0D4AF-C0F3-49CF-AC95-0E00FA5430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4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DFCAB-25B4-49BF-BA55-0C22A06070FD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6456A-2F90-46D2-B66F-20B675F8E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09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68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11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39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30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645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2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7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141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32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643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617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82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23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7244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484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317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86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891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6757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2570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8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029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035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5604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921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2268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3369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905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69946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12815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7635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0922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4859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45563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817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42D3-519C-48E9-8145-599F34957D1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7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CCE8E-874F-4403-9C19-1D3BCDF1C0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730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EEEAD-7BC6-48E3-BDCC-646BB06A2F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341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07729-40F3-4768-ACD5-14112E56085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892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5C9F0-5D55-4DFE-9092-5F96355599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3371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6B039-2E22-4E6E-8E2D-1A5D1DAEAE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8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4B4B7-75B4-49CD-963A-31106963562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9478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381DC-3D06-4E4E-B126-911431B7EBD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6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EEA0B-AC12-4912-9E4B-D934B8DE90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22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CACD0-9EF4-4C67-9333-ADDDC389484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9171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6CA3C-6BCC-4649-B494-F0EB3BD10B9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724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51D58-6A53-44CA-B606-18A1483F8E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60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68AAF-21D2-433C-B979-2FB62395BA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oleObject" Target="../embeddings/oleObject1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fld id="{8942BA45-F1BF-4490-913F-58A6AE46DDA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9/26/2017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9B3BD31-8219-44C4-881D-F17C42F583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381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9/26/2017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268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7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85837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43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8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1FB628BB-C1A7-4DE7-9E5D-D1EBF6A2E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1944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9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9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9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73.png"/><Relationship Id="rId4" Type="http://schemas.openxmlformats.org/officeDocument/2006/relationships/notesSlide" Target="../notesSlides/notesSlide11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4.png"/><Relationship Id="rId4" Type="http://schemas.openxmlformats.org/officeDocument/2006/relationships/notesSlide" Target="../notesSlides/notesSlide118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12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5" Type="http://schemas.openxmlformats.org/officeDocument/2006/relationships/image" Target="../media/image76.png"/><Relationship Id="rId4" Type="http://schemas.openxmlformats.org/officeDocument/2006/relationships/notesSlide" Target="../notesSlides/notesSlide12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0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0.png"/><Relationship Id="rId5" Type="http://schemas.openxmlformats.org/officeDocument/2006/relationships/image" Target="../media/image88.wmf"/><Relationship Id="rId4" Type="http://schemas.openxmlformats.org/officeDocument/2006/relationships/oleObject" Target="../embeddings/oleObject2.bin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.bin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8.wmf"/><Relationship Id="rId4" Type="http://schemas.openxmlformats.org/officeDocument/2006/relationships/oleObject" Target="../embeddings/oleObject4.bin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0.png"/><Relationship Id="rId5" Type="http://schemas.openxmlformats.org/officeDocument/2006/relationships/image" Target="../media/image91.wmf"/><Relationship Id="rId4" Type="http://schemas.openxmlformats.org/officeDocument/2006/relationships/oleObject" Target="../embeddings/oleObject5.bin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6.mp4"/><Relationship Id="rId1" Type="http://schemas.microsoft.com/office/2007/relationships/media" Target="../media/media6.mp4"/><Relationship Id="rId5" Type="http://schemas.openxmlformats.org/officeDocument/2006/relationships/image" Target="../media/image93.png"/><Relationship Id="rId4" Type="http://schemas.openxmlformats.org/officeDocument/2006/relationships/notesSlide" Target="../notesSlides/notesSlide13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1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5" Type="http://schemas.openxmlformats.org/officeDocument/2006/relationships/image" Target="../media/image95.png"/><Relationship Id="rId4" Type="http://schemas.openxmlformats.org/officeDocument/2006/relationships/notesSlide" Target="../notesSlides/notesSlide140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5" Type="http://schemas.openxmlformats.org/officeDocument/2006/relationships/image" Target="../media/image96.png"/><Relationship Id="rId4" Type="http://schemas.openxmlformats.org/officeDocument/2006/relationships/notesSlide" Target="../notesSlides/notesSlide1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 </a:t>
            </a:r>
            <a:r>
              <a:rPr lang="en-US" dirty="0" smtClean="0"/>
              <a:t>(10 Minute Talks)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0645" t="41909" r="13441" b="9545"/>
          <a:stretch/>
        </p:blipFill>
        <p:spPr>
          <a:xfrm>
            <a:off x="762000" y="2971800"/>
            <a:ext cx="7924800" cy="365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6746" t="44943" r="9432" b="36852"/>
          <a:stretch/>
        </p:blipFill>
        <p:spPr>
          <a:xfrm>
            <a:off x="609600" y="1752600"/>
            <a:ext cx="8153400" cy="11376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2971800"/>
            <a:ext cx="7239000" cy="838200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25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 similarity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&amp;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Marron 2009),   for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sz="32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𝑀𝐷𝑃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𝑀𝐷𝑃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𝑣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𝐹𝐿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𝑣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𝐹𝐿</m:t>
                                  </m:r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𝐷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directions are the same!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can this be?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lengths are different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…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Study from transformation viewpoint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0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254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684600" y="1351200"/>
            <a:ext cx="2286000" cy="2743200"/>
            <a:chOff x="6684600" y="1351200"/>
            <a:chExt cx="2286000" cy="2743200"/>
          </a:xfrm>
        </p:grpSpPr>
        <p:sp>
          <p:nvSpPr>
            <p:cNvPr id="20" name="TextBox 19"/>
            <p:cNvSpPr txBox="1"/>
            <p:nvPr/>
          </p:nvSpPr>
          <p:spPr>
            <a:xfrm>
              <a:off x="7141800" y="2278518"/>
              <a:ext cx="18288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Pretty Big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Change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(Factor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rPr>
                <a:t>     of 10)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6684600" y="1351200"/>
              <a:ext cx="457200" cy="12192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0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357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2400" y="3947331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Not Quite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As Good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???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1676400" y="3657600"/>
            <a:ext cx="2667000" cy="982228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7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459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934200" y="4670055"/>
            <a:ext cx="205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Note:  Lost Center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(Over-   Smoothed)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76800" y="3981450"/>
            <a:ext cx="2133600" cy="12763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17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on Explicit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small  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Poor generalizability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Too big      miss important regions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Classical lessons from kernel smoothing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Surprisingly large “reasonable region”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I.e. parameter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less critical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(sometimes?)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600" y="3505200"/>
            <a:ext cx="5562600" cy="3023175"/>
            <a:chOff x="2895600" y="3505200"/>
            <a:chExt cx="5562600" cy="3023175"/>
          </a:xfrm>
        </p:grpSpPr>
        <p:sp>
          <p:nvSpPr>
            <p:cNvPr id="2" name="TextBox 1"/>
            <p:cNvSpPr txBox="1"/>
            <p:nvPr/>
          </p:nvSpPr>
          <p:spPr>
            <a:xfrm>
              <a:off x="2895600" y="5943600"/>
              <a:ext cx="298671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030A0"/>
                  </a:solidFill>
                </a:rPr>
                <a:t>Will study Later</a:t>
              </a:r>
              <a:endParaRPr lang="en-US" sz="3200" dirty="0">
                <a:solidFill>
                  <a:srgbClr val="7030A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 flipH="1">
              <a:off x="5257800" y="3505200"/>
              <a:ext cx="32004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endCxn id="2" idx="0"/>
            </p:cNvCxnSpPr>
            <p:nvPr/>
          </p:nvCxnSpPr>
          <p:spPr>
            <a:xfrm flipH="1">
              <a:off x="4388958" y="3505200"/>
              <a:ext cx="2316642" cy="243840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37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Alternative Viewpoint: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Study Projections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 In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ernel Space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(Never done in Machine Learning World)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842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Piling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664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81400"/>
            <a:ext cx="3048000" cy="1828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81200" y="3067050"/>
            <a:ext cx="4572000" cy="234315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81963" y="5623698"/>
            <a:ext cx="24048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Will become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an issue soon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2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(but less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than </a:t>
            </a:r>
            <a:r>
              <a:rPr lang="el-GR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0.1)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9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Good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ut Some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Overlap)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869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1981200" y="3505200"/>
            <a:ext cx="2362200" cy="23622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3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space projection, window  </a:t>
            </a:r>
            <a:r>
              <a:rPr lang="el-G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100: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Wrong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Side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(Missed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447800" y="2971800"/>
            <a:ext cx="2438400" cy="22098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03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Notes on Kernel space projection: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Too small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   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Great separation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But recall,  poor generalizability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Too big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  <a:sym typeface="Wingdings" pitchFamily="2" charset="2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    no longer separable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As above: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Classical lessons from kernel smoothing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Surprisingly large “reasonable region”</a:t>
                </a:r>
              </a:p>
              <a:p>
                <a:pPr marL="1009650" lvl="1" indent="-6096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I.e. parameter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less critical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(sometimes?)</a:t>
                </a:r>
              </a:p>
            </p:txBody>
          </p:sp>
        </mc:Choice>
        <mc:Fallback xmlns="">
          <p:sp>
            <p:nvSpPr>
              <p:cNvPr id="317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92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   Optimization Viewpoint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a direction vector,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),  to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for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⨀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+,-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ba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𝐴𝑣𝑔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⨀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= Average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Proj’n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𝑉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𝑣𝑎𝑟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𝑡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⨀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= Variance of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Proj’ns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48400" y="2021354"/>
            <a:ext cx="2582473" cy="830997"/>
            <a:chOff x="6248400" y="2021354"/>
            <a:chExt cx="2582473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6934200" y="2021354"/>
              <a:ext cx="18966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Within Class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Variation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6248400" y="2436853"/>
              <a:ext cx="685800" cy="248831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638800" y="3283803"/>
            <a:ext cx="3230316" cy="830997"/>
            <a:chOff x="5943600" y="2021354"/>
            <a:chExt cx="3230316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6934200" y="2021354"/>
              <a:ext cx="22397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Between Class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Variation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 flipV="1">
              <a:off x="5943600" y="2089617"/>
              <a:ext cx="990600" cy="347236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309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787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09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0.5: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3811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3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1: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4835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10: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5859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8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Notes on Implicit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Similar    Large  vs.  Small    lessons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Range of “reasonable results”</a:t>
                </a:r>
              </a:p>
              <a:p>
                <a:pPr marL="609600" indent="-6096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Seems to be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smaller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(different range)</a:t>
                </a:r>
                <a:endParaRPr lang="en-US" sz="3200" u="sng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Caution about “relative scales”</a:t>
                </a: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For</a:t>
                </a:r>
                <a:r>
                  <a:rPr lang="en-US" sz="3200" dirty="0" smtClean="0">
                    <a:solidFill>
                      <a:schemeClr val="bg2"/>
                    </a:solidFill>
                    <a:ea typeface="Cambria Math" panose="02040503050406030204" pitchFamily="18" charset="0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Φ</m:t>
                    </m:r>
                    <m:d>
                      <m:dPr>
                        <m:ctrlPr>
                          <a:rPr lang="el-GR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  <a:sym typeface="Wingdings" pitchFamily="2" charset="2"/>
                      </a:rPr>
                      <m:t>↔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Φ</m:t>
                    </m:r>
                    <m:d>
                      <m:dPr>
                        <m:ctrlPr>
                          <a:rPr lang="el-GR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l-GR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  <a:p>
                <a:pPr marL="0" indent="0" algn="ctr" eaLnBrk="1" hangingPunct="1">
                  <a:lnSpc>
                    <a:spcPct val="12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Rescale by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  <a:sym typeface="Wingdings" pitchFamily="2" charset="2"/>
                      </a:rPr>
                      <m:t>𝜎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  <a:sym typeface="Wingdings" pitchFamily="2" charset="2"/>
                      </a:rPr>
                      <m:t> ↔ 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  <a:sym typeface="Wingdings" pitchFamily="2" charset="2"/>
                          </a:rPr>
                          <m:t>𝜎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  <a:sym typeface="Wingdings" pitchFamily="2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,   i.e.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  <a:sym typeface="Wingdings" pitchFamily="2" charset="2"/>
                      </a:rPr>
                      <m:t>10 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  <a:sym typeface="Wingdings" pitchFamily="2" charset="2"/>
                      </a:rPr>
                      <m:t>↔ 100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Much different “edge” behavior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  <a:sym typeface="Wingdings" pitchFamily="2" charset="2"/>
                </a:endParaRP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556" b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227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83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points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5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86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SVMeg2p4v1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7348" y="1676400"/>
            <a:ext cx="718930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Usually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not severely affected by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 possible weakness: 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have very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influential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points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E.g., only 2 points drive SVM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Huge range of chosen hyperplanes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all are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pretty good discriminators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happens when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whole range is OK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or bad?</a:t>
            </a: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88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38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 &amp; Robustness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3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 of violators: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oddSVMtwoOutlier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14985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1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Regularization Parameter C: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Controls penalty for violation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lying on wrong side of plane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Appears in slack variables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Affects performance of SVM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5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   Optimization Viewpoint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Find a direction vector, 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ar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𝑣</m:t>
                        </m:r>
                      </m:e>
                    </m:ba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),  to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1: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≤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−2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Solutions are: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∝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09800" y="3013770"/>
            <a:ext cx="6470791" cy="3539430"/>
            <a:chOff x="2209800" y="2873660"/>
            <a:chExt cx="6470791" cy="3539430"/>
          </a:xfrm>
        </p:grpSpPr>
        <p:sp>
          <p:nvSpPr>
            <p:cNvPr id="2" name="TextBox 1"/>
            <p:cNvSpPr txBox="1"/>
            <p:nvPr/>
          </p:nvSpPr>
          <p:spPr>
            <a:xfrm>
              <a:off x="6400800" y="2873660"/>
              <a:ext cx="2279791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Common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Practice In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Literature: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Assume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This, But 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Not</a:t>
              </a:r>
              <a:r>
                <a:rPr lang="en-US" sz="3200" dirty="0">
                  <a:solidFill>
                    <a:schemeClr val="bg1"/>
                  </a:solidFill>
                </a:rPr>
                <a:t> </a:t>
              </a:r>
              <a:r>
                <a:rPr lang="en-US" sz="3200" dirty="0" smtClean="0">
                  <a:solidFill>
                    <a:schemeClr val="bg1"/>
                  </a:solidFill>
                </a:rPr>
                <a:t>Make It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Very Clear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2209800" y="3429000"/>
              <a:ext cx="2133600" cy="762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88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Sph’l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Gaussian data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42875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7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X=Axis:   Opt.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Other:  SVM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 is the margin?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 angle to optimal (generalizable)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C: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data piling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angle (less generalizable)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Bigger gap (but maybe not better???)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Between:      Very small range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5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Sph’l Gaussian data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TwoDprojSV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20955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8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Example:   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50,  Spherical Gaussian data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 look at small C: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MD on horizontal axis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SVM and MD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C small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Separates better for large C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at cost of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(less generalizable)</a:t>
            </a: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</a:t>
            </a: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ehind this:</a:t>
            </a:r>
          </a:p>
          <a:p>
            <a:pPr marL="0" indent="0" algn="ctr" eaLnBrk="1" hangingPunct="1">
              <a:lnSpc>
                <a:spcPct val="11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Carmichael &amp; Marron (2017)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707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50,  Spherical Gaussian data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Strange Behavior in Both Views: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Stable Over Range of Small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Big Changes Over Narrow Range of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Stable Over Range of Large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1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Mathematics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ehind this:</a:t>
                </a:r>
              </a:p>
              <a:p>
                <a:pPr marL="0" indent="0" algn="ctr" eaLnBrk="1" hangingPunct="1">
                  <a:lnSpc>
                    <a:spcPct val="11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Carmichael &amp; Marron (2017)</a:t>
                </a:r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81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222" b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1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8458200" cy="51816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Extension: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Multi-Class SVMs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Hsu &amp; Lin (2002)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Lee, Lin,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Wahba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Defined for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version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Direction Based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variation???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714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Improvement of SVM for </a:t>
                </a:r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Data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e.g.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indep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𝑁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0,1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𝜇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±2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(similar to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earlier movie)  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6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7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8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9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220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8221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2" name="Rectangle 2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24" name="Rectangle 3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16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Maximal Data Piling Direction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Perfect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Separation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Gross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Large Angle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Poor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0199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1" name="Rectangle 26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2" name="Rectangle 28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3" name="Rectangle 3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204" name="Line 32"/>
          <p:cNvSpPr>
            <a:spLocks noChangeShapeType="1"/>
          </p:cNvSpPr>
          <p:nvPr/>
        </p:nvSpPr>
        <p:spPr bwMode="auto">
          <a:xfrm flipH="1" flipV="1">
            <a:off x="4800600" y="1905000"/>
            <a:ext cx="2743200" cy="76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3800" y="16002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MDP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05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Support Vector Machine Direction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Bigger Gap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Feels support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vectors too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strongly???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Ugly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Improvement?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23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1224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5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6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27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6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e.g.:  Distance Weighted Discrimination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Addresses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these issues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Smaller Angle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Better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Nice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subpops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 Replaces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min dist. by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 avg. dist.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2247" name="Picture 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r="14275"/>
          <a:stretch>
            <a:fillRect/>
          </a:stretch>
        </p:blipFill>
        <p:spPr>
          <a:xfrm>
            <a:off x="3502025" y="1600200"/>
            <a:ext cx="5316538" cy="5005388"/>
          </a:xfrm>
          <a:noFill/>
        </p:spPr>
      </p:pic>
      <p:sp>
        <p:nvSpPr>
          <p:cNvPr id="52248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0" name="Rectangle 26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49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i="0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max</m:t>
                            </m:r>
                          </m:e>
                          <m:lim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𝑣</m:t>
                                </m:r>
                              </m:e>
                            </m:ba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32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+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bar>
                                      <m:barPr>
                                        <m:pos m:val="top"/>
                                        <m:ctrlP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barPr>
                                      <m:e>
                                        <m:r>
                                          <a:rPr lang="en-US" sz="32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𝑃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  <m:sup>
                                            <m:r>
                                              <a:rPr lang="en-US" sz="3200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</m:sup>
                                        </m:sSup>
                                      </m:e>
                                    </m:bar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2: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≥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𝑛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−1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Solution is: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Σ</m:t>
                            </m:r>
                          </m:e>
                        </m:acc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ea typeface="Arial Unicode MS" pitchFamily="34" charset="-128"/>
                    <a:cs typeface="Arial Unicode MS" pitchFamily="34" charset="-128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𝐹𝐿𝐷</m:t>
                        </m:r>
                      </m:sub>
                    </m:sSub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+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bar>
                              <m:bar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bar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bar>
                          </m:e>
                          <m:sup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−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308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0" y="4110097"/>
            <a:ext cx="7950881" cy="2062103"/>
            <a:chOff x="457200" y="2873660"/>
            <a:chExt cx="7950881" cy="2062103"/>
          </a:xfrm>
        </p:grpSpPr>
        <p:sp>
          <p:nvSpPr>
            <p:cNvPr id="18" name="TextBox 17"/>
            <p:cNvSpPr txBox="1"/>
            <p:nvPr/>
          </p:nvSpPr>
          <p:spPr>
            <a:xfrm>
              <a:off x="6400800" y="2873660"/>
              <a:ext cx="200728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</a:rPr>
                <a:t>Point </a:t>
              </a:r>
            </a:p>
            <a:p>
              <a:r>
                <a:rPr lang="en-US" sz="3200" u="sng" dirty="0" smtClean="0">
                  <a:solidFill>
                    <a:schemeClr val="bg1"/>
                  </a:solidFill>
                </a:rPr>
                <a:t>Not</a:t>
              </a:r>
              <a:r>
                <a:rPr lang="en-US" sz="3200" dirty="0" smtClean="0">
                  <a:solidFill>
                    <a:schemeClr val="bg1"/>
                  </a:solidFill>
                </a:rPr>
                <a:t> Made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Anywhere</a:t>
              </a:r>
            </a:p>
            <a:p>
              <a:r>
                <a:rPr lang="en-US" sz="3200" dirty="0" smtClean="0">
                  <a:solidFill>
                    <a:schemeClr val="bg1"/>
                  </a:solidFill>
                </a:rPr>
                <a:t>Else???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57200" y="2954563"/>
              <a:ext cx="5334000" cy="1752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864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1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80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Uses  “poles” to push plane away from data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65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/>
          <p:cNvCxnSpPr/>
          <p:nvPr/>
        </p:nvCxnSpPr>
        <p:spPr>
          <a:xfrm flipV="1">
            <a:off x="2438400" y="1981200"/>
            <a:ext cx="51054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1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precisely:    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in appropriate penalty for violations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Optimization Method: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Second Order Cone Programming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Still convex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program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Allows fast greedy solution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use available fast software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(SDP3,  Michael Todd, et al)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921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561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References for more on DWD: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paper: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Marron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Todd and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Links to more papers: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Ahn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(2007)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 Implementation of DWD: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CRAN (2011)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SDPT3 Software: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Toh et al (1999)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Sparse DWD:    Wang &amp; Zou (2016)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7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75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2-d Visualization: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Pushes Plane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Away From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Points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Some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just support vectors)</a:t>
            </a:r>
          </a:p>
        </p:txBody>
      </p:sp>
      <p:sp>
        <p:nvSpPr>
          <p:cNvPr id="1024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1295400" y="1524000"/>
          <a:ext cx="137795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3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10242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377950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041650" y="2008188"/>
            <a:ext cx="5616575" cy="4117975"/>
          </a:xfrm>
          <a:noFill/>
        </p:spPr>
      </p:pic>
    </p:spTree>
    <p:extLst>
      <p:ext uri="{BB962C8B-B14F-4D97-AF65-F5344CB8AC3E}">
        <p14:creationId xmlns:p14="http://schemas.microsoft.com/office/powerpoint/2010/main" val="301355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4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61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5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dirty="0" smtClean="0"/>
              <a:t>Face Images as Data</a:t>
            </a:r>
          </a:p>
          <a:p>
            <a:pPr marL="0" indent="0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en-US" dirty="0" smtClean="0"/>
              <a:t>Benito et al (2017)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dirty="0" smtClean="0"/>
              <a:t>Male – Female Difference?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dirty="0" smtClean="0"/>
              <a:t>Discrimination Rule?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dirty="0" smtClean="0"/>
              <a:t>Represented as long vector of pixel gray levels</a:t>
            </a:r>
          </a:p>
          <a:p>
            <a:pPr marL="0" indent="0"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i="1" dirty="0" smtClean="0"/>
              <a:t>Registration</a:t>
            </a:r>
            <a:r>
              <a:rPr lang="en-US" dirty="0" smtClean="0"/>
              <a:t> is critical</a:t>
            </a:r>
          </a:p>
        </p:txBody>
      </p:sp>
      <p:pic>
        <p:nvPicPr>
          <p:cNvPr id="2" name="Sample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399" y="2133601"/>
            <a:ext cx="324897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6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Recognition, (cont.)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4854575" cy="4768850"/>
          </a:xfrm>
        </p:spPr>
        <p:txBody>
          <a:bodyPr/>
          <a:lstStyle/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Registered Data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Shifts and scale 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Manually chosen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To align eyes and mouth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Still large variation</a:t>
            </a:r>
          </a:p>
          <a:p>
            <a:pPr marL="0" indent="0"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i="1" smtClean="0"/>
              <a:t>See</a:t>
            </a:r>
            <a:r>
              <a:rPr lang="en-US" smtClean="0"/>
              <a:t> males vs. females???</a:t>
            </a:r>
          </a:p>
        </p:txBody>
      </p:sp>
      <p:pic>
        <p:nvPicPr>
          <p:cNvPr id="2" name="SampleR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2098609"/>
            <a:ext cx="3276600" cy="414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7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Recurring, over-arching, issue: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weird place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96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DWD Direction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Good separation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Images “make sense”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Garbage at ends?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(extrapolation effects?)</a:t>
            </a:r>
          </a:p>
        </p:txBody>
      </p:sp>
      <p:pic>
        <p:nvPicPr>
          <p:cNvPr id="2" name="DWD_R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264795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Unregistered Version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Much blurrier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Since features don’t properly line up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Nonlinear Variation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But DWD still works</a:t>
            </a:r>
          </a:p>
          <a:p>
            <a:pPr algn="l" eaLnBrk="1" hangingPunct="1">
              <a:lnSpc>
                <a:spcPct val="140000"/>
              </a:lnSpc>
              <a:buFont typeface="Wingdings" pitchFamily="2" charset="2"/>
              <a:buChar char="n"/>
            </a:pPr>
            <a:r>
              <a:rPr lang="en-US" smtClean="0"/>
              <a:t>Can </a:t>
            </a:r>
            <a:r>
              <a:rPr lang="en-US" i="1" smtClean="0"/>
              <a:t>see</a:t>
            </a:r>
            <a:r>
              <a:rPr lang="en-US" smtClean="0"/>
              <a:t> M-F differ’ce?</a:t>
            </a:r>
          </a:p>
        </p:txBody>
      </p:sp>
      <p:pic>
        <p:nvPicPr>
          <p:cNvPr id="2" name="DWDproj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26670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1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Aizerman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Braverman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and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Rozoner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(1964)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Motivating idea: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scope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linear discrimination,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adding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components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data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(embedding in a higher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space)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 use of name: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discrimination?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33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oly2Embed1d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76800" y="872067"/>
            <a:ext cx="4038600" cy="5833533"/>
          </a:xfrm>
          <a:prstGeom prst="rect">
            <a:avLst/>
          </a:prstGeom>
        </p:spPr>
      </p:pic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domain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give 3 parts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4038600" cy="5486400"/>
              </a:xfrm>
              <a:blipFill rotWithShape="1">
                <a:blip r:embed="rId6"/>
                <a:stretch>
                  <a:fillRect l="-3771" t="-1556" r="-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358" name="Line 21"/>
          <p:cNvSpPr>
            <a:spLocks noChangeShapeType="1"/>
          </p:cNvSpPr>
          <p:nvPr/>
        </p:nvSpPr>
        <p:spPr bwMode="auto">
          <a:xfrm>
            <a:off x="3429000" y="3287712"/>
            <a:ext cx="2971800" cy="151288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13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in the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quadratic embedded domain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: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</m:d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⊂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 separation can give 3 parts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original data space lies in 1d manifold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sparse region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curvature of manifold gives: 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linear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separation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have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2 break points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(2 points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⟹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line)</a:t>
                </a:r>
              </a:p>
            </p:txBody>
          </p:sp>
        </mc:Choice>
        <mc:Fallback xmlns="">
          <p:sp>
            <p:nvSpPr>
              <p:cNvPr id="153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 b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2" name="Rectangle 1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3" name="Rectangle 20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5384" name="Rectangle 22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88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3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General View:       for original data matrix: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</m:t>
                                    </m:r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𝑑𝑛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 rows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Higher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Dimensional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space</a:t>
                </a:r>
              </a:p>
            </p:txBody>
          </p:sp>
        </mc:Choice>
        <mc:Fallback xmlns="">
          <p:sp>
            <p:nvSpPr>
              <p:cNvPr id="184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 b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3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18"/>
          <p:cNvSpPr>
            <a:spLocks noChangeArrowheads="1"/>
          </p:cNvSpPr>
          <p:nvPr/>
        </p:nvSpPr>
        <p:spPr bwMode="auto">
          <a:xfrm>
            <a:off x="0" y="27701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0" y="1638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57600" y="3124200"/>
                <a:ext cx="3935693" cy="32978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1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𝑑𝑛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11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𝑑𝑛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11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/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1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kumimoji="0" lang="en-US" sz="2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2</m:t>
                                          </m:r>
                                          <m:r>
                                            <a:rPr kumimoji="0" lang="en-US" sz="28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+mn-ea"/>
                                            </a:rPr>
                                            <m:t>𝑑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kumimoji="0" lang="en-US" sz="28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0" y="3124200"/>
                <a:ext cx="3935693" cy="32978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012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46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 Fisher Linear Discrimination:</a:t>
                </a:r>
              </a:p>
              <a:p>
                <a:pPr marL="609600" indent="-609600" algn="ctr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 +1, for any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</m:ba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p>
                    </m:sSup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when: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0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≥</m:t>
                      </m:r>
                      <m:box>
                        <m:box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(+)</m:t>
                                  </m:r>
                                </m:sup>
                              </m:s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bar>
                                    <m:bar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bar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bar>
                                </m:e>
                                <m:sup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)</m:t>
                                  </m:r>
                                </m:sup>
                              </m:sSup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𝑤</m:t>
                              </m:r>
                            </m:sup>
                          </m:sSup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(+)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space.</a:t>
                </a: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mage of class boundaries in original space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nonlinear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llows more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complicated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class regions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also do Gaussian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Lik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Rat. (or others)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Compute image by classifying points from original space</a:t>
                </a:r>
              </a:p>
            </p:txBody>
          </p:sp>
        </mc:Choice>
        <mc:Fallback xmlns="">
          <p:sp>
            <p:nvSpPr>
              <p:cNvPr id="1946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638800"/>
              </a:xfrm>
              <a:blipFill>
                <a:blip r:embed="rId3"/>
                <a:stretch>
                  <a:fillRect l="-2161" t="-1405" r="-2017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6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7" name="Rectangle 19"/>
          <p:cNvSpPr>
            <a:spLocks noChangeArrowheads="1"/>
          </p:cNvSpPr>
          <p:nvPr/>
        </p:nvSpPr>
        <p:spPr bwMode="auto">
          <a:xfrm>
            <a:off x="0" y="3227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478" name="Rectangle 21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0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lumMod val="60000"/>
                <a:lumOff val="40000"/>
              </a:schemeClr>
            </a:gs>
            <a:gs pos="50000">
              <a:schemeClr val="tx1"/>
            </a:gs>
            <a:gs pos="100000">
              <a:schemeClr val="bg1">
                <a:lumMod val="60000"/>
                <a:lumOff val="4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Return to Big Picture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statistical goals of OODA: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population structure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Low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Projections, PCA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Classification (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e. Discrimination)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Understanding 2+ 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Time Series of Data Objects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Chemical Spectra, Mortality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“Vertical Integration” of Data Types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200" y="2971800"/>
            <a:ext cx="7086600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1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0" indent="0" eaLnBrk="1" hangingPunct="1"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1495" y="3287714"/>
            <a:ext cx="7201010" cy="2250061"/>
            <a:chOff x="971495" y="3287714"/>
            <a:chExt cx="7201010" cy="2250061"/>
          </a:xfrm>
        </p:grpSpPr>
        <p:cxnSp>
          <p:nvCxnSpPr>
            <p:cNvPr id="3" name="Straight Arrow Connector 2"/>
            <p:cNvCxnSpPr>
              <a:stCxn id="2" idx="0"/>
            </p:cNvCxnSpPr>
            <p:nvPr/>
          </p:nvCxnSpPr>
          <p:spPr>
            <a:xfrm flipV="1">
              <a:off x="4572000" y="3287714"/>
              <a:ext cx="1371600" cy="1665286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/>
            <p:cNvSpPr txBox="1"/>
            <p:nvPr/>
          </p:nvSpPr>
          <p:spPr>
            <a:xfrm>
              <a:off x="971495" y="4953000"/>
              <a:ext cx="72010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Challenge:  </a:t>
              </a:r>
              <a:r>
                <a:rPr kumimoji="0" 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Hard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to Explicitly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Compute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62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 for Toy Examples: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Linear Disc. In Embedded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Effect in Original Data Space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Via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Implied Nonlinear Regions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Test Set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Original Space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(dense equally spaced grid)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Apply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discrimination Rule</a:t>
            </a:r>
          </a:p>
          <a:p>
            <a:pPr marL="609600" indent="-609600" eaLnBrk="1" hangingPunct="1"/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Using the Result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20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Classifier Display Device: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917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  <p:grpSp>
        <p:nvGrpSpPr>
          <p:cNvPr id="4" name="Group 3"/>
          <p:cNvGrpSpPr/>
          <p:nvPr/>
        </p:nvGrpSpPr>
        <p:grpSpPr>
          <a:xfrm>
            <a:off x="228000" y="2468940"/>
            <a:ext cx="7163400" cy="2628900"/>
            <a:chOff x="228000" y="2468940"/>
            <a:chExt cx="7163400" cy="2628900"/>
          </a:xfrm>
        </p:grpSpPr>
        <p:sp>
          <p:nvSpPr>
            <p:cNvPr id="2" name="TextBox 1"/>
            <p:cNvSpPr txBox="1"/>
            <p:nvPr/>
          </p:nvSpPr>
          <p:spPr>
            <a:xfrm>
              <a:off x="228000" y="2468940"/>
              <a:ext cx="37847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BE6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Yellow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Plus Class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6324600" y="4259640"/>
              <a:ext cx="1066800" cy="838200"/>
            </a:xfrm>
            <a:prstGeom prst="rect">
              <a:avLst/>
            </a:prstGeom>
            <a:solidFill>
              <a:srgbClr val="EBE6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28600" y="3124200"/>
            <a:ext cx="5715000" cy="3124200"/>
            <a:chOff x="228600" y="3124200"/>
            <a:chExt cx="5715000" cy="3124200"/>
          </a:xfrm>
        </p:grpSpPr>
        <p:sp>
          <p:nvSpPr>
            <p:cNvPr id="20" name="TextBox 19"/>
            <p:cNvSpPr txBox="1"/>
            <p:nvPr/>
          </p:nvSpPr>
          <p:spPr>
            <a:xfrm>
              <a:off x="228600" y="4678740"/>
              <a:ext cx="357822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Use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E7E7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Cyan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for Grid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Points Assigned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Minus Class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876800" y="3124200"/>
              <a:ext cx="1066800" cy="838200"/>
            </a:xfrm>
            <a:prstGeom prst="rect">
              <a:avLst/>
            </a:prstGeom>
            <a:solidFill>
              <a:srgbClr val="00E7E7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52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7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6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No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 in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7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3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24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Discrimination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 of FLD vs. GLR: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Tilted Point Clouds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good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good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 Data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 bad</a:t>
            </a:r>
          </a:p>
          <a:p>
            <a:pPr marL="1104900" lvl="1" indent="-533400" eaLnBrk="1" hangingPunct="1">
              <a:lnSpc>
                <a:spcPct val="8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 OK, not great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Conclusion:     GLR generally better</a:t>
            </a:r>
          </a:p>
          <a:p>
            <a:pPr marL="609600" indent="-609600" algn="ctr" eaLnBrk="1" hangingPunct="1">
              <a:lnSpc>
                <a:spcPct val="8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see a different answer for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84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4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1: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Parallel Clouds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Unstable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 to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Much Flexibility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Embedded Space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34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38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79641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53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25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03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Effective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Hyperbola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2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7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issues: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 Size,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&lt;   Dimension,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Singular covariance matrix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use matrix inverse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I.e. 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sphere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the data</a:t>
                </a:r>
              </a:p>
              <a:p>
                <a:pPr marL="609600" indent="-6096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(requires root inverse covariance)</a:t>
                </a:r>
              </a:p>
              <a:p>
                <a:pPr marL="609600" indent="-609600" eaLnBrk="1" hangingPunct="1">
                  <a:lnSpc>
                    <a:spcPct val="13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 do classical multivariate analysis</a:t>
                </a:r>
              </a:p>
            </p:txBody>
          </p:sp>
        </mc:Choice>
        <mc:Fallback xmlns="">
          <p:sp>
            <p:nvSpPr>
              <p:cNvPr id="460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2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3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3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0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90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2: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Split X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Reasonably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Stable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Never Ellipse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Blues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8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Challenging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Any 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8386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013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7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(Parabolic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24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Somewhat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(Other Fold)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Performance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(Slice of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Paraboloid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87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Against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0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Application of Generalized Inverse to FLD:</a:t>
                </a: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Direction (Normal) Vector: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e>
                          </m:ba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Intercept: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Have replaced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Σ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𝑤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</p:txBody>
          </p:sp>
        </mc:Choice>
        <mc:Fallback xmlns="">
          <p:sp>
            <p:nvSpPr>
              <p:cNvPr id="82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189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2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3" name="Rectangle 7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4" name="Rectangle 9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206" name="Line 13"/>
          <p:cNvSpPr>
            <a:spLocks noChangeShapeType="1"/>
          </p:cNvSpPr>
          <p:nvPr/>
        </p:nvSpPr>
        <p:spPr bwMode="auto">
          <a:xfrm flipH="1" flipV="1">
            <a:off x="4495800" y="3136200"/>
            <a:ext cx="1600200" cy="25026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10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Original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Best With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 Embedding?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Embedding, Toy Example 3: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Donut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GLR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Gives Square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Shape?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87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Drawbacks to polynomial embedding: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oo many extra terms create spurious structure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have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Too much flexibility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problems typically get worse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89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      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Machines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  replace polynomials by</a:t>
            </a: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nonlinear functions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1: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sigmoid functions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neural nets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2:   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Gaussian kernels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Related to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density estimation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(study more later) 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5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1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 Basis Functions: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there are several ways to embed: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  (equally spaced grid)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  (evaluate at data)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 Embedding  (inner prod. based)</a:t>
            </a: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(everybody currently does the latter)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33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 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19410" y="4191000"/>
            <a:ext cx="4801956" cy="2140297"/>
            <a:chOff x="2819410" y="4191000"/>
            <a:chExt cx="4801956" cy="21402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3429000" y="5869632"/>
                  <a:ext cx="4192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0,</m:t>
                          </m:r>
                          <m:sSup>
                            <m:sSupPr>
                              <m:ctrlP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kumimoji="0" lang="en-US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𝐼</m:t>
                          </m:r>
                        </m:e>
                      </m:d>
                    </m:oMath>
                  </a14:m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Probability Density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9000" y="5869632"/>
                  <a:ext cx="4192366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37" t="-9211" r="-1456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3" idx="0"/>
            </p:cNvCxnSpPr>
            <p:nvPr/>
          </p:nvCxnSpPr>
          <p:spPr>
            <a:xfrm flipH="1" flipV="1">
              <a:off x="5257806" y="4191000"/>
              <a:ext cx="267377" cy="16786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" idx="0"/>
            </p:cNvCxnSpPr>
            <p:nvPr/>
          </p:nvCxnSpPr>
          <p:spPr>
            <a:xfrm flipH="1" flipV="1">
              <a:off x="2819410" y="4191000"/>
              <a:ext cx="2705773" cy="1678632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0430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13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At some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grid points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Cambria Math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bandwidth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(i.e. standard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dev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𝜎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Consider 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al)  functions:</a:t>
                </a: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,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  <a:cs typeface="Arial Unicode MS" pitchFamily="34" charset="-128"/>
                        </a:rPr>
                        <m:t>⋯,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𝜎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bar>
                            <m:bar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</m:ba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𝑔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Replace data matrix with:</a:t>
                </a: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151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1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29" name="Rectangle 20"/>
          <p:cNvSpPr>
            <a:spLocks noChangeArrowheads="1"/>
          </p:cNvSpPr>
          <p:nvPr/>
        </p:nvSpPr>
        <p:spPr bwMode="auto">
          <a:xfrm>
            <a:off x="0" y="3211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0" name="Rectangle 22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1" name="Rectangle 2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2" name="Rectangle 2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533" name="Rectangle 28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𝜎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𝑋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8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000000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𝑔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672" y="4763030"/>
                <a:ext cx="5918928" cy="17901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Embedding, Radial basis functions: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discrimination: work in radial basis space,    With new data vector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represented by: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b="0" i="1" smtClean="0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32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/>
                                              <a:ea typeface="Cambria Math"/>
                                              <a:cs typeface="Arial Unicode MS" pitchFamily="34" charset="-128"/>
                                            </a:rPr>
                                            <m:t>𝑔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53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r="-6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4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0" name="Rectangle 20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551" name="Rectangle 22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8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4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FLD in Increasing Dimensions:</a:t>
                </a:r>
              </a:p>
              <a:p>
                <a:pPr marL="609600" indent="-6096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Far beyond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HDLSS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boun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ry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d=70-1000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Quality degrades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Projections look terrible</a:t>
                </a:r>
              </a:p>
              <a:p>
                <a:pPr marL="1104900" lvl="1" indent="-5334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(populations overlap)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Generalizability falls apart, as well</a:t>
                </a:r>
              </a:p>
              <a:p>
                <a:pPr marL="1104900" lvl="1" indent="-5334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Asymptotics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worked out by Bickel &amp;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Levina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(2004)</a:t>
                </a:r>
              </a:p>
              <a:p>
                <a:pPr marL="1104900" lvl="1" indent="-5334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 is estimation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×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covariance matrix</a:t>
                </a:r>
              </a:p>
              <a:p>
                <a:pPr marL="571500" lvl="1" indent="0" eaLnBrk="1" hangingPunct="1">
                  <a:buNone/>
                </a:pP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73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381000" y="1143000"/>
                <a:ext cx="8382000" cy="5486400"/>
              </a:xfrm>
              <a:blipFill>
                <a:blip r:embed="rId3"/>
                <a:stretch>
                  <a:fillRect l="-2255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30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1:  Parallel Clouds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at 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Poor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350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142956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g, Toy E.g. 2:  Split   X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 at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data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outside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453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</p:spTree>
    <p:extLst>
      <p:ext uri="{BB962C8B-B14F-4D97-AF65-F5344CB8AC3E}">
        <p14:creationId xmlns:p14="http://schemas.microsoft.com/office/powerpoint/2010/main" val="163007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Toy E.g. 3:  Donut 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Mostly 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good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Slight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mistake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for one</a:t>
            </a:r>
          </a:p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kernel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4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55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5555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8" r="13382"/>
          <a:stretch>
            <a:fillRect/>
          </a:stretch>
        </p:blipFill>
        <p:spPr>
          <a:xfrm>
            <a:off x="3471863" y="1524000"/>
            <a:ext cx="5286375" cy="5651500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667000" y="3810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86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ï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 Embedding, Radial basis functions:</a:t>
            </a:r>
          </a:p>
          <a:p>
            <a:pPr marL="609600" indent="-609600" eaLnBrk="1" hangingPunct="1">
              <a:lnSpc>
                <a:spcPct val="17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Example,  Main lessons:  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Generally good in regions with data,</a:t>
            </a:r>
          </a:p>
          <a:p>
            <a:pPr marL="609600" indent="-609600" eaLnBrk="1" hangingPunct="1">
              <a:lnSpc>
                <a:spcPct val="17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Unpredictable where data are sparse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0" y="2716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580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Method?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Embedding?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602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7222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Is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Hopeless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23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2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705600" y="1568320"/>
            <a:ext cx="7620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29400" y="1568320"/>
            <a:ext cx="9144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8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Discrimination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143000"/>
            <a:ext cx="83820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Difference (Centroid) Method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Far more stable over dimensions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Because is likelihood ratio solution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(for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known variance - Gaussians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Doesn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feel </a:t>
            </a: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Eventually becomes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 good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?!?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Widening gap between clusters?!?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Careful:   angle to optimal grows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lose generalizability (since noise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inc’s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 present some odd effects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3192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036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3230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5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Gets Better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Still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Great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6477000" y="1568320"/>
            <a:ext cx="1219200" cy="412880"/>
          </a:xfrm>
          <a:prstGeom prst="ellipse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22" y="1568320"/>
            <a:ext cx="7490378" cy="5289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Challenging!</a:t>
            </a:r>
          </a:p>
          <a:p>
            <a:pPr marL="609600" indent="-609600" eaLnBrk="1" hangingPunct="1"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Polynomials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Don’t Have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Needed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Flexiblity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59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455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4:     Checkerboard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Radial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Embedding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 FLD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Excellent!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9650" name="Picture 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r="13382"/>
          <a:stretch>
            <a:fillRect/>
          </a:stretch>
        </p:blipFill>
        <p:spPr>
          <a:xfrm>
            <a:off x="3627438" y="1524000"/>
            <a:ext cx="50673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19409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Drawbacks to na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ï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embedding: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Equally spaced grid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too big in high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endParaRPr lang="en-US" sz="3200" i="1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computationally tractable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𝑔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Approach:  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Evaluate only at data points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 on full grid</a:t>
                </a:r>
              </a:p>
              <a:p>
                <a:pPr marL="609600" indent="-609600" eaLnBrk="1" hangingPunct="1">
                  <a:lnSpc>
                    <a:spcPct val="12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where data live</a:t>
                </a:r>
              </a:p>
            </p:txBody>
          </p:sp>
        </mc:Choice>
        <mc:Fallback xmlns="">
          <p:sp>
            <p:nvSpPr>
              <p:cNvPr id="706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47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 types of embedding: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</a:t>
            </a:r>
            <a:endParaRPr lang="en-US" sz="3200" i="1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Implicit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be studied soon, after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introduction to Support Vector Machines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…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generalizations of this idea to other types of analysis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&amp; some clever computational ideas.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E.g.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Kernel based, nonlinear Principal Components Analysis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Ref: 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Sch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ö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lkopf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et al (1998)  </a:t>
                </a:r>
              </a:p>
              <a:p>
                <a:pPr marL="609600" indent="-609600" eaLnBrk="1" hangingPunct="1">
                  <a:lnSpc>
                    <a:spcPct val="14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55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6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00"/>
            </a:gs>
            <a:gs pos="50000">
              <a:schemeClr val="tx1"/>
            </a:gs>
            <a:gs pos="100000">
              <a:srgbClr val="00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Important Variation:</a:t>
            </a:r>
          </a:p>
          <a:p>
            <a:pPr marL="609600" indent="-609600" algn="ctr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“Generalized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Principal Components Analysis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Ref:   Vidal et al (2016)</a:t>
            </a:r>
          </a:p>
          <a:p>
            <a:pPr marL="609600" indent="-609600" eaLnBrk="1" hangingPunct="1">
              <a:lnSpc>
                <a:spcPct val="14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3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algn="ctr" eaLnBrk="1" hangingPunct="1"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Statistics:    “Use Prob.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Dist’n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609600" indent="-609600" eaLnBrk="1" hangingPunct="1">
              <a:buFontTx/>
              <a:buNone/>
            </a:pPr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Looks Hopeless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Motivation: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a linear method that 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works well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embedded data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     Embedded data are 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non-Gaussian</a:t>
            </a:r>
          </a:p>
          <a:p>
            <a:pPr marL="609600" indent="-609600" eaLnBrk="1" hangingPunct="1">
              <a:lnSpc>
                <a:spcPct val="16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Suggests value of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really new approach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1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4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Classical References: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(1982) 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Boser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Guyon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(1992)</a:t>
            </a:r>
          </a:p>
          <a:p>
            <a:pPr marL="609600" indent="-609600" eaLnBrk="1" hangingPunct="1">
              <a:lnSpc>
                <a:spcPct val="140000"/>
              </a:lnSpc>
            </a:pP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Vapnik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(1995)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2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81534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Strange FLD effect at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boundary: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Piling: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each class,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data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to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32773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6" t="14958" r="3206" b="8055"/>
          <a:stretch>
            <a:fillRect/>
          </a:stretch>
        </p:blipFill>
        <p:spPr>
          <a:xfrm>
            <a:off x="3200400" y="1947863"/>
            <a:ext cx="5638800" cy="4308475"/>
          </a:xfrm>
          <a:noFill/>
        </p:spPr>
      </p:pic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2667000" y="2209800"/>
            <a:ext cx="4419600" cy="2667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234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Recommended tutorial: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Burges (1998)</a:t>
            </a:r>
          </a:p>
          <a:p>
            <a:pPr marL="609600" indent="-609600" eaLnBrk="1" hangingPunct="1">
              <a:buFontTx/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Early Monographs:</a:t>
            </a:r>
          </a:p>
          <a:p>
            <a:pPr marL="609600" indent="-609600" eaLnBrk="1" hangingPunct="1"/>
            <a:r>
              <a:rPr lang="it-IT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Cristianini &amp; Shawe-Taylor (2000)</a:t>
            </a:r>
          </a:p>
          <a:p>
            <a:pPr marL="609600" indent="-609600" eaLnBrk="1" hangingPunct="1"/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</a:t>
            </a:r>
            <a:r>
              <a:rPr lang="en-US" sz="3200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ö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lkopf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Smola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(2002)</a:t>
            </a:r>
          </a:p>
          <a:p>
            <a:pPr marL="0" indent="0" eaLnBrk="1" hangingPunct="1">
              <a:buNone/>
            </a:pPr>
            <a:endParaRPr lang="en-US" sz="24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More Recent Monographs: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Hastie et al (2005)</a:t>
            </a:r>
          </a:p>
          <a:p>
            <a:pPr eaLnBrk="1" hangingPunct="1"/>
            <a:r>
              <a:rPr lang="en-US" sz="32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Bishop (2006)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3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7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49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8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1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9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2895600" y="2362200"/>
            <a:ext cx="27432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90800" y="2514600"/>
            <a:ext cx="3124200" cy="35814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200400" y="2362200"/>
            <a:ext cx="1828800" cy="3886200"/>
          </a:xfrm>
          <a:prstGeom prst="line">
            <a:avLst/>
          </a:prstGeom>
          <a:ln w="63500">
            <a:solidFill>
              <a:srgbClr val="DA7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7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6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28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separating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maximize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distances from </a:t>
            </a:r>
            <a:r>
              <a:rPr lang="en-US" sz="3200" i="1" dirty="0" smtClean="0">
                <a:solidFill>
                  <a:schemeClr val="hlink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</a:t>
            </a:r>
            <a:r>
              <a:rPr lang="en-US" sz="3200" i="1" dirty="0" smtClean="0">
                <a:solidFill>
                  <a:srgbClr val="FF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plane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smallest distance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points closest are called 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vectors 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Gap between is called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 For some “margin” is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3200400" y="4495800"/>
            <a:ext cx="2971800" cy="457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11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Formulate Optimization problem, based on: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(feature) vectors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 Labels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±1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Normal Vector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𝑤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(determines intercept)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𝑏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FF00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(right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𝑦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𝑡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rgbClr val="00FF0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Residuals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(wrong side)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𝜉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=−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𝑟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Solve (convex problem) by quadratic programming</a:t>
                </a:r>
              </a:p>
            </p:txBody>
          </p:sp>
        </mc:Choice>
        <mc:Fallback xmlns="">
          <p:sp>
            <p:nvSpPr>
              <p:cNvPr id="410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9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1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2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3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4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5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6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7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8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19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0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1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2" name="Rectangle 2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3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4" name="Rectangle 24"/>
          <p:cNvSpPr>
            <a:spLocks noChangeArrowheads="1"/>
          </p:cNvSpPr>
          <p:nvPr/>
        </p:nvSpPr>
        <p:spPr bwMode="auto">
          <a:xfrm>
            <a:off x="0" y="3325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5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6" name="Rectangle 28"/>
          <p:cNvSpPr>
            <a:spLocks noChangeArrowheads="1"/>
          </p:cNvSpPr>
          <p:nvPr/>
        </p:nvSpPr>
        <p:spPr bwMode="auto">
          <a:xfrm>
            <a:off x="0" y="3208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27" name="Rectangle 30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32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</a:t>
                </a: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are Lagrange multipliers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 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85800" y="3021013"/>
            <a:ext cx="7459093" cy="3494086"/>
            <a:chOff x="685800" y="3021013"/>
            <a:chExt cx="7459093" cy="3494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85800" y="4668440"/>
                  <a:ext cx="7459093" cy="1846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Notation:    “dot product” = </a:t>
                  </a:r>
                  <a:r>
                    <a:rPr kumimoji="0" lang="en-US" sz="32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inner product</a:t>
                  </a: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	Elsewhere: 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𝑢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∙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𝑣</m:t>
                      </m:r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𝑢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,</m:t>
                          </m:r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𝑣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𝑢</m:t>
                          </m:r>
                        </m:e>
                        <m:sup>
                          <m:r>
                            <a:rPr kumimoji="0" lang="en-US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𝑡</m:t>
                          </m:r>
                        </m:sup>
                      </m:sSup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Arial Unicode MS" pitchFamily="34" charset="-128"/>
                        </a:rPr>
                        <m:t>𝑣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800" y="4668440"/>
                  <a:ext cx="7459093" cy="1846659"/>
                </a:xfrm>
                <a:prstGeom prst="rect">
                  <a:avLst/>
                </a:prstGeom>
                <a:blipFill>
                  <a:blip r:embed="rId4"/>
                  <a:stretch>
                    <a:fillRect l="-2126" t="-4290" r="-1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/>
            <p:nvPr/>
          </p:nvCxnSpPr>
          <p:spPr>
            <a:xfrm flipV="1">
              <a:off x="3962400" y="3021013"/>
              <a:ext cx="2514600" cy="1647427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128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Maximal Data Piling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How to compute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320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bar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𝑣</m:t>
                            </m:r>
                          </m:e>
                        </m:ba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𝑀𝐷𝑃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Can show  (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Ahn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Marron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2009):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𝑀𝐷𝑃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  <a:cs typeface="Arial Unicode MS" pitchFamily="34" charset="-128"/>
                                </a:rPr>
                                <m:t>Σ</m:t>
                              </m:r>
                            </m:e>
                          </m:acc>
                        </m:e>
                        <m: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FLD formula: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bar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𝑣</m:t>
                              </m:r>
                            </m:e>
                          </m:bar>
                        </m:e>
                        <m:sub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𝐹𝐿𝐷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Cambria Math"/>
                                          <a:cs typeface="Arial Unicode MS" pitchFamily="34" charset="-128"/>
                                        </a:rPr>
                                        <m:t>Σ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𝑤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pPr>
                            <m:e>
                              <m:bar>
                                <m:bar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bar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</m:acc>
                                </m:e>
                              </m:bar>
                            </m:e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Only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difference is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global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vs.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within class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Covariance Estimates!</a:t>
                </a:r>
              </a:p>
            </p:txBody>
          </p:sp>
        </mc:Choice>
        <mc:Fallback xmlns="">
          <p:sp>
            <p:nvSpPr>
              <p:cNvPr id="112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1556" b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2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284" name="Rectangle 18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0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Lagrange Multipliers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primal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formulation  (separable case):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Minimize:  </a:t>
                </a:r>
                <a:endParaRPr lang="en-US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𝑤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</m:e>
                    </m:nary>
                    <m:d>
                      <m:d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𝑤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𝛼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are Lagrange multipliers</a:t>
                </a:r>
              </a:p>
              <a:p>
                <a:pPr marL="0" indent="0" eaLnBrk="1" hangingPunct="1">
                  <a:buNone/>
                </a:pPr>
                <a:endParaRPr lang="en-US" sz="16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Dual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Lagrangian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version: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𝐷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box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−</m:t>
                    </m:r>
                    <m:box>
                      <m:box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1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den>
                        </m:f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,</m:t>
                            </m:r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𝑗</m:t>
                            </m:r>
                          </m:sub>
                        </m:sSub>
                      </m:e>
                    </m:box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=1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∙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 </a:t>
                </a: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6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Optimization Viewpoint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8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  </a:t>
                </a:r>
              </a:p>
              <a:p>
                <a:pPr marL="609600" indent="-609600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Class:</a:t>
                </a: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+1,    when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&gt;0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	-1,     when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&lt;</m:t>
                    </m:r>
                    <m:r>
                      <a:rPr lang="en-US" sz="3200" i="1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0</m:t>
                    </m:r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512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4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5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6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7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9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0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1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2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3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4" name="Rectangle 2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5" name="Rectangle 22"/>
          <p:cNvSpPr>
            <a:spLocks noChangeArrowheads="1"/>
          </p:cNvSpPr>
          <p:nvPr/>
        </p:nvSpPr>
        <p:spPr bwMode="auto">
          <a:xfrm>
            <a:off x="0" y="3238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6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47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05143" y="2133600"/>
            <a:ext cx="7653057" cy="4057996"/>
            <a:chOff x="805143" y="2133600"/>
            <a:chExt cx="7653057" cy="4057996"/>
          </a:xfrm>
        </p:grpSpPr>
        <p:cxnSp>
          <p:nvCxnSpPr>
            <p:cNvPr id="3" name="Straight Arrow Connector 2"/>
            <p:cNvCxnSpPr/>
            <p:nvPr/>
          </p:nvCxnSpPr>
          <p:spPr>
            <a:xfrm flipV="1">
              <a:off x="3048000" y="2133600"/>
              <a:ext cx="2209800" cy="3048000"/>
            </a:xfrm>
            <a:prstGeom prst="straightConnector1">
              <a:avLst/>
            </a:prstGeom>
            <a:ln w="254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Note:   linear function of   </a:t>
                  </a:r>
                  <a14:m>
                    <m:oMath xmlns:m="http://schemas.openxmlformats.org/officeDocument/2006/math">
                      <m:r>
                        <a:rPr kumimoji="0" lang="en-US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Arial Unicode MS" pitchFamily="34" charset="-128"/>
                          <a:cs typeface="Arial Unicode MS" pitchFamily="34" charset="-128"/>
                        </a:rPr>
                        <m:t>𝑥</m:t>
                      </m:r>
                    </m:oMath>
                  </a14:m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marL="609600" marR="0" lvl="0" indent="-60960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	i.e. have found separating </a:t>
                  </a:r>
                  <a:r>
                    <a:rPr kumimoji="0" lang="en-US" sz="32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 Unicode MS" pitchFamily="34" charset="-128"/>
                      <a:ea typeface="Arial Unicode MS" pitchFamily="34" charset="-128"/>
                      <a:cs typeface="Arial Unicode MS" pitchFamily="34" charset="-128"/>
                    </a:rPr>
                    <a:t>hyperplane</a:t>
                  </a:r>
                  <a:endPara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5143" y="5114378"/>
                  <a:ext cx="7653057" cy="1077218"/>
                </a:xfrm>
                <a:prstGeom prst="rect">
                  <a:avLst/>
                </a:prstGeom>
                <a:blipFill>
                  <a:blip r:embed="rId4"/>
                  <a:stretch>
                    <a:fillRect l="-1990" t="-7345" r="-1115" b="-17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600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Computational Point:</a:t>
                </a:r>
              </a:p>
              <a:p>
                <a:pPr marL="609600" indent="-609600" eaLnBrk="1" hangingPunct="1"/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Classifier only depends on data through </a:t>
                </a:r>
                <a:r>
                  <a:rPr lang="en-US" sz="3200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!</a:t>
                </a: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/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+</m:t>
                          </m:r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590800"/>
            <a:ext cx="2819400" cy="2133600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0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Major Computational Point: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Classifier only depends on data through </a:t>
            </a:r>
            <a:r>
              <a:rPr lang="en-US" sz="3200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inner products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!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enough to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only store inner products</a:t>
            </a: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Creates big savings in optimization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Especially for </a:t>
            </a:r>
            <a:r>
              <a:rPr lang="en-US" sz="3200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also creates variations in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kernel embedding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(interpretation?!?)</a:t>
            </a:r>
          </a:p>
          <a:p>
            <a:pPr marL="609600" indent="-609600" eaLnBrk="1" hangingPunct="1"/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This is almost always done in practice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52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an 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Embedding Map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200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Φ</m:t>
                    </m:r>
                    <m:d>
                      <m:dPr>
                        <m:ctrlPr>
                          <a:rPr lang="el-GR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𝑥</m:t>
                        </m:r>
                      </m:e>
                    </m:d>
                  </m:oMath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e.g.  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l-GR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sz="320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𝑏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Straightforward application of embedding </a:t>
                </a:r>
              </a:p>
              <a:p>
                <a:pPr marL="609600" indent="-609600" eaLnBrk="1" hangingPunct="1">
                  <a:lnSpc>
                    <a:spcPct val="110000"/>
                  </a:lnSpc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</a:t>
                </a:r>
                <a:r>
                  <a:rPr lang="en-US" sz="3200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loses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inner product advantage </a:t>
                </a:r>
              </a:p>
            </p:txBody>
          </p:sp>
        </mc:Choice>
        <mc:Fallback xmlns="">
          <p:sp>
            <p:nvSpPr>
              <p:cNvPr id="61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1333" b="-5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3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9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0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1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2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3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4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5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6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7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8" name="Rectangle 20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69" name="Rectangle 22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0" name="Rectangle 24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71" name="Rectangle 2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Φ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kumimoji="0" lang="en-US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kumimoji="0" lang="en-US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32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kumimoji="0" lang="en-US" sz="32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 Unicode MS" pitchFamily="34" charset="-128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1454234"/>
                <a:ext cx="2558970" cy="831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97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42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Comput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Note Difference from  </a:t>
                </a:r>
                <a:r>
                  <a:rPr lang="en-US" sz="3200" dirty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Explicit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3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Left Brace 4"/>
          <p:cNvSpPr/>
          <p:nvPr/>
        </p:nvSpPr>
        <p:spPr>
          <a:xfrm rot="16200000">
            <a:off x="6248400" y="1752601"/>
            <a:ext cx="381000" cy="12954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Left Brace 29"/>
          <p:cNvSpPr/>
          <p:nvPr/>
        </p:nvSpPr>
        <p:spPr>
          <a:xfrm rot="5400000">
            <a:off x="6286500" y="4305300"/>
            <a:ext cx="381000" cy="1828800"/>
          </a:xfrm>
          <a:prstGeom prst="lef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438900" y="2590801"/>
            <a:ext cx="38100" cy="243839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22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Comput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&amp; Embedding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4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accent5">
                        <a:lumMod val="50000"/>
                      </a:schemeClr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Implicit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Embedding: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Maximize:	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𝐿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𝐷</m:t>
                          </m:r>
                        </m:sub>
                      </m:sSub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box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−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𝑗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l-GR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Φ</m:t>
                          </m:r>
                          <m:d>
                            <m:dPr>
                              <m:ctrl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32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None/>
                </a:pPr>
                <a:endParaRPr lang="en-US" sz="24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Get classification function:</a:t>
                </a:r>
              </a:p>
              <a:p>
                <a:pPr marL="609600" indent="-609600" algn="ctr" eaLnBrk="1" hangingPunct="1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𝑥</m:t>
                          </m:r>
                        </m:e>
                      </m:d>
                      <m:r>
                        <a:rPr lang="en-US" sz="32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box>
                        <m:boxPr>
                          <m:ctrlPr>
                            <a:rPr lang="en-US" sz="32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sty m:val="p"/>
                                </m:rPr>
                                <a:rPr lang="el-GR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l-GR" sz="32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𝑥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l-GR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+</m:t>
                              </m:r>
                              <m:r>
                                <a:rPr lang="en-US" sz="32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𝑏</m:t>
                              </m:r>
                            </m:e>
                          </m:nary>
                        </m:e>
                      </m:box>
                    </m:oMath>
                  </m:oMathPara>
                </a14:m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Still 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defined only via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inner products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Retains optimization advantage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used </a:t>
                </a:r>
                <a:r>
                  <a:rPr lang="en-US" sz="3200" i="1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commonly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Comparison to explicit embedding?</a:t>
                </a:r>
              </a:p>
              <a:p>
                <a:pPr marL="609600" indent="-609600" eaLnBrk="1" hangingPunct="1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Which is 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better</a:t>
                </a:r>
                <a:r>
                  <a:rPr lang="en-US" sz="3200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sz="3200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???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endParaRPr lang="en-US" sz="32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  <a:p>
                <a:pPr marL="609600" indent="-609600" eaLnBrk="1" hangingPunct="1">
                  <a:lnSpc>
                    <a:spcPct val="8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</a:t>
                </a:r>
              </a:p>
            </p:txBody>
          </p:sp>
        </mc:Choice>
        <mc:Fallback xmlns="">
          <p:sp>
            <p:nvSpPr>
              <p:cNvPr id="717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2161" t="-3222" b="-4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7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8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1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2" name="Rectangle 2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4" name="Rectangle 28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5" name="Rectangle 30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48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Target Toy Data set: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04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7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Explicit Embedding, window  </a:t>
            </a:r>
            <a:r>
              <a:rPr lang="el-GR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0.1: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1523" name="Picture 18" descr="AhnBullsEyeExpGaussEmbh.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5532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" y="2438400"/>
            <a:ext cx="205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Gaussian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Kernel,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i.e.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Radial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Basis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/>
              </a:rPr>
              <a:t>Function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9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13590</TotalTime>
  <Words>3171</Words>
  <Application>Microsoft Office PowerPoint</Application>
  <PresentationFormat>On-screen Show (4:3)</PresentationFormat>
  <Paragraphs>1243</Paragraphs>
  <Slides>141</Slides>
  <Notes>141</Notes>
  <HiddenSlides>0</HiddenSlides>
  <MMClips>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141</vt:i4>
      </vt:variant>
    </vt:vector>
  </HeadingPairs>
  <TitlesOfParts>
    <vt:vector size="156" baseType="lpstr">
      <vt:lpstr>Arial Unicode MS</vt:lpstr>
      <vt:lpstr>Gulim</vt:lpstr>
      <vt:lpstr>Arial</vt:lpstr>
      <vt:lpstr>Cambria Math</vt:lpstr>
      <vt:lpstr>Tahoma</vt:lpstr>
      <vt:lpstr>Times New Roman</vt:lpstr>
      <vt:lpstr>Wingdings</vt:lpstr>
      <vt:lpstr>Default Design</vt:lpstr>
      <vt:lpstr>8_Default Design</vt:lpstr>
      <vt:lpstr>15_Default Design</vt:lpstr>
      <vt:lpstr>Nature</vt:lpstr>
      <vt:lpstr>1_Default Design</vt:lpstr>
      <vt:lpstr>5_Default Design</vt:lpstr>
      <vt:lpstr>Image File</vt:lpstr>
      <vt:lpstr>Equation</vt:lpstr>
      <vt:lpstr>Participant Presentations</vt:lpstr>
      <vt:lpstr>Return to Big Picture</vt:lpstr>
      <vt:lpstr>Classical Discrimination</vt:lpstr>
      <vt:lpstr>HDLSS Discrimination</vt:lpstr>
      <vt:lpstr>HDLSS Discrimination</vt:lpstr>
      <vt:lpstr>HDLSS Discrimination</vt:lpstr>
      <vt:lpstr>HDLSS Discrimination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Maximal Data Piling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Kernel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SVMs, Optimization Viewpoint</vt:lpstr>
      <vt:lpstr>SVMs, Optimization Viewpoint</vt:lpstr>
      <vt:lpstr>SVMs, Optimization Viewpoint</vt:lpstr>
      <vt:lpstr>SVMs, Optimization Viewpoint</vt:lpstr>
      <vt:lpstr>SVMs, Computation</vt:lpstr>
      <vt:lpstr>SVMs, Computation</vt:lpstr>
      <vt:lpstr>SVMs, Comput’n &amp; Embedding</vt:lpstr>
      <vt:lpstr>SVMs, Comput’n &amp; Embedding</vt:lpstr>
      <vt:lpstr>SVMs, Comput’n &amp; Embedding</vt:lpstr>
      <vt:lpstr>SVMs, Comput’n &amp; Embedding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Support Vector Machines</vt:lpstr>
      <vt:lpstr>SVMs &amp; Robustness</vt:lpstr>
      <vt:lpstr>SVMs &amp; Robustness</vt:lpstr>
      <vt:lpstr>SVMs &amp; Robustness</vt:lpstr>
      <vt:lpstr>SVMs &amp; Robustness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SVMs, Tuning Parameter </vt:lpstr>
      <vt:lpstr>Support Vector Machines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Distance Weighted Discrim’n </vt:lpstr>
      <vt:lpstr>Support Vector Machines</vt:lpstr>
      <vt:lpstr>Support Vector Machines</vt:lpstr>
      <vt:lpstr>Distance Weighted Discrim’n </vt:lpstr>
      <vt:lpstr>DWD in Face Recognition</vt:lpstr>
      <vt:lpstr>DWD in Face Recognition, (cont.)</vt:lpstr>
      <vt:lpstr>DWD in Face Recognition , (cont.)</vt:lpstr>
      <vt:lpstr>DWD in Face Recognition , (cont.)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461</cp:revision>
  <dcterms:created xsi:type="dcterms:W3CDTF">2001-06-08T01:38:43Z</dcterms:created>
  <dcterms:modified xsi:type="dcterms:W3CDTF">2017-09-26T16:57:34Z</dcterms:modified>
</cp:coreProperties>
</file>