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</p:sldMasterIdLst>
  <p:notesMasterIdLst>
    <p:notesMasterId r:id="rId25"/>
  </p:notesMasterIdLst>
  <p:sldIdLst>
    <p:sldId id="2307" r:id="rId2"/>
    <p:sldId id="2308" r:id="rId3"/>
    <p:sldId id="2309" r:id="rId4"/>
    <p:sldId id="2310" r:id="rId5"/>
    <p:sldId id="2311" r:id="rId6"/>
    <p:sldId id="2312" r:id="rId7"/>
    <p:sldId id="2313" r:id="rId8"/>
    <p:sldId id="2314" r:id="rId9"/>
    <p:sldId id="2315" r:id="rId10"/>
    <p:sldId id="2316" r:id="rId11"/>
    <p:sldId id="2317" r:id="rId12"/>
    <p:sldId id="2318" r:id="rId13"/>
    <p:sldId id="2319" r:id="rId14"/>
    <p:sldId id="2320" r:id="rId15"/>
    <p:sldId id="2321" r:id="rId16"/>
    <p:sldId id="2322" r:id="rId17"/>
    <p:sldId id="1991" r:id="rId18"/>
    <p:sldId id="1992" r:id="rId19"/>
    <p:sldId id="1993" r:id="rId20"/>
    <p:sldId id="1994" r:id="rId21"/>
    <p:sldId id="1995" r:id="rId22"/>
    <p:sldId id="1996" r:id="rId23"/>
    <p:sldId id="1997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71FF"/>
    <a:srgbClr val="D357FF"/>
    <a:srgbClr val="69FFAD"/>
    <a:srgbClr val="00B050"/>
    <a:srgbClr val="8DEF8F"/>
    <a:srgbClr val="99FF99"/>
    <a:srgbClr val="0000FF"/>
    <a:srgbClr val="FFB279"/>
    <a:srgbClr val="D1FFD1"/>
    <a:srgbClr val="E1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907" autoAdjust="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82D67E-DE89-4048-B6D0-9BE2B2B8EB3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632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BEEA83-C5C1-48C0-A569-7586963623C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056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2B91FE-128F-4E46-A364-308271F1769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484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516083-A880-4D6E-890B-6CFEF2C34EB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65073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3B4B77-FD25-494A-9172-327469D0CC1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8454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D9C949-996E-415A-AFF2-19D8B4B997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8530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2889B8-5801-4E30-9821-A388786E487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7941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2889B8-5801-4E30-9821-A388786E487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3796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3533EB-AD10-450A-96E1-423A2AF105E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70514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604CCA-91F1-46F1-B5C0-782C15405DD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9619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F25C80-DAC6-40E3-9A9D-01CB8FCA7A7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5467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53E1FB-036F-498D-BAAA-A3781FC74C0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77446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4445CC-93FF-40F8-8198-39A7CB9512C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2449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18A0B9-EC2D-4741-8009-47BA3315C8D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04813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2DF01E-5AEE-479C-95A4-2B8B23B2843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59386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566E3F-ACA3-40FA-81A5-315E6EF68C2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9496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778C07-7F9B-42A9-B7C0-DB5D26EECF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5434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B655F5-9094-4096-95C3-13D0144EB2C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898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B91B4E-F9F9-4572-AD4A-D0A90CEBC34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607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64A93C-BC41-4A76-B182-9EB7D7A2E29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8780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3B86F3-676F-44BE-AD89-D90355D3917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2664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BEEA83-C5C1-48C0-A569-7586963623C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3730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BEEA83-C5C1-48C0-A569-7586963623C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0670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6C375-E755-4C49-A37C-9AA3C877371A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9/23/2017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74C3A-2F4D-4D0F-BEA8-B275128FB3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422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4B0FA-E4EF-446B-9FCB-0E1B2345225B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9/23/2017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FF23D-0448-4334-BEC1-102629BB080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912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E3388-3EC9-465D-AE6E-B3D9E32AEEEF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9/23/2017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0D4AF-C0F3-49CF-AC95-0E00FA54303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140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DFCAB-25B4-49BF-BA55-0C22A06070FD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9/23/2017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6456A-2F90-46D2-B66F-20B675F8EEA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709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DDA0A-FE2D-46DF-97E8-9894066012A0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9/23/2017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13CE9-CFE6-4F39-8BF0-FE3C1D8D07E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794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1BCF7-84AE-4EEA-A077-6D6FB4FA9F94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9/23/2017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1DF95-C034-41AE-AD68-51137C2F3AF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729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18898-91F4-4E0F-9FF4-A9399404E3E0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9/23/2017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D0A94-51D5-47DE-B9B4-EBEF4018AFF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00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19EA6-7DEE-499E-B3AE-2CF62236DBD7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9/23/2017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BF8A7-5668-43A5-9DF1-A7C258827BC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027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8BCAF-19B8-47C6-97D6-CFB4919A6CD8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9/23/2017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D55F4-EEB7-442E-A056-A9AD7D798A9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145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63C95-0D68-4E7B-AD35-EE5A9B0B0797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9/23/2017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8790B-BC88-485B-BBBA-022D34101DD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820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3F161-FB60-49C1-9270-565AC8D58F72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9/23/2017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83ED4-B554-4E34-A942-1474CDBF47D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069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0F88F-1E23-4B4E-9C93-4EB8417E19EC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9/23/2017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5EB22-F5A1-40B7-96AE-509ECD04B9D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206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fld id="{8942BA45-F1BF-4490-913F-58A6AE46DDA1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9/23/2017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62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2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19B3BD31-8219-44C4-881D-F17C42F583F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53812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7.png"/><Relationship Id="rId5" Type="http://schemas.openxmlformats.org/officeDocument/2006/relationships/image" Target="../media/image1010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6" Type="http://schemas.openxmlformats.org/officeDocument/2006/relationships/image" Target="../media/image410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6" Type="http://schemas.openxmlformats.org/officeDocument/2006/relationships/image" Target="../media/image9.png"/><Relationship Id="rId5" Type="http://schemas.openxmlformats.org/officeDocument/2006/relationships/image" Target="../media/image610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MDP in Increasing Dimensions: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Sub </a:t>
            </a:r>
            <a:r>
              <a:rPr lang="en-US" sz="3200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dimensions (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 = 1-37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):</a:t>
            </a:r>
          </a:p>
          <a:p>
            <a:pPr marL="1104900" lvl="1" indent="-533400" eaLnBrk="1" hangingPunct="1"/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Looks similar to FLD?!?</a:t>
            </a:r>
          </a:p>
          <a:p>
            <a:pPr marL="1104900" lvl="1" indent="-533400" eaLnBrk="1" hangingPunct="1"/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Reason for this?</a:t>
            </a:r>
          </a:p>
          <a:p>
            <a:pPr marL="1104900" lvl="1" indent="-533400" eaLnBrk="1" hangingPunct="1">
              <a:buFontTx/>
              <a:buNone/>
            </a:pPr>
            <a:endParaRPr lang="en-US" sz="2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 </a:t>
            </a:r>
            <a:r>
              <a:rPr lang="en-US" sz="3200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Boundary (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 = 38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):</a:t>
            </a:r>
          </a:p>
          <a:p>
            <a:pPr marL="1104900" lvl="1" indent="-533400" eaLnBrk="1" hangingPunct="1"/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Again similar to FLD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sz="2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49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Details: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097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097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40977" name="Picture 1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2" t="17142" r="2574" b="9142"/>
          <a:stretch>
            <a:fillRect/>
          </a:stretch>
        </p:blipFill>
        <p:spPr>
          <a:xfrm>
            <a:off x="3530600" y="1389063"/>
            <a:ext cx="5251450" cy="4660900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228600" y="1752600"/>
            <a:ext cx="27190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FLD &amp; MDP: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 Separating Plane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8600" y="2510135"/>
            <a:ext cx="2306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  Normal Vector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8600" y="3436203"/>
            <a:ext cx="19816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Within Class: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  PC1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8600" y="4186535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  PC2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962964" y="5874603"/>
            <a:ext cx="16914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357FF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Computed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D357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357FF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Globally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28600" y="4019549"/>
            <a:ext cx="5562600" cy="1847851"/>
            <a:chOff x="228600" y="4019549"/>
            <a:chExt cx="5562600" cy="1847851"/>
          </a:xfrm>
        </p:grpSpPr>
        <p:grpSp>
          <p:nvGrpSpPr>
            <p:cNvPr id="7" name="Group 6"/>
            <p:cNvGrpSpPr/>
            <p:nvPr/>
          </p:nvGrpSpPr>
          <p:grpSpPr>
            <a:xfrm>
              <a:off x="228600" y="4800600"/>
              <a:ext cx="5562600" cy="1066800"/>
              <a:chOff x="228600" y="4800600"/>
              <a:chExt cx="5562600" cy="1066800"/>
            </a:xfrm>
          </p:grpSpPr>
          <p:sp>
            <p:nvSpPr>
              <p:cNvPr id="40988" name="Line 28"/>
              <p:cNvSpPr>
                <a:spLocks noChangeShapeType="1"/>
              </p:cNvSpPr>
              <p:nvPr/>
            </p:nvSpPr>
            <p:spPr bwMode="auto">
              <a:xfrm flipV="1">
                <a:off x="1182707" y="4800600"/>
                <a:ext cx="4608493" cy="838200"/>
              </a:xfrm>
              <a:prstGeom prst="line">
                <a:avLst/>
              </a:prstGeom>
              <a:noFill/>
              <a:ln w="25400">
                <a:solidFill>
                  <a:srgbClr val="FF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28600" y="5036403"/>
                <a:ext cx="116089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</a:rPr>
                  <a:t>Global: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D357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</a:rPr>
                  <a:t>  PC1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D357FF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endParaRPr>
              </a:p>
            </p:txBody>
          </p:sp>
        </p:grpSp>
        <p:sp>
          <p:nvSpPr>
            <p:cNvPr id="45" name="Line 28"/>
            <p:cNvSpPr>
              <a:spLocks noChangeShapeType="1"/>
            </p:cNvSpPr>
            <p:nvPr/>
          </p:nvSpPr>
          <p:spPr bwMode="auto">
            <a:xfrm flipV="1">
              <a:off x="1182707" y="4019549"/>
              <a:ext cx="3465493" cy="1624219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8600" y="3657600"/>
            <a:ext cx="5867400" cy="2590800"/>
            <a:chOff x="228600" y="3657600"/>
            <a:chExt cx="5867400" cy="2590800"/>
          </a:xfrm>
        </p:grpSpPr>
        <p:grpSp>
          <p:nvGrpSpPr>
            <p:cNvPr id="8" name="Group 7"/>
            <p:cNvGrpSpPr/>
            <p:nvPr/>
          </p:nvGrpSpPr>
          <p:grpSpPr>
            <a:xfrm>
              <a:off x="228600" y="3657600"/>
              <a:ext cx="5867400" cy="2590800"/>
              <a:chOff x="228600" y="3657600"/>
              <a:chExt cx="5867400" cy="2590800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228600" y="5786735"/>
                <a:ext cx="9541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D357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</a:rPr>
                  <a:t>  PC2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D357FF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endParaRPr>
              </a:p>
            </p:txBody>
          </p:sp>
          <p:sp>
            <p:nvSpPr>
              <p:cNvPr id="46" name="Line 28"/>
              <p:cNvSpPr>
                <a:spLocks noChangeShapeType="1"/>
              </p:cNvSpPr>
              <p:nvPr/>
            </p:nvSpPr>
            <p:spPr bwMode="auto">
              <a:xfrm flipV="1">
                <a:off x="1143000" y="3657600"/>
                <a:ext cx="4953000" cy="2359966"/>
              </a:xfrm>
              <a:prstGeom prst="line">
                <a:avLst/>
              </a:prstGeom>
              <a:noFill/>
              <a:ln w="25400">
                <a:solidFill>
                  <a:srgbClr val="FF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endParaRPr>
              </a:p>
            </p:txBody>
          </p:sp>
        </p:grpSp>
        <p:sp>
          <p:nvSpPr>
            <p:cNvPr id="47" name="Line 28"/>
            <p:cNvSpPr>
              <a:spLocks noChangeShapeType="1"/>
            </p:cNvSpPr>
            <p:nvPr/>
          </p:nvSpPr>
          <p:spPr bwMode="auto">
            <a:xfrm flipV="1">
              <a:off x="1143000" y="3729335"/>
              <a:ext cx="3208338" cy="2288231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383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Acknowledgement:</a:t>
            </a:r>
          </a:p>
          <a:p>
            <a:pPr marL="609600" indent="-609600" eaLnBrk="1" hangingPunct="1">
              <a:lnSpc>
                <a:spcPct val="15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This viewpoint</a:t>
            </a:r>
          </a:p>
          <a:p>
            <a:pPr marL="609600" indent="-609600" eaLnBrk="1" hangingPunct="1">
              <a:lnSpc>
                <a:spcPct val="15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insight into why FLD = MDP</a:t>
            </a:r>
          </a:p>
          <a:p>
            <a:pPr marL="609600" indent="-609600" algn="ctr" eaLnBrk="1" hangingPunct="1">
              <a:lnSpc>
                <a:spcPct val="15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(for low dim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 data)</a:t>
            </a:r>
          </a:p>
          <a:p>
            <a:pPr marL="609600" indent="-609600" eaLnBrk="1" hangingPunct="1">
              <a:lnSpc>
                <a:spcPct val="15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Suggested by Daniel Pe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ñ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260098" name="Picture 2" descr="http://itise.ugr.es/2015/img/DanielRectorCarlosIII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8" r="18538" b="53645"/>
          <a:stretch/>
        </p:blipFill>
        <p:spPr bwMode="auto">
          <a:xfrm>
            <a:off x="6944400" y="4053219"/>
            <a:ext cx="2199600" cy="280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37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Fun e.g: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rotate 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from PCA 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MDP 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ns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302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302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302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3" name="PCAtoMDPeg1Data002V1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90800" y="990600"/>
            <a:ext cx="64008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06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MDP for other class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labellings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Always exists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Separation bigger for natural clusters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Could be used for clustering</a:t>
            </a:r>
          </a:p>
          <a:p>
            <a:pPr marL="1104900" lvl="1" indent="-533400"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Consider all directions</a:t>
            </a:r>
          </a:p>
          <a:p>
            <a:pPr marL="1104900" lvl="1" indent="-533400"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 one that makes largest gap</a:t>
            </a:r>
          </a:p>
          <a:p>
            <a:pPr marL="1104900" lvl="1" indent="-533400"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hard optimization problem</a:t>
            </a:r>
          </a:p>
          <a:p>
            <a:pPr marL="1104900" lvl="1" indent="-533400"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 2</a:t>
            </a:r>
            <a:r>
              <a:rPr lang="en-US" sz="2800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n-2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possible directions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404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404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017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point of terminology (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Ahn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Marron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2009):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MDP is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2 senses:</a:t>
            </a:r>
          </a:p>
          <a:p>
            <a:pPr marL="609600" indent="-609600" eaLnBrk="1" hangingPunct="1">
              <a:lnSpc>
                <a:spcPct val="110000"/>
              </a:lnSpc>
              <a:buFontTx/>
              <a:buAutoNum type="arabicPeriod"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# of data piled</a:t>
            </a:r>
          </a:p>
          <a:p>
            <a:pPr marL="609600" indent="-609600" eaLnBrk="1" hangingPunct="1">
              <a:lnSpc>
                <a:spcPct val="110000"/>
              </a:lnSpc>
              <a:buFontTx/>
              <a:buAutoNum type="arabicPeriod"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Size of gap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(within subspace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</a:t>
            </a:r>
            <a:r>
              <a:rPr lang="en-US" sz="3200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by data)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45073" name="Picture 1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4" t="26604" r="8954" b="13795"/>
          <a:stretch>
            <a:fillRect/>
          </a:stretch>
        </p:blipFill>
        <p:spPr>
          <a:xfrm>
            <a:off x="4687888" y="2941638"/>
            <a:ext cx="3854450" cy="3181350"/>
          </a:xfrm>
          <a:noFill/>
        </p:spPr>
      </p:pic>
      <p:grpSp>
        <p:nvGrpSpPr>
          <p:cNvPr id="2" name="Group 1"/>
          <p:cNvGrpSpPr/>
          <p:nvPr/>
        </p:nvGrpSpPr>
        <p:grpSpPr>
          <a:xfrm>
            <a:off x="3276600" y="3200400"/>
            <a:ext cx="4648200" cy="2438400"/>
            <a:chOff x="3276600" y="3200400"/>
            <a:chExt cx="4648200" cy="2438400"/>
          </a:xfrm>
        </p:grpSpPr>
        <p:sp>
          <p:nvSpPr>
            <p:cNvPr id="45074" name="Line 18"/>
            <p:cNvSpPr>
              <a:spLocks noChangeShapeType="1"/>
            </p:cNvSpPr>
            <p:nvPr/>
          </p:nvSpPr>
          <p:spPr bwMode="auto">
            <a:xfrm>
              <a:off x="7391400" y="5638800"/>
              <a:ext cx="533400" cy="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/>
              </a:endParaRPr>
            </a:p>
          </p:txBody>
        </p:sp>
        <p:sp>
          <p:nvSpPr>
            <p:cNvPr id="45075" name="Line 19"/>
            <p:cNvSpPr>
              <a:spLocks noChangeShapeType="1"/>
            </p:cNvSpPr>
            <p:nvPr/>
          </p:nvSpPr>
          <p:spPr bwMode="auto">
            <a:xfrm>
              <a:off x="3276600" y="3200400"/>
              <a:ext cx="4419600" cy="24384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865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Recurring, over-arching, issue: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space is a weird place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609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677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Usefulness for Classification?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First Glance:    Terrible, not generalizable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View:   Maybe OK?</a:t>
            </a:r>
          </a:p>
          <a:p>
            <a:pPr eaLnBrk="1" hangingPunct="1">
              <a:buFont typeface="Wingdings" pitchFamily="2" charset="2"/>
              <a:buChar char="§"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Simulation Result:</a:t>
            </a:r>
          </a:p>
          <a:p>
            <a:pPr marL="0" indent="0" algn="ctr" eaLnBrk="1" hangingPunct="1"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 Performance for</a:t>
            </a:r>
          </a:p>
          <a:p>
            <a:pPr marL="0" indent="0" algn="ctr" eaLnBrk="1" hangingPunct="1">
              <a:buNone/>
            </a:pP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Autocorrelated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Errors</a:t>
            </a:r>
          </a:p>
          <a:p>
            <a:pPr marL="0" indent="0" algn="ctr" eaLnBrk="1" hangingPunct="1"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609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57200" y="4953000"/>
            <a:ext cx="6629400" cy="1524000"/>
            <a:chOff x="457200" y="4953000"/>
            <a:chExt cx="6629400" cy="1524000"/>
          </a:xfrm>
        </p:grpSpPr>
        <p:grpSp>
          <p:nvGrpSpPr>
            <p:cNvPr id="3" name="Group 2"/>
            <p:cNvGrpSpPr/>
            <p:nvPr/>
          </p:nvGrpSpPr>
          <p:grpSpPr>
            <a:xfrm>
              <a:off x="2667000" y="4953000"/>
              <a:ext cx="4038600" cy="1062335"/>
              <a:chOff x="2667000" y="4953000"/>
              <a:chExt cx="4038600" cy="1062335"/>
            </a:xfrm>
          </p:grpSpPr>
          <p:sp>
            <p:nvSpPr>
              <p:cNvPr id="2" name="Left Brace 1"/>
              <p:cNvSpPr/>
              <p:nvPr/>
            </p:nvSpPr>
            <p:spPr>
              <a:xfrm rot="16200000">
                <a:off x="4533900" y="3086100"/>
                <a:ext cx="304800" cy="4038600"/>
              </a:xfrm>
              <a:prstGeom prst="leftBrace">
                <a:avLst>
                  <a:gd name="adj1" fmla="val 8333"/>
                  <a:gd name="adj2" fmla="val 48009"/>
                </a:avLst>
              </a:prstGeom>
              <a:ln w="254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Arial"/>
                </a:endParaRPr>
              </a:p>
            </p:txBody>
          </p:sp>
          <p:cxnSp>
            <p:nvCxnSpPr>
              <p:cNvPr id="4" name="Straight Connector 3"/>
              <p:cNvCxnSpPr>
                <a:stCxn id="5" idx="0"/>
                <a:endCxn id="2" idx="1"/>
              </p:cNvCxnSpPr>
              <p:nvPr/>
            </p:nvCxnSpPr>
            <p:spPr>
              <a:xfrm flipV="1">
                <a:off x="3771900" y="5257800"/>
                <a:ext cx="833991" cy="757535"/>
              </a:xfrm>
              <a:prstGeom prst="line">
                <a:avLst/>
              </a:prstGeom>
              <a:ln w="254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TextBox 4"/>
            <p:cNvSpPr txBox="1"/>
            <p:nvPr/>
          </p:nvSpPr>
          <p:spPr>
            <a:xfrm>
              <a:off x="457200" y="6015335"/>
              <a:ext cx="6629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Reason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:  Induces </a:t>
              </a:r>
              <a:r>
                <a:rPr kumimoji="0" lang="en-US" sz="24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Stretch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in 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Data - Miao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(2015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)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701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Aizerman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Braverman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Rozoner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(1964)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Motivating idea: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Extend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scope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linear discrimination,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By adding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nonlinear components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to data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(embedding in a higher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dim</a:t>
            </a:r>
            <a:r>
              <a:rPr lang="en-US" sz="3200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space)</a:t>
            </a:r>
          </a:p>
          <a:p>
            <a:pPr marL="609600" indent="-609600" algn="ctr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Better use of name: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nonlinear discrimination?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711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711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712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679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7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Examples: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 1d, 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linear separation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splits the domain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:</m:t>
                        </m:r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∈</m:t>
                        </m:r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</m:d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into only 2 parts</a:t>
                </a:r>
              </a:p>
            </p:txBody>
          </p:sp>
        </mc:Choice>
        <mc:Fallback xmlns="">
          <p:sp>
            <p:nvSpPr>
              <p:cNvPr id="1331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5"/>
                <a:stretch>
                  <a:fillRect l="-1801" t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331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332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332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332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332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332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332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332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332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332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332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333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333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3" name="Poly1Embed1d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5800" y="3276600"/>
            <a:ext cx="7795847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6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oly2Embed1d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76800" y="872067"/>
            <a:ext cx="4038600" cy="5833533"/>
          </a:xfrm>
          <a:prstGeom prst="rect">
            <a:avLst/>
          </a:prstGeom>
        </p:spPr>
      </p:pic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1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4038600" cy="54864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But in the 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quadratic 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embedded domain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</a:t>
                </a:r>
              </a:p>
              <a:p>
                <a:pPr marL="609600" indent="-609600" eaLnBrk="1" hangingPunct="1"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32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𝑥</m:t>
                            </m:r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:</m:t>
                        </m:r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∈</m:t>
                        </m:r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</m:d>
                    <m:r>
                      <a:rPr lang="en-US" sz="32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⊂</m:t>
                    </m:r>
                    <m:sSup>
                      <m:sSup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linear separation 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can give 3 parts </a:t>
                </a:r>
              </a:p>
            </p:txBody>
          </p:sp>
        </mc:Choice>
        <mc:Fallback xmlns="">
          <p:sp>
            <p:nvSpPr>
              <p:cNvPr id="1434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4038600" cy="5486400"/>
              </a:xfrm>
              <a:blipFill rotWithShape="1">
                <a:blip r:embed="rId6"/>
                <a:stretch>
                  <a:fillRect l="-3771" t="-1556" r="-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4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434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434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434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434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434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434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434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435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435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435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435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435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435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4356" name="Rectangle 18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4358" name="Line 21"/>
          <p:cNvSpPr>
            <a:spLocks noChangeShapeType="1"/>
          </p:cNvSpPr>
          <p:nvPr/>
        </p:nvSpPr>
        <p:spPr bwMode="auto">
          <a:xfrm>
            <a:off x="3429000" y="3287712"/>
            <a:ext cx="2971800" cy="151288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766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in Increasing Dimensions: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</a:t>
            </a:r>
            <a:r>
              <a:rPr lang="en-US" sz="3200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dimensions (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 = 39-1000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):</a:t>
            </a:r>
          </a:p>
          <a:p>
            <a:pPr marL="1104900" lvl="1" indent="-533400" eaLnBrk="1" hangingPunct="1"/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Always have data piling</a:t>
            </a:r>
          </a:p>
          <a:p>
            <a:pPr marL="1104900" lvl="1" indent="-533400" eaLnBrk="1" hangingPunct="1"/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Gap between grows for larger </a:t>
            </a:r>
            <a:r>
              <a:rPr lang="en-US" sz="28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</a:p>
          <a:p>
            <a:pPr marL="1104900" lvl="1" indent="-533400" eaLnBrk="1" hangingPunct="1"/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Even though noise increases?</a:t>
            </a:r>
          </a:p>
          <a:p>
            <a:pPr marL="1104900" lvl="1" indent="-533400" eaLnBrk="1" hangingPunct="1"/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Angle (</a:t>
            </a:r>
            <a:r>
              <a:rPr lang="en-US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bility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first </a:t>
            </a:r>
            <a:r>
              <a:rPr lang="en-US" sz="28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improves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8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 = 39</a:t>
            </a:r>
            <a:r>
              <a:rPr lang="en-US" sz="2800" i="1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sz="28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180</a:t>
            </a:r>
          </a:p>
          <a:p>
            <a:pPr marL="1104900" lvl="1" indent="-533400" eaLnBrk="1" hangingPunct="1"/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Then </a:t>
            </a:r>
            <a:r>
              <a:rPr lang="en-US" sz="28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worsens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8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 = 200-1000</a:t>
            </a:r>
          </a:p>
          <a:p>
            <a:pPr marL="1104900" lvl="1" indent="-533400" eaLnBrk="1" hangingPunct="1"/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Eventually noise dominates</a:t>
            </a:r>
          </a:p>
          <a:p>
            <a:pPr marL="1104900" lvl="1" indent="-533400" eaLnBrk="1" hangingPunct="1"/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Trade-off is where gap near optimal </a:t>
            </a:r>
            <a:r>
              <a:rPr lang="en-US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nce</a:t>
            </a:r>
            <a:endParaRPr lang="en-US" sz="2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500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7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But in the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quadratic embedded domain</a:t>
                </a:r>
              </a:p>
              <a:p>
                <a:pPr marL="609600" indent="-609600" algn="ctr" eaLnBrk="1" hangingPunct="1"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:</m:t>
                        </m:r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∈</m:t>
                        </m:r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</m:d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⊂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2</m:t>
                        </m:r>
                      </m:sup>
                    </m:sSup>
                  </m:oMath>
                </a14:m>
                <a:endParaRPr lang="en-US" sz="3200" i="1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Linear separation can give 3 parts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original data space lies in 1d manifold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very sparse region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curvature of manifold gives: </a:t>
                </a:r>
              </a:p>
              <a:p>
                <a:pPr marL="609600" indent="-609600" algn="ctr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better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linear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separation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can have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any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2 break points</a:t>
                </a:r>
              </a:p>
              <a:p>
                <a:pPr marL="609600" indent="-609600" algn="ctr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(2 points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⟹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line)</a:t>
                </a:r>
              </a:p>
            </p:txBody>
          </p:sp>
        </mc:Choice>
        <mc:Fallback xmlns="">
          <p:sp>
            <p:nvSpPr>
              <p:cNvPr id="153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2161" t="-1444" b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536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537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537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537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537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537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537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537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537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53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537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538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538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5382" name="Rectangle 18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5383" name="Rectangle 20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5384" name="Rectangle 22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221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9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Stronger effects for 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higher order 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polynomial embedding:</a:t>
                </a:r>
              </a:p>
              <a:p>
                <a:pPr marL="609600" indent="-609600" eaLnBrk="1" hangingPunct="1">
                  <a:lnSpc>
                    <a:spcPct val="17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E.g.  for cubic,   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:</m:t>
                        </m:r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∈</m:t>
                        </m:r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</m:d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⊂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3</m:t>
                        </m:r>
                      </m:sup>
                    </m:sSup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sz="18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linear separation 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can give 4 parts 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(or fewer)</a:t>
                </a:r>
              </a:p>
            </p:txBody>
          </p:sp>
        </mc:Choice>
        <mc:Fallback xmlns="">
          <p:sp>
            <p:nvSpPr>
              <p:cNvPr id="1638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5"/>
                <a:stretch>
                  <a:fillRect l="-1801" t="-1444" b="-2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639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639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639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639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639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639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639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639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639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640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640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640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640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6404" name="Rectangle 19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3" name="Poly3Embed1d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53000" y="1600200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22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4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Stronger effects - high. ord. poly. embedding: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original space lies in 1-d manifold, </a:t>
                </a:r>
              </a:p>
              <a:p>
                <a:pPr marL="609600" indent="-609600" algn="ctr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even sparser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3</m:t>
                        </m:r>
                      </m:sup>
                    </m:sSup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higher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curvature gives:</a:t>
                </a:r>
              </a:p>
              <a:p>
                <a:pPr marL="609600" indent="-609600" algn="ctr" eaLnBrk="1" hangingPunct="1">
                  <a:buFontTx/>
                  <a:buNone/>
                </a:pP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improved linear separation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can have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any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3 break points </a:t>
                </a:r>
              </a:p>
              <a:p>
                <a:pPr marL="609600" indent="-609600" algn="ctr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(3 points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⟹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plane)?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Note:  relatively few </a:t>
                </a:r>
              </a:p>
              <a:p>
                <a:pPr marL="609600" indent="-609600" algn="ctr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interesting separating planes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1741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2161" t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15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7416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7417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7418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7419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7420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7421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7422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7423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7424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7425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7426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7427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7428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7429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7430" name="Rectangle 20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02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8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General View:       for original data matrix:</a:t>
                </a:r>
              </a:p>
              <a:p>
                <a:pPr marL="609600" indent="-6096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1</m:t>
                                    </m:r>
                                    <m:r>
                                      <a:rPr lang="en-US" sz="32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𝑑</m:t>
                                    </m:r>
                                    <m:r>
                                      <a:rPr lang="en-US" sz="32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𝑑𝑛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add rows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</a:t>
                </a:r>
              </a:p>
              <a:p>
                <a:pPr marL="609600" indent="-609600" eaLnBrk="1" hangingPunct="1"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i.e.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embed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in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Higher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Dimensional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space</a:t>
                </a:r>
              </a:p>
            </p:txBody>
          </p:sp>
        </mc:Choice>
        <mc:Fallback xmlns="">
          <p:sp>
            <p:nvSpPr>
              <p:cNvPr id="1843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1801" t="-1444" b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3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0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1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2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3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4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5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6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7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8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9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0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1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2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3" name="Rectangle 18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4" name="Rectangle 20"/>
          <p:cNvSpPr>
            <a:spLocks noChangeArrowheads="1"/>
          </p:cNvSpPr>
          <p:nvPr/>
        </p:nvSpPr>
        <p:spPr bwMode="auto">
          <a:xfrm>
            <a:off x="0" y="1638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657600" y="3124200"/>
                <a:ext cx="3935693" cy="32978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80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280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sz="280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𝑑</m:t>
                                          </m:r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/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80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1</m:t>
                                          </m:r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sz="280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𝑑𝑛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80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en-US" sz="280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800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sub>
                                        <m:sup>
                                          <m:r>
                                            <a:rPr lang="en-US" sz="2800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mr>
                                  <m:mr>
                                    <m:e>
                                      <m:r>
                                        <a:rPr lang="en-US" sz="280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en-US" sz="280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80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sz="2800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  <m:sup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mr>
                                  <m:m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𝑑𝑛</m:t>
                                          </m:r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80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sz="280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</m:m>
                              </m:e>
                              <m:e/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80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sz="2800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sz="2800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sz="280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3124200"/>
                <a:ext cx="3935693" cy="32978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614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71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How to compute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32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𝑣</m:t>
                            </m:r>
                          </m:e>
                        </m:ba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𝑀𝐷𝑃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?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Can show  (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Ahn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&amp;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Marron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2009):</a:t>
                </a:r>
              </a:p>
              <a:p>
                <a:pPr marL="609600" indent="-6096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barPr>
                            <m:e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𝑣</m:t>
                              </m:r>
                            </m:e>
                          </m:bar>
                        </m:e>
                        <m:sub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𝑀𝐷𝑃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sz="32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Σ</m:t>
                              </m:r>
                            </m:e>
                          </m:acc>
                        </m:e>
                        <m:sup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sz="32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32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ba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ba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Recall FLD formula:</a:t>
                </a:r>
              </a:p>
              <a:p>
                <a:pPr marL="609600" indent="-6096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barPr>
                            <m:e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𝑣</m:t>
                              </m:r>
                            </m:e>
                          </m:bar>
                        </m:e>
                        <m:sub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𝐹𝐿𝐷</m:t>
                          </m:r>
                        </m:sub>
                      </m:sSub>
                      <m:r>
                        <a:rPr lang="en-US" sz="3200" i="1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3200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Cambria Math"/>
                                          <a:cs typeface="Arial Unicode MS" pitchFamily="34" charset="-128"/>
                                        </a:rPr>
                                        <m:t>Σ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𝑤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bar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bar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u="sng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Only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difference is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global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vs.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within class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Covariance Estimates!</a:t>
                </a:r>
              </a:p>
            </p:txBody>
          </p:sp>
        </mc:Choice>
        <mc:Fallback xmlns="">
          <p:sp>
            <p:nvSpPr>
              <p:cNvPr id="112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1801" t="-1556" b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12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12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12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12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12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12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12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12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1281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1282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1283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1284" name="Rectangle 18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021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Historical Note:</a:t>
            </a:r>
          </a:p>
          <a:p>
            <a:pPr marL="609600" indent="-609600"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Discovery of MDP</a:t>
            </a:r>
          </a:p>
          <a:p>
            <a:pPr marL="609600" indent="-609600"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Came from a programming error</a:t>
            </a:r>
          </a:p>
          <a:p>
            <a:pPr marL="609600" indent="-609600"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Forgetting to use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within class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covariance</a:t>
            </a:r>
          </a:p>
          <a:p>
            <a:pPr marL="609600" indent="-609600"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FLD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548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Visual similarity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𝑣</m:t>
                            </m:r>
                          </m:e>
                        </m:ba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𝑀𝐷𝑃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&amp;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𝑣</m:t>
                            </m:r>
                          </m:e>
                        </m:ba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𝐹𝐿</m:t>
                        </m:r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?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Can show  (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Ahn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&amp; Marron 2009),   for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&lt;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𝑛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16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algn="ctr" eaLnBrk="1" hangingPunct="1">
                  <a:lnSpc>
                    <a:spcPct val="11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32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𝑣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𝑀𝐷𝑃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𝑣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𝑀𝐷𝑃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𝑣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𝐹𝐿</m:t>
                              </m:r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𝑣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𝐹𝐿</m:t>
                                  </m:r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16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I.e.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directions are the same!</a:t>
                </a:r>
              </a:p>
              <a:p>
                <a:pPr marL="609600" indent="-609600" eaLnBrk="1" hangingPunct="1">
                  <a:lnSpc>
                    <a:spcPct val="11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How can this be?</a:t>
                </a:r>
              </a:p>
              <a:p>
                <a:pPr marL="609600" indent="-609600" eaLnBrk="1" hangingPunct="1">
                  <a:lnSpc>
                    <a:spcPct val="11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Note lengths are different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…</a:t>
                </a: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Study from transformation viewpoint</a:t>
                </a: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2161" t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229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229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230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230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230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230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230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2305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2306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2307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2308" name="Rectangle 18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386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view of 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FLD: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892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892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892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3" name="FLDegMovingMeans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67000" y="791029"/>
            <a:ext cx="5791200" cy="606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83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Include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ponding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MDP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Both give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Same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Result!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995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995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3" name="FLDnMDPegMovingMeans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14600" y="812537"/>
            <a:ext cx="6629400" cy="604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91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Details: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097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097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40977" name="Picture 1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2" t="17142" r="2574" b="9142"/>
          <a:stretch>
            <a:fillRect/>
          </a:stretch>
        </p:blipFill>
        <p:spPr>
          <a:xfrm>
            <a:off x="3530600" y="1389063"/>
            <a:ext cx="5251450" cy="4660900"/>
          </a:xfrm>
          <a:noFill/>
        </p:spPr>
      </p:pic>
      <p:grpSp>
        <p:nvGrpSpPr>
          <p:cNvPr id="3" name="Group 2"/>
          <p:cNvGrpSpPr/>
          <p:nvPr/>
        </p:nvGrpSpPr>
        <p:grpSpPr>
          <a:xfrm>
            <a:off x="228600" y="1752600"/>
            <a:ext cx="7315200" cy="1535112"/>
            <a:chOff x="228600" y="1752600"/>
            <a:chExt cx="7315200" cy="1535112"/>
          </a:xfrm>
        </p:grpSpPr>
        <p:sp>
          <p:nvSpPr>
            <p:cNvPr id="40978" name="Line 18"/>
            <p:cNvSpPr>
              <a:spLocks noChangeShapeType="1"/>
            </p:cNvSpPr>
            <p:nvPr/>
          </p:nvSpPr>
          <p:spPr bwMode="auto">
            <a:xfrm>
              <a:off x="2895600" y="2362200"/>
              <a:ext cx="1219200" cy="8382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28600" y="1752600"/>
              <a:ext cx="271901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FLD &amp; MDP: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 Separating Plane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endParaRPr>
            </a:p>
          </p:txBody>
        </p:sp>
        <p:sp>
          <p:nvSpPr>
            <p:cNvPr id="36" name="Line 18"/>
            <p:cNvSpPr>
              <a:spLocks noChangeShapeType="1"/>
            </p:cNvSpPr>
            <p:nvPr/>
          </p:nvSpPr>
          <p:spPr bwMode="auto">
            <a:xfrm flipV="1">
              <a:off x="2895600" y="1905000"/>
              <a:ext cx="3200400" cy="4572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/>
              </a:endParaRPr>
            </a:p>
          </p:txBody>
        </p:sp>
        <p:sp>
          <p:nvSpPr>
            <p:cNvPr id="37" name="Line 18"/>
            <p:cNvSpPr>
              <a:spLocks noChangeShapeType="1"/>
            </p:cNvSpPr>
            <p:nvPr/>
          </p:nvSpPr>
          <p:spPr bwMode="auto">
            <a:xfrm>
              <a:off x="2895600" y="2362199"/>
              <a:ext cx="4648200" cy="925513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28600" y="2510135"/>
            <a:ext cx="7315200" cy="1223665"/>
            <a:chOff x="228600" y="2510135"/>
            <a:chExt cx="7315200" cy="1223665"/>
          </a:xfrm>
        </p:grpSpPr>
        <p:sp>
          <p:nvSpPr>
            <p:cNvPr id="40981" name="Line 21"/>
            <p:cNvSpPr>
              <a:spLocks noChangeShapeType="1"/>
            </p:cNvSpPr>
            <p:nvPr/>
          </p:nvSpPr>
          <p:spPr bwMode="auto">
            <a:xfrm>
              <a:off x="2438400" y="2781300"/>
              <a:ext cx="3581400" cy="8763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28600" y="2510135"/>
              <a:ext cx="23060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  Normal Vector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endParaRPr>
            </a:p>
          </p:txBody>
        </p:sp>
        <p:sp>
          <p:nvSpPr>
            <p:cNvPr id="39" name="Line 21"/>
            <p:cNvSpPr>
              <a:spLocks noChangeShapeType="1"/>
            </p:cNvSpPr>
            <p:nvPr/>
          </p:nvSpPr>
          <p:spPr bwMode="auto">
            <a:xfrm>
              <a:off x="2438400" y="2781300"/>
              <a:ext cx="5105400" cy="9525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/>
              </a:endParaRPr>
            </a:p>
          </p:txBody>
        </p:sp>
        <p:sp>
          <p:nvSpPr>
            <p:cNvPr id="40" name="Line 21"/>
            <p:cNvSpPr>
              <a:spLocks noChangeShapeType="1"/>
            </p:cNvSpPr>
            <p:nvPr/>
          </p:nvSpPr>
          <p:spPr bwMode="auto">
            <a:xfrm>
              <a:off x="2438400" y="2781300"/>
              <a:ext cx="2209800" cy="9525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228600" y="3348335"/>
            <a:ext cx="29624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Computed in Each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Transformed Space,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Shown in Original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Space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093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Details: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097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097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40977" name="Picture 1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2" t="17142" r="2574" b="9142"/>
          <a:stretch>
            <a:fillRect/>
          </a:stretch>
        </p:blipFill>
        <p:spPr>
          <a:xfrm>
            <a:off x="3530600" y="1389063"/>
            <a:ext cx="5251450" cy="4660900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228600" y="1752600"/>
            <a:ext cx="27190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FLD &amp; MDP: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 Separating Plane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8600" y="2510135"/>
            <a:ext cx="2306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  Normal Vector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8600" y="2514600"/>
            <a:ext cx="7848600" cy="1752600"/>
            <a:chOff x="228600" y="2514600"/>
            <a:chExt cx="7848600" cy="1752600"/>
          </a:xfrm>
        </p:grpSpPr>
        <p:sp>
          <p:nvSpPr>
            <p:cNvPr id="40984" name="Line 24"/>
            <p:cNvSpPr>
              <a:spLocks noChangeShapeType="1"/>
            </p:cNvSpPr>
            <p:nvPr/>
          </p:nvSpPr>
          <p:spPr bwMode="auto">
            <a:xfrm flipV="1">
              <a:off x="1143000" y="2514600"/>
              <a:ext cx="5334000" cy="1524000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28600" y="3436203"/>
              <a:ext cx="198163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Within Class: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  PC1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endParaRPr>
            </a:p>
          </p:txBody>
        </p:sp>
        <p:sp>
          <p:nvSpPr>
            <p:cNvPr id="42" name="Line 24"/>
            <p:cNvSpPr>
              <a:spLocks noChangeShapeType="1"/>
            </p:cNvSpPr>
            <p:nvPr/>
          </p:nvSpPr>
          <p:spPr bwMode="auto">
            <a:xfrm flipV="1">
              <a:off x="1143000" y="3436202"/>
              <a:ext cx="6934200" cy="602397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28600" y="2971799"/>
            <a:ext cx="7010400" cy="1676401"/>
            <a:chOff x="228600" y="2971799"/>
            <a:chExt cx="7010400" cy="1676401"/>
          </a:xfrm>
        </p:grpSpPr>
        <p:sp>
          <p:nvSpPr>
            <p:cNvPr id="40986" name="Line 26"/>
            <p:cNvSpPr>
              <a:spLocks noChangeShapeType="1"/>
            </p:cNvSpPr>
            <p:nvPr/>
          </p:nvSpPr>
          <p:spPr bwMode="auto">
            <a:xfrm flipV="1">
              <a:off x="1143000" y="2971799"/>
              <a:ext cx="5257800" cy="1445567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28600" y="4186535"/>
              <a:ext cx="9541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  PC2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endParaRPr>
            </a:p>
          </p:txBody>
        </p:sp>
        <p:sp>
          <p:nvSpPr>
            <p:cNvPr id="44" name="Line 26"/>
            <p:cNvSpPr>
              <a:spLocks noChangeShapeType="1"/>
            </p:cNvSpPr>
            <p:nvPr/>
          </p:nvSpPr>
          <p:spPr bwMode="auto">
            <a:xfrm flipV="1">
              <a:off x="1143000" y="3851701"/>
              <a:ext cx="6096000" cy="565666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228600" y="4907340"/>
            <a:ext cx="28376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Computed for Each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Class Separately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769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theme/theme1.xml><?xml version="1.0" encoding="utf-8"?>
<a:theme xmlns:a="http://schemas.openxmlformats.org/drawingml/2006/main" name="8_Default Design">
  <a:themeElements>
    <a:clrScheme name="2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13218</TotalTime>
  <Words>553</Words>
  <Application>Microsoft Office PowerPoint</Application>
  <PresentationFormat>On-screen Show (4:3)</PresentationFormat>
  <Paragraphs>229</Paragraphs>
  <Slides>23</Slides>
  <Notes>23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 Unicode MS</vt:lpstr>
      <vt:lpstr>Arial</vt:lpstr>
      <vt:lpstr>Cambria Math</vt:lpstr>
      <vt:lpstr>Times New Roman</vt:lpstr>
      <vt:lpstr>Wingdings</vt:lpstr>
      <vt:lpstr>8_Default Design</vt:lpstr>
      <vt:lpstr>Maximal Data Piling</vt:lpstr>
      <vt:lpstr>Maximal Data Piling</vt:lpstr>
      <vt:lpstr>Maximal Data Piling</vt:lpstr>
      <vt:lpstr>Maximal Data Piling</vt:lpstr>
      <vt:lpstr>Maximal Data Piling</vt:lpstr>
      <vt:lpstr>Maximal Data Piling</vt:lpstr>
      <vt:lpstr>Maximal Data Piling</vt:lpstr>
      <vt:lpstr>Maximal Data Piling</vt:lpstr>
      <vt:lpstr>Maximal Data Piling</vt:lpstr>
      <vt:lpstr>Maximal Data Piling</vt:lpstr>
      <vt:lpstr>Maximal Data Piling</vt:lpstr>
      <vt:lpstr>Maximal Data Piling</vt:lpstr>
      <vt:lpstr>Maximal Data Piling</vt:lpstr>
      <vt:lpstr>Maximal Data Piling</vt:lpstr>
      <vt:lpstr>Maximal Data Piling</vt:lpstr>
      <vt:lpstr>Maximal Data Piling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JS Marron</cp:lastModifiedBy>
  <cp:revision>437</cp:revision>
  <dcterms:created xsi:type="dcterms:W3CDTF">2001-06-08T01:38:43Z</dcterms:created>
  <dcterms:modified xsi:type="dcterms:W3CDTF">2017-09-24T18:50:51Z</dcterms:modified>
</cp:coreProperties>
</file>