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20"/>
  </p:notesMasterIdLst>
  <p:sldIdLst>
    <p:sldId id="2289" r:id="rId2"/>
    <p:sldId id="2290" r:id="rId3"/>
    <p:sldId id="2291" r:id="rId4"/>
    <p:sldId id="2292" r:id="rId5"/>
    <p:sldId id="2293" r:id="rId6"/>
    <p:sldId id="2294" r:id="rId7"/>
    <p:sldId id="2295" r:id="rId8"/>
    <p:sldId id="2296" r:id="rId9"/>
    <p:sldId id="2297" r:id="rId10"/>
    <p:sldId id="2298" r:id="rId11"/>
    <p:sldId id="2299" r:id="rId12"/>
    <p:sldId id="2300" r:id="rId13"/>
    <p:sldId id="2301" r:id="rId14"/>
    <p:sldId id="2302" r:id="rId15"/>
    <p:sldId id="2303" r:id="rId16"/>
    <p:sldId id="2304" r:id="rId17"/>
    <p:sldId id="2305" r:id="rId18"/>
    <p:sldId id="230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71FF"/>
    <a:srgbClr val="D357FF"/>
    <a:srgbClr val="69FFAD"/>
    <a:srgbClr val="00B050"/>
    <a:srgbClr val="8DEF8F"/>
    <a:srgbClr val="99FF99"/>
    <a:srgbClr val="0000FF"/>
    <a:srgbClr val="FFB279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740E31-602A-4C57-8E9F-8E5B93E2FD0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950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C:\Documents and Settings\J S Marron\My Documents\Research\ComplexPopn\MaxDataPiling\dppic2_2.pdf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261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2C5209-6A5A-44E6-B632-945954FF5A6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284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F65D2E-47B0-4220-9D4F-49CB819063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093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DFF4E0-51DB-40C3-A324-122170F44A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163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D514F8-2FF7-41EB-9F2E-C99CFAF8D45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743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983B08-92EE-49D7-A297-5A70AF701B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168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983B08-92EE-49D7-A297-5A70AF701B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171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983B08-92EE-49D7-A297-5A70AF701B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763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9F12CB-D30C-49EC-B7F4-C68536B7601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07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CC14D-B14D-4B86-BFE0-BEFEDE7D06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803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E426FF-552E-4051-8370-019E0E81D5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49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93C1B2-E0F8-4ADC-8D98-0E1D3BF81E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065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99861D-84EF-4105-A008-7134BFBEFD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379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5173B1-2331-4585-AE3A-E5579A776F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233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C:\Documents and Settings\J S Marron\My Documents\Research\ComplexPopn\MaxDataPiling\dppic2_2.pdf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9534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6CF8F-8928-486F-83C4-DE8B506D8E3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313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014586-8CB9-4AC8-A2D1-335FF98A9FA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54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C375-E755-4C49-A37C-9AA3C877371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74C3A-2F4D-4D0F-BEA8-B275128FB3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2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B0FA-E4EF-446B-9FCB-0E1B2345225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FF23D-0448-4334-BEC1-102629BB08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1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3388-3EC9-465D-AE6E-B3D9E32AEEEF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D4AF-C0F3-49CF-AC95-0E00FA5430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40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DFCAB-25B4-49BF-BA55-0C22A06070F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456A-2F90-46D2-B66F-20B675F8E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0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DA0A-FE2D-46DF-97E8-9894066012A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3CE9-CFE6-4F39-8BF0-FE3C1D8D07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9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1BCF7-84AE-4EEA-A077-6D6FB4FA9F9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DF95-C034-41AE-AD68-51137C2F3A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2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8898-91F4-4E0F-9FF4-A9399404E3E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D0A94-51D5-47DE-B9B4-EBEF4018AF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19EA6-7DEE-499E-B3AE-2CF62236DBD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F8A7-5668-43A5-9DF1-A7C258827B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2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BCAF-19B8-47C6-97D6-CFB4919A6CD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55F4-EEB7-442E-A056-A9AD7D798A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4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63C95-0D68-4E7B-AD35-EE5A9B0B079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8790B-BC88-485B-BBBA-022D34101D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2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3F161-FB60-49C1-9270-565AC8D58F7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3ED4-B554-4E34-A942-1474CDBF47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6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0F88F-1E23-4B4E-9C93-4EB8417E19E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EB22-F5A1-40B7-96AE-509ECD04B9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0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8942BA45-F1BF-4490-913F-58A6AE46DDA1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9B3BD31-8219-44C4-881D-F17C42F583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381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(Centroid) Method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Data,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Movie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" name="EGIncDimClass1MD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9800" y="160020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8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example: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084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 t="23964" r="4712" b="8559"/>
          <a:stretch>
            <a:fillRect/>
          </a:stretch>
        </p:blipFill>
        <p:spPr>
          <a:xfrm>
            <a:off x="1143000" y="1600200"/>
            <a:ext cx="7086600" cy="5018088"/>
          </a:xfrm>
          <a:noFill/>
        </p:spPr>
      </p:pic>
    </p:spTree>
    <p:extLst>
      <p:ext uri="{BB962C8B-B14F-4D97-AF65-F5344CB8AC3E}">
        <p14:creationId xmlns:p14="http://schemas.microsoft.com/office/powerpoint/2010/main" val="294674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4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example: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Construction 2:    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b>
                        </m:sSub>
                      </m:e>
                      <m:sup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&amp;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b>
                        </m:sSub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be 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Subspaces orthogonal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(respectively)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b>
                        </m:sSub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Projection collapses </a:t>
                </a:r>
                <a:r>
                  <a:rPr lang="en-US" sz="3200" dirty="0" smtClean="0">
                    <a:solidFill>
                      <a:schemeClr val="hlin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+1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b>
                        </m:sSub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Projection collapses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-1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Both are 2-d (planes)</a:t>
                </a:r>
              </a:p>
            </p:txBody>
          </p:sp>
        </mc:Choice>
        <mc:Fallback xmlns="">
          <p:sp>
            <p:nvSpPr>
              <p:cNvPr id="615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556" b="-5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5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5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60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6161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165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6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example: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Construction 2 (cont.):    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intersection of </a:t>
                </a:r>
                <a:r>
                  <a:rPr lang="en-US" sz="3200" dirty="0" smtClean="0">
                    <a:solidFill>
                      <a:schemeClr val="bg2"/>
                    </a:solidFill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b>
                        </m:sSub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&amp;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b>
                        </m:sSub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𝑀𝐷𝑃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Same Maximal Data Piling Direction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Projection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collapses both</a:t>
                </a: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hlin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+1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and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-1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Intersection of 2-d (planes) is 1-d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71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178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17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18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182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18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25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228600" y="914400"/>
                <a:ext cx="86868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General Case: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with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≥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be </a:t>
                </a: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Hyperplanes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generated by Classes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Of Dimensions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−1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1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(resp.)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be 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Parallel subspaces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shifts to origin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Of Dimensions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(resp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.)</a:t>
                </a: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8600" y="914400"/>
                <a:ext cx="8686800" cy="5486400"/>
              </a:xfrm>
              <a:blipFill rotWithShape="1">
                <a:blip r:embed="rId3"/>
                <a:stretch>
                  <a:fillRect l="-2175" t="-444" b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6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8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11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1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1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129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228600" y="914400"/>
                <a:ext cx="86868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General Case: 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with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≥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b>
                        </m:sSub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&amp;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b>
                        </m:sSub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be 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Orthogonal Subspaces 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Of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Dim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1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1  (resp.)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</a:t>
                </a:r>
              </a:p>
              <a:p>
                <a:pPr marL="1104900" lvl="1" indent="-533400" eaLnBrk="1" hangingPunct="1">
                  <a:lnSpc>
                    <a:spcPct val="120000"/>
                  </a:lnSpc>
                </a:pPr>
                <a:r>
                  <a:rPr lang="en-US" sz="28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Proj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Dir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ns Collapse </a:t>
                </a:r>
                <a:r>
                  <a:rPr lang="en-US" sz="2800" dirty="0" smtClean="0">
                    <a:solidFill>
                      <a:schemeClr val="hlin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+1</a:t>
                </a:r>
              </a:p>
              <a:p>
                <a:pPr marL="1104900" lvl="1" indent="-533400" eaLnBrk="1" hangingPunct="1">
                  <a:lnSpc>
                    <a:spcPct val="120000"/>
                  </a:lnSpc>
                </a:pPr>
                <a:r>
                  <a:rPr lang="en-US" sz="28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Proj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Dir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ns Collapse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-1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Expect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+2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intersection</a:t>
                </a:r>
              </a:p>
            </p:txBody>
          </p:sp>
        </mc:Choice>
        <mc:Fallback xmlns="">
          <p:sp>
            <p:nvSpPr>
              <p:cNvPr id="92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8600" y="914400"/>
                <a:ext cx="8686800" cy="5486400"/>
              </a:xfrm>
              <a:blipFill>
                <a:blip r:embed="rId3"/>
                <a:stretch>
                  <a:fillRect l="-2175" t="-444" b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3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3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3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34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3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36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37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38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39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737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228600" y="914400"/>
                <a:ext cx="86868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General Case: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with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≥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show  (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Ahn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&amp;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Marron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2009):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Most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intersection collapse all to 0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there is a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great circle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directions</a:t>
                </a: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20000"/>
                  </a:lnSpc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(within subspace generated by data)</a:t>
                </a: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2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8600" y="914400"/>
                <a:ext cx="8686800" cy="5486400"/>
              </a:xfrm>
              <a:blipFill>
                <a:blip r:embed="rId3"/>
                <a:stretch>
                  <a:fillRect l="-2175"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25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25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25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253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254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255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256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257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258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25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353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228600" y="914400"/>
                <a:ext cx="86868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General Case: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with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≥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show  (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Ahn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&amp;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Marron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2009):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Most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intersection collapse all to 0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there is a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great circle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directions,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 Classes collapse to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different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points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20000"/>
                  </a:lnSpc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(Gap changes along great circle,</a:t>
                </a:r>
              </a:p>
              <a:p>
                <a:pPr marL="0" indent="0" algn="ctr" eaLnBrk="1" hangingPunct="1">
                  <a:lnSpc>
                    <a:spcPct val="120000"/>
                  </a:lnSpc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including sign flips)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2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8600" y="914400"/>
                <a:ext cx="8686800" cy="5486400"/>
              </a:xfrm>
              <a:blipFill rotWithShape="1">
                <a:blip r:embed="rId3"/>
                <a:stretch>
                  <a:fillRect l="-2175" t="-444" b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25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25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25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253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254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255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256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257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258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25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283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228600" y="914400"/>
                <a:ext cx="86868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General Case: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with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≥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show  (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Ahn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&amp;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Marron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2009):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Most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intersection collapse all to 0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there is a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great circle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directions,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 Classes collapse to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different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points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Distance is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max’ed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2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direct’ns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±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𝑀𝐷𝑃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Called </a:t>
                </a:r>
                <a:r>
                  <a:rPr lang="en-US" sz="3200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Maximal Data Piling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direction(s)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Unique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(up to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±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in 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ubspace of data</a:t>
                </a: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2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8600" y="914400"/>
                <a:ext cx="8686800" cy="5486400"/>
              </a:xfrm>
              <a:blipFill rotWithShape="1">
                <a:blip r:embed="rId3"/>
                <a:stretch>
                  <a:fillRect l="-2175" t="-444" b="-3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25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25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25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253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254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255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256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257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258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25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486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Movie Through Increasing Dimensions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" name="EGIncDimClass1MDP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" y="160020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4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(Centroid) Method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Far more stable over dimensions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Because is likelihood ratio solution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(for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 variance - Gaussians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feel </a:t>
            </a: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boundary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Eventually becomes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good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?!?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Widening gap between clusters?!?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Careful:   angle to optimal grows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lose generalizability (since noise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inc’s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present some odd effects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854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066800"/>
            <a:ext cx="81534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Strange FLD effect at </a:t>
            </a:r>
            <a:r>
              <a:rPr lang="en-US" sz="32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boundary: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Piling: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each class,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data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to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value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277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14958" r="3206" b="8055"/>
          <a:stretch>
            <a:fillRect/>
          </a:stretch>
        </p:blipFill>
        <p:spPr>
          <a:xfrm>
            <a:off x="3200400" y="1947863"/>
            <a:ext cx="5638800" cy="4308475"/>
          </a:xfrm>
          <a:noFill/>
        </p:spPr>
      </p:pic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2667000" y="2209800"/>
            <a:ext cx="4419600" cy="2667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263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1534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happening?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to imagine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Since our intuition is 3-dim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Came from our ancestors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Try to understand data piling with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some simple examples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653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example (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Ahn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&amp;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Marron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2009):</a:t>
                </a: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 </m:t>
                        </m:r>
                        <m:acc>
                          <m:accPr>
                            <m:chr m:val="̃"/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be the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hyperplane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Generated by </a:t>
                </a:r>
                <a:r>
                  <a:rPr lang="en-US" sz="3200" dirty="0" smtClean="0">
                    <a:solidFill>
                      <a:schemeClr val="hlin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+1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Which has dimension = 1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line containing the 2 points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Similarly, 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be the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hyperplane</a:t>
                </a: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Generated by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-1</a:t>
                </a:r>
              </a:p>
            </p:txBody>
          </p:sp>
        </mc:Choice>
        <mc:Fallback xmlns="">
          <p:sp>
            <p:nvSpPr>
              <p:cNvPr id="10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556" b="-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3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3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" name="AutoShape 2" descr="Image result for jeongyoun ah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" name="AutoShape 4" descr="Image result for jeongyoun ah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58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26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6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example: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be 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Parallel shifts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 that they pass through the origin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Still have dimension 1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now are subspaces</a:t>
                </a:r>
                <a:endParaRPr lang="en-US" sz="320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05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6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6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122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example: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084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 t="23964" r="4712" b="8559"/>
          <a:stretch>
            <a:fillRect/>
          </a:stretch>
        </p:blipFill>
        <p:spPr>
          <a:xfrm>
            <a:off x="1143000" y="1600200"/>
            <a:ext cx="7086600" cy="5018088"/>
          </a:xfrm>
          <a:noFill/>
        </p:spPr>
      </p:pic>
    </p:spTree>
    <p:extLst>
      <p:ext uri="{BB962C8B-B14F-4D97-AF65-F5344CB8AC3E}">
        <p14:creationId xmlns:p14="http://schemas.microsoft.com/office/powerpoint/2010/main" val="13344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example: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Construction 1:    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be 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Subspace generated by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Two dimensional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Shown as </a:t>
                </a:r>
                <a:r>
                  <a:rPr lang="en-US" sz="3200" dirty="0" smtClean="0">
                    <a:solidFill>
                      <a:schemeClr val="accent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cyan plane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0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08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0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05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example: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Construction 1 (cont.):    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𝑀𝐷𝑃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be 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Direction orthogonal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&amp; 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One dimensional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Makes </a:t>
                </a:r>
                <a:r>
                  <a:rPr lang="en-US" sz="3200" dirty="0" smtClean="0">
                    <a:solidFill>
                      <a:schemeClr val="hlin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+1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Data project to one point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And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-1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Data project to one point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Called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Maximal Data Piling Direction</a:t>
                </a:r>
              </a:p>
            </p:txBody>
          </p:sp>
        </mc:Choice>
        <mc:Fallback xmlns="">
          <p:sp>
            <p:nvSpPr>
              <p:cNvPr id="51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556" b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46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11856</TotalTime>
  <Words>245</Words>
  <Application>Microsoft Office PowerPoint</Application>
  <PresentationFormat>On-screen Show (4:3)</PresentationFormat>
  <Paragraphs>157</Paragraphs>
  <Slides>18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 Unicode MS</vt:lpstr>
      <vt:lpstr>Arial</vt:lpstr>
      <vt:lpstr>Cambria Math</vt:lpstr>
      <vt:lpstr>Times New Roman</vt:lpstr>
      <vt:lpstr>8_Default Design</vt:lpstr>
      <vt:lpstr>HDLSS Discrimination</vt:lpstr>
      <vt:lpstr>HDLSS Discrimination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439</cp:revision>
  <dcterms:created xsi:type="dcterms:W3CDTF">2001-06-08T01:38:43Z</dcterms:created>
  <dcterms:modified xsi:type="dcterms:W3CDTF">2017-09-21T00:19:59Z</dcterms:modified>
</cp:coreProperties>
</file>