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800" r:id="rId2"/>
    <p:sldMasterId id="2147483852" r:id="rId3"/>
    <p:sldMasterId id="2147483866" r:id="rId4"/>
  </p:sldMasterIdLst>
  <p:notesMasterIdLst>
    <p:notesMasterId r:id="rId51"/>
  </p:notesMasterIdLst>
  <p:sldIdLst>
    <p:sldId id="2152" r:id="rId5"/>
    <p:sldId id="2170" r:id="rId6"/>
    <p:sldId id="2171" r:id="rId7"/>
    <p:sldId id="2175" r:id="rId8"/>
    <p:sldId id="2177" r:id="rId9"/>
    <p:sldId id="2178" r:id="rId10"/>
    <p:sldId id="2184" r:id="rId11"/>
    <p:sldId id="2185" r:id="rId12"/>
    <p:sldId id="2205" r:id="rId13"/>
    <p:sldId id="2206" r:id="rId14"/>
    <p:sldId id="2207" r:id="rId15"/>
    <p:sldId id="2209" r:id="rId16"/>
    <p:sldId id="2219" r:id="rId17"/>
    <p:sldId id="2228" r:id="rId18"/>
    <p:sldId id="2241" r:id="rId19"/>
    <p:sldId id="2242" r:id="rId20"/>
    <p:sldId id="2253" r:id="rId21"/>
    <p:sldId id="2254" r:id="rId22"/>
    <p:sldId id="2259" r:id="rId23"/>
    <p:sldId id="2260" r:id="rId24"/>
    <p:sldId id="2263" r:id="rId25"/>
    <p:sldId id="2264" r:id="rId26"/>
    <p:sldId id="2265" r:id="rId27"/>
    <p:sldId id="2266" r:id="rId28"/>
    <p:sldId id="2267" r:id="rId29"/>
    <p:sldId id="2268" r:id="rId30"/>
    <p:sldId id="2269" r:id="rId31"/>
    <p:sldId id="2270" r:id="rId32"/>
    <p:sldId id="2271" r:id="rId33"/>
    <p:sldId id="2272" r:id="rId34"/>
    <p:sldId id="2273" r:id="rId35"/>
    <p:sldId id="2274" r:id="rId36"/>
    <p:sldId id="2275" r:id="rId37"/>
    <p:sldId id="2276" r:id="rId38"/>
    <p:sldId id="2277" r:id="rId39"/>
    <p:sldId id="2278" r:id="rId40"/>
    <p:sldId id="2279" r:id="rId41"/>
    <p:sldId id="2280" r:id="rId42"/>
    <p:sldId id="2281" r:id="rId43"/>
    <p:sldId id="2282" r:id="rId44"/>
    <p:sldId id="2283" r:id="rId45"/>
    <p:sldId id="2284" r:id="rId46"/>
    <p:sldId id="2285" r:id="rId47"/>
    <p:sldId id="2286" r:id="rId48"/>
    <p:sldId id="2287" r:id="rId49"/>
    <p:sldId id="2288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71FF"/>
    <a:srgbClr val="D357FF"/>
    <a:srgbClr val="69FFAD"/>
    <a:srgbClr val="00B050"/>
    <a:srgbClr val="8DEF8F"/>
    <a:srgbClr val="99FF99"/>
    <a:srgbClr val="0000FF"/>
    <a:srgbClr val="FFB279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245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73D8A6-A1D2-486D-AC2C-BE80BD2079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097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3095DD-01FA-48A9-8904-08EFD1BE10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957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56A0A-739A-4EEE-A456-ED8688BBBC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569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B33774-33E2-4F98-9DA9-D713ADB3A60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HDLSStmbMdif.ps</a:t>
            </a:r>
          </a:p>
        </p:txBody>
      </p:sp>
    </p:spTree>
    <p:extLst>
      <p:ext uri="{BB962C8B-B14F-4D97-AF65-F5344CB8AC3E}">
        <p14:creationId xmlns:p14="http://schemas.microsoft.com/office/powerpoint/2010/main" val="2406585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7A2905-A7A6-410E-A2DD-AA2EE5CEF0E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476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B9E970-A6E5-4E9D-843F-0205B458B0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204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6EB5B6-02A4-484A-9890-023613D9C33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2655254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FE1F39-C886-45AB-AFBB-03836F30C6D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152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245C8A-6640-46BD-B647-1B81A603BA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828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1C968B-4D38-4ADC-82F4-450B323226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PEdonFLDe1.ps</a:t>
            </a:r>
          </a:p>
        </p:txBody>
      </p:sp>
    </p:spTree>
    <p:extLst>
      <p:ext uri="{BB962C8B-B14F-4D97-AF65-F5344CB8AC3E}">
        <p14:creationId xmlns:p14="http://schemas.microsoft.com/office/powerpoint/2010/main" val="244504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8E5563-5FD2-4E75-B3AC-77FF5B2246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5576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2C7320-7374-4381-B449-2F96AB6425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PEdonGLRe1.ps</a:t>
            </a:r>
          </a:p>
        </p:txBody>
      </p:sp>
    </p:spTree>
    <p:extLst>
      <p:ext uri="{BB962C8B-B14F-4D97-AF65-F5344CB8AC3E}">
        <p14:creationId xmlns:p14="http://schemas.microsoft.com/office/powerpoint/2010/main" val="34766824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4904E3-E88E-4B57-B2B6-BD4E65A4BB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288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616746-4430-40A6-9C3C-4897A81A0C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739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616746-4430-40A6-9C3C-4897A81A0C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139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F09D05-26CD-4456-9505-9B1A532C8C7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0179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C78BC3-D5D0-4C87-ACA3-B5320C8693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6329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C78BC3-D5D0-4C87-ACA3-B5320C8693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8081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6E2BCD-7671-4581-83B2-9E8A56149A8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3168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6E2BCD-7671-4581-83B2-9E8A56149A8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9960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27E880-A8C6-474B-A683-532205C4C7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625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8E5563-5FD2-4E75-B3AC-77FF5B2246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2321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E0E94C-CF45-43F0-B83C-B30E2929861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6894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895C2F-5883-40FA-B918-BA19C42BB7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7752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895C2F-5883-40FA-B918-BA19C42BB7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8809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0CDB0A-F53F-4C91-B02B-1EEC153CB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4213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8C9902-F653-47C2-ABE3-7D5968BFB2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40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8C9902-F653-47C2-ABE3-7D5968BFB2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7860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E36DD5-B933-4AC5-9C0B-8414D9818D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2135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58D353-3ECC-403B-A104-CDB36FBC0B9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2992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2C44A3-EAC1-446E-9938-F58B836CF1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3357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096E89-B82E-461E-9449-97356FD62A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326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EE3003-4807-4BC6-9B91-309692E2D48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4032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D0C9A3-8735-44A7-97E4-40B7B1CE1AE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8116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8DA859-0E8B-4525-B672-A07D8AFBF99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620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F99BE2-E9AC-44B8-9E04-7CC9E84CD3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2051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357796-404D-46AC-B291-4C42486335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9624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B8415D-77C3-44AA-8E42-FCD76808142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7295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D22EA6-AADA-4003-B28A-2E1442E473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3993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5CBE46-C4D1-44B5-A818-C22DB422E3B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433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950F61-ED00-455F-8A8A-51C6AE4E1C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972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535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474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6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67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2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8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53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7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52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869233-8428-428D-8528-03D404F6AF9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931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C375-E755-4C49-A37C-9AA3C877371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74C3A-2F4D-4D0F-BEA8-B275128FB3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22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DA0A-FE2D-46DF-97E8-9894066012A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3CE9-CFE6-4F39-8BF0-FE3C1D8D07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94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1BCF7-84AE-4EEA-A077-6D6FB4FA9F9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DF95-C034-41AE-AD68-51137C2F3A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29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8898-91F4-4E0F-9FF4-A9399404E3E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D0A94-51D5-47DE-B9B4-EBEF4018AF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0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19EA6-7DEE-499E-B3AE-2CF62236DBD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F8A7-5668-43A5-9DF1-A7C258827B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2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57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BCAF-19B8-47C6-97D6-CFB4919A6CD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55F4-EEB7-442E-A056-A9AD7D798A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45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63C95-0D68-4E7B-AD35-EE5A9B0B079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8790B-BC88-485B-BBBA-022D34101D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20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3F161-FB60-49C1-9270-565AC8D58F7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3ED4-B554-4E34-A942-1474CDBF47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69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0F88F-1E23-4B4E-9C93-4EB8417E19E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EB22-F5A1-40B7-96AE-509ECD04B9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06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B0FA-E4EF-446B-9FCB-0E1B2345225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FF23D-0448-4334-BEC1-102629BB08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12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3388-3EC9-465D-AE6E-B3D9E32AEEEF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D4AF-C0F3-49CF-AC95-0E00FA5430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40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DFCAB-25B4-49BF-BA55-0C22A06070F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456A-2F90-46D2-B66F-20B675F8E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09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384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3366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425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444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0104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0698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1148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4167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89075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508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6941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4960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7045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417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54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942D3-519C-48E9-8145-599F34957D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949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CCE8E-874F-4403-9C19-1D3BCDF1C0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37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EEEAD-7BC6-48E3-BDCC-646BB06A2F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015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07729-40F3-4768-ACD5-14112E5608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64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5C9F0-5D55-4DFE-9092-5F963555994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153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6B039-2E22-4E6E-8E2D-1A5D1DAEAE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16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4B4B7-75B4-49CD-963A-3110696356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462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381DC-3D06-4E4E-B126-911431B7EB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003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EEA0B-AC12-4912-9E4B-D934B8DE90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967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CACD0-9EF4-4C67-9333-ADDDC38948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778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6CA3C-6BCC-4649-B494-F0EB3BD10B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361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51D58-6A53-44CA-B606-18A1483F8E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296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68AAF-21D2-433C-B979-2FB62395BA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0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5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7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7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6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795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88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8942BA45-F1BF-4490-913F-58A6AE46DDA1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9/20/2017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9B3BD31-8219-44C4-881D-F17C42F583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381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1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FB628BB-C1A7-4DE7-9E5D-D1EBF6A2E9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111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 </a:t>
            </a:r>
            <a:r>
              <a:rPr lang="en-US" dirty="0" smtClean="0"/>
              <a:t>(10 Minute Talks)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645" t="41909" r="13441" b="9545"/>
          <a:stretch/>
        </p:blipFill>
        <p:spPr>
          <a:xfrm>
            <a:off x="762000" y="2971800"/>
            <a:ext cx="7924800" cy="3657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6746" t="44943" r="9432" b="36852"/>
          <a:stretch/>
        </p:blipFill>
        <p:spPr>
          <a:xfrm>
            <a:off x="609600" y="1752600"/>
            <a:ext cx="8153400" cy="11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bg1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Big Picture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statistical goals of OODA: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structure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Projections, PCA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Discrimination)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2+ populations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Data Objects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 Spectra, Mortality Data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“Vertical Integration” of Data Types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2971800"/>
            <a:ext cx="7086600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30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Background:  Two Class (Binary) version: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training data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+1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and    </a:t>
            </a:r>
            <a:r>
              <a:rPr lang="en-US" sz="3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-1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Develop a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rule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assigning new data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a Class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Canonical Example:  Disease Diagnosis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Patients are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Healthy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or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Ill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Determine based on measurements</a:t>
            </a:r>
          </a:p>
        </p:txBody>
      </p:sp>
    </p:spTree>
    <p:extLst>
      <p:ext uri="{BB962C8B-B14F-4D97-AF65-F5344CB8AC3E}">
        <p14:creationId xmlns:p14="http://schemas.microsoft.com/office/powerpoint/2010/main" val="422434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Distinction: </a:t>
            </a:r>
          </a:p>
          <a:p>
            <a:pPr marL="609600" indent="-609600" algn="ctr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vs. Clustering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terminology: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Classification:   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supervised learning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Clustering:   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8170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Simple Toy Example: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MD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split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center</a:t>
            </a:r>
          </a:p>
        </p:txBody>
      </p:sp>
      <p:pic>
        <p:nvPicPr>
          <p:cNvPr id="399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52646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common terminology (for FLD):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 (LDA)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Paper:     Fisher (1936)</a:t>
            </a:r>
          </a:p>
        </p:txBody>
      </p:sp>
    </p:spTree>
    <p:extLst>
      <p:ext uri="{BB962C8B-B14F-4D97-AF65-F5344CB8AC3E}">
        <p14:creationId xmlns:p14="http://schemas.microsoft.com/office/powerpoint/2010/main" val="40510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074821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Thus discrimination rule is: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Classify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</m:ba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to Class +1 when: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𝑛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𝐹𝐿𝐷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≥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𝜇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𝐹𝐿𝐷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𝑛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𝐹𝐿𝐷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where: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𝐹𝐿𝐷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−1/2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𝑇𝐹𝐿𝐷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en-US" sz="28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ba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ba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𝐹𝐿𝐷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1/2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𝑇𝐹𝐿𝐷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ba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ba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</a:t>
                </a: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ea typeface="Arial Unicode MS" pitchFamily="34" charset="-128"/>
                    <a:cs typeface="Arial Unicode MS" pitchFamily="34" charset="-128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0</m:t>
                            </m:r>
                          </m:sup>
                        </m:sSup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</m:ba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</m:ba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28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≥</m:t>
                    </m:r>
                  </m:oMath>
                </a14:m>
                <a:endParaRPr lang="en-US" sz="2800" i="1" dirty="0" smtClean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≥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box>
                          <m:box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d>
                          <m:d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bar>
                                      <m:barPr>
                                        <m:ctrlPr>
                                          <a:rPr lang="en-US" sz="28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𝑋</m:t>
                                        </m:r>
                                      </m:e>
                                    </m:bar>
                                  </m:e>
                                </m:ba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bar>
                                      <m:barPr>
                                        <m:ctrlPr>
                                          <a:rPr lang="en-US" sz="28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𝑋</m:t>
                                        </m:r>
                                      </m:e>
                                    </m:bar>
                                  </m:e>
                                </m:ba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</m:ba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</m:ba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2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074821"/>
                <a:ext cx="8382000" cy="5181600"/>
              </a:xfrm>
              <a:blipFill>
                <a:blip r:embed="rId3"/>
                <a:stretch>
                  <a:fillRect l="-1891" t="-3412" b="-3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7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24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9906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 (in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orig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space) have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separ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ting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hyperplane with: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Normal vector: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rgbClr val="D357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𝑛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rgbClr val="D357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𝐹𝐿𝐷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       Intercept: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i="1" smtClean="0">
                                <a:solidFill>
                                  <a:srgbClr val="D357FF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𝜇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rgbClr val="D357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𝐹𝐿𝐷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92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990600"/>
                <a:ext cx="8458200" cy="5486400"/>
              </a:xfrm>
              <a:blipFill rotWithShape="1">
                <a:blip r:embed="rId3"/>
                <a:stretch>
                  <a:fillRect l="-144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22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45470" r="11598" b="11368"/>
          <a:stretch>
            <a:fillRect/>
          </a:stretch>
        </p:blipFill>
        <p:spPr>
          <a:xfrm>
            <a:off x="1219200" y="2895600"/>
            <a:ext cx="6686550" cy="3041650"/>
          </a:xfrm>
          <a:noFill/>
        </p:spPr>
      </p:pic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2895600" y="2057400"/>
            <a:ext cx="457200" cy="2819400"/>
          </a:xfrm>
          <a:prstGeom prst="line">
            <a:avLst/>
          </a:prstGeom>
          <a:noFill/>
          <a:ln w="25400">
            <a:solidFill>
              <a:srgbClr val="D357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3733800" y="1447800"/>
            <a:ext cx="2667000" cy="2057400"/>
          </a:xfrm>
          <a:prstGeom prst="line">
            <a:avLst/>
          </a:prstGeom>
          <a:noFill/>
          <a:ln w="25400">
            <a:solidFill>
              <a:srgbClr val="D357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2730000" y="2514600"/>
            <a:ext cx="4800600" cy="2057400"/>
          </a:xfrm>
          <a:prstGeom prst="line">
            <a:avLst/>
          </a:prstGeom>
          <a:noFill/>
          <a:ln w="25400">
            <a:solidFill>
              <a:srgbClr val="D357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8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7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990600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FLD Likelihood View (cont.)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Replacing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𝜇</m:t>
                            </m:r>
                          </m:e>
                        </m:ba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𝜇</m:t>
                            </m:r>
                          </m:e>
                        </m:ba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and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𝑤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by maximum likelihood estimates: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en-US" sz="280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</m:bar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</m:bar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and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l-GR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𝑤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Gives the likelihood ratio discrimination rule: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Choose Class +1, when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0</m:t>
                              </m:r>
                            </m:sup>
                          </m:sSup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≥</m:t>
                      </m:r>
                      <m:box>
                        <m:box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bar>
                                        <m:bar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</m:e>
                                      </m:bar>
                                    </m:e>
                                  </m:ba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bar>
                                        <m:bar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</m:e>
                                      </m:bar>
                                    </m:e>
                                  </m:ba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Same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as above, so:     FLD can be viewed as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Likelihood Ratio Rule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53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990600"/>
                <a:ext cx="8382000" cy="5181600"/>
              </a:xfrm>
              <a:blipFill>
                <a:blip r:embed="rId3"/>
                <a:stretch>
                  <a:fillRect l="-1891" t="-1529" r="-1455" b="-10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72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4" name="Rectangle 1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5" name="Rectangle 12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6" name="Rectangle 14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7" name="Rectangle 1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6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FLD Generalization I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Gaussian Likelihood Ratio Discrimination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(a. k. a.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nonlinear discriminant analysis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Idea:      Assume 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class distributions are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𝜇</m:t>
                                </m:r>
                              </m:e>
                            </m:ba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⨀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⨀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:endParaRPr lang="en-US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Different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covariances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!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Likelihood Ratio rule is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straightf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num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calc.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(thus can easily implement, and do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discrim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</a:t>
                </a:r>
              </a:p>
            </p:txBody>
          </p:sp>
        </mc:Choice>
        <mc:Fallback xmlns="">
          <p:sp>
            <p:nvSpPr>
              <p:cNvPr id="163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  <a:blipFill>
                <a:blip r:embed="rId3"/>
                <a:stretch>
                  <a:fillRect l="-1891" t="-1294" r="-2182" b="-6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5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for Donut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Poor, no plane can work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530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</p:spTree>
    <p:extLst>
      <p:ext uri="{BB962C8B-B14F-4D97-AF65-F5344CB8AC3E}">
        <p14:creationId xmlns:p14="http://schemas.microsoft.com/office/powerpoint/2010/main" val="23843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Viewpoint:    Gaussian Likelihood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Maximum Likelihood Estimate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43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for Donut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Works well (good quadratic)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(Even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though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not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Gaussian)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55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FLD vs. GLR: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Tilted Point Clouds Data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good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good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 Data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bad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good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 Data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bad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OK, not great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Conclusion:     GLR generally better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(will see a different answer for </a:t>
            </a: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data)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753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Generalization II     (Gen. I was GLR)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prior probabilities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 different weights to 2 classes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assume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priori equally likely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Development is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straightforward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Modified likelihood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Change intercept in FLD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explore further here 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233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Generalization II     (Gen. I was GLR)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prior probabilities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 different weights to 2 classes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assume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priori equally likely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Canonical Example:   Rare Disease Testing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(Often Train on Mostly Rare Cases)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347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FLD Generalization III</a:t>
                </a: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Principal Discriminant Analysis</a:t>
                </a:r>
              </a:p>
              <a:p>
                <a:pPr marL="609600" indent="-609600" eaLnBrk="1" hangingPunct="1">
                  <a:lnSpc>
                    <a:spcPct val="9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Idea: FLD-like approach to  &gt; 2  classes</a:t>
                </a:r>
              </a:p>
              <a:p>
                <a:pPr marL="609600" indent="-609600" eaLnBrk="1" hangingPunct="1">
                  <a:lnSpc>
                    <a:spcPct val="9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Assumption:    Class covariance matrices are the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same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(similar)</a:t>
                </a:r>
              </a:p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(but not Gaussian, same situation as for FLD)</a:t>
                </a:r>
              </a:p>
              <a:p>
                <a:pPr marL="609600" indent="-609600" eaLnBrk="1" hangingPunct="1">
                  <a:lnSpc>
                    <a:spcPct val="9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Main idea:     </a:t>
                </a: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Quantify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location of classes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by their means</a:t>
                </a: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</m:ba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</m:bar>
                        </m:e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 Unicode MS" pitchFamily="34" charset="-128"/>
                        </a:rPr>
                        <m:t>⋯,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</m:bar>
                        </m:e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 rotWithShape="1">
                <a:blip r:embed="rId3"/>
                <a:stretch>
                  <a:fillRect l="-2255" t="-2333" r="-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04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Principal Discriminant Analysis (cont.)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way to find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directions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among the means: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on set of means</a:t>
            </a:r>
          </a:p>
          <a:p>
            <a:pPr marL="609600" indent="-609600"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(Think Analog of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8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9" name="Rectangle 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885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5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Principal Discriminant Analysis (cont.)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way to find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interesting directions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among the means: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PCA on set of means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   Eigen-analysis of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between class covariance matrix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𝑀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𝑀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𝑘</m:t>
                                  </m:r>
                                </m:e>
                              </m:rad>
                            </m:den>
                          </m:f>
                        </m:e>
                      </m:box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(1)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⋯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(1)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Aside:  can show:  overall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Σ</m:t>
                        </m:r>
                      </m:e>
                    </m:acc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𝑘</m:t>
                    </m:r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𝑤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0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>
                <a:blip r:embed="rId3"/>
                <a:stretch>
                  <a:fillRect l="-189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8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9" name="Rectangle 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53001" y="4061522"/>
            <a:ext cx="4000499" cy="1043878"/>
            <a:chOff x="4953001" y="4061522"/>
            <a:chExt cx="4000499" cy="1043878"/>
          </a:xfrm>
        </p:grpSpPr>
        <p:sp>
          <p:nvSpPr>
            <p:cNvPr id="2" name="TextBox 1"/>
            <p:cNvSpPr txBox="1"/>
            <p:nvPr/>
          </p:nvSpPr>
          <p:spPr>
            <a:xfrm>
              <a:off x="6646458" y="4061522"/>
              <a:ext cx="23070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Mean of Means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6934200" y="4499124"/>
              <a:ext cx="865779" cy="606276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2" idx="2"/>
            </p:cNvCxnSpPr>
            <p:nvPr/>
          </p:nvCxnSpPr>
          <p:spPr>
            <a:xfrm flipH="1">
              <a:off x="4953001" y="4523187"/>
              <a:ext cx="2846978" cy="582213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054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Principal Discriminant Analysis (cont.)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PCA only works like Mean Difference,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Expect can improve by</a:t>
            </a:r>
          </a:p>
          <a:p>
            <a:pPr marL="609600" indent="-609600" algn="ctr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taking covariance into account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609600" indent="-609600"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(Recall Improvement of FLD over MD)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2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3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Principal Discriminant Analysis (cont.)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PCA only works like Mean Difference,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Expect can improve by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taking covariance into account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Blind application of above ideas suggests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eigen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-analysis of: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𝑤</m:t>
                            </m:r>
                          </m:sup>
                        </m:sSup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0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 rotWithShape="0">
                <a:blip r:embed="rId3"/>
                <a:stretch>
                  <a:fillRect l="-189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2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Principal Discriminant Analysis (cont.)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are: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smarter ways to compute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generalized eigenvalue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representations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(this solves optimization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Special case: 2 classes,   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reduces to standard FLD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reference for more:    Section 3.8 of: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Duda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Hart &amp; Stork (2001)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457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Viewpoint:    Gaussian Likelihood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When data are multivariate Gaussian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finds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axes of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contours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of Probability Density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Maximum Likelihood Estimate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Mistaken idea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only useful for Gaussian data 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04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Classical Ideas: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Among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Methods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and FLD sometimes similar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FLD better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FLD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preferred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Among Complicated Methods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always use that?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Caution:</a:t>
            </a:r>
          </a:p>
          <a:p>
            <a:pPr marL="1104900" lvl="1" indent="-533400" eaLnBrk="1" hangingPunct="1"/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Story changes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</a:t>
            </a: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settings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430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Main </a:t>
                </a:r>
                <a:r>
                  <a:rPr lang="en-US" dirty="0" smtClean="0">
                    <a:solidFill>
                      <a:srgbClr val="00B05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HDLSS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issues:</a:t>
                </a:r>
              </a:p>
              <a:p>
                <a:pPr marL="609600" indent="-609600" eaLnBrk="1" hangingPunct="1"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Sample Size,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&lt;   Dimension,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endParaRPr lang="en-US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Singular covariance matrix</a:t>
                </a:r>
              </a:p>
              <a:p>
                <a:pPr marL="609600" indent="-609600" eaLnBrk="1" hangingPunct="1"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 can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 use matrix inverse</a:t>
                </a:r>
              </a:p>
              <a:p>
                <a:pPr marL="609600" indent="-609600" eaLnBrk="1" hangingPunct="1"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can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standardize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the data</a:t>
                </a:r>
              </a:p>
              <a:p>
                <a:pPr marL="609600" indent="-609600" algn="ctr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(requires root inverse covariance)</a:t>
                </a:r>
              </a:p>
              <a:p>
                <a:pPr marL="609600" indent="-609600" eaLnBrk="1" hangingPunct="1"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 do classical multivariate analysis</a:t>
                </a:r>
              </a:p>
            </p:txBody>
          </p:sp>
        </mc:Choice>
        <mc:Fallback xmlns="">
          <p:sp>
            <p:nvSpPr>
              <p:cNvPr id="46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>
                <a:blip r:embed="rId3"/>
                <a:stretch>
                  <a:fillRect l="-2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88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Main </a:t>
                </a:r>
                <a:r>
                  <a:rPr lang="en-US" dirty="0" smtClean="0">
                    <a:solidFill>
                      <a:srgbClr val="00B05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HDLSS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issues:</a:t>
                </a: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 do classical multivariate analysis</a:t>
                </a: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1009650" lvl="1" indent="-609600" eaLnBrk="1" hangingPunct="1"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Key Idea:   Standardize</a:t>
                </a:r>
              </a:p>
              <a:p>
                <a:pPr marL="1409700" lvl="2" indent="-609600" eaLnBrk="1" hangingPunct="1"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Subtract Sample Mean</a:t>
                </a:r>
              </a:p>
              <a:p>
                <a:pPr marL="1409700" lvl="2" indent="-609600" eaLnBrk="1" hangingPunct="1"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Sphere the Data    (i.e.  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1009650" lvl="1" indent="-609600" eaLnBrk="1" hangingPunct="1"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And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(0,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𝐼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dist’n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for statistical inference</a:t>
                </a:r>
              </a:p>
              <a:p>
                <a:pPr marL="400050" lvl="1" indent="0" eaLnBrk="1" hangingPunct="1">
                  <a:lnSpc>
                    <a:spcPct val="130000"/>
                  </a:lnSpc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6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>
                <a:blip r:embed="rId3"/>
                <a:stretch>
                  <a:fillRect l="-2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900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approach to non-invertible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by generalized inverses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called pseudo inverses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there are several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Here use Moore Penrose inverse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used by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pinv.m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 provides useful results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(but not always)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821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Application of Generalized Inverse to FLD: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Direction (Normal) Vector: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e>
                          </m:ba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𝐹𝐿𝐷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Intercept: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𝐹𝐿𝐷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2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>
                <a:blip r:embed="rId3"/>
                <a:stretch>
                  <a:fillRect l="-189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2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4" name="Rectangle 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5" name="Rectangle 11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51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Application of Generalized Inverse to FLD: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Direction (Normal) Vector: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e>
                          </m:ba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𝐹𝐿𝐷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Intercept: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𝐹𝐿𝐷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Have replaced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by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</a:p>
            </p:txBody>
          </p:sp>
        </mc:Choice>
        <mc:Fallback xmlns="">
          <p:sp>
            <p:nvSpPr>
              <p:cNvPr id="82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>
                <a:blip r:embed="rId3"/>
                <a:stretch>
                  <a:fillRect l="-189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2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4" name="Rectangle 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5" name="Rectangle 11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6" name="Line 13"/>
          <p:cNvSpPr>
            <a:spLocks noChangeShapeType="1"/>
          </p:cNvSpPr>
          <p:nvPr/>
        </p:nvSpPr>
        <p:spPr bwMode="auto">
          <a:xfrm flipH="1" flipV="1">
            <a:off x="4495800" y="3136200"/>
            <a:ext cx="1600200" cy="2502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69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 Increasing Dimension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data vectors: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Entry 1:      </a:t>
                </a:r>
              </a:p>
              <a:p>
                <a:pPr marL="0" indent="0" eaLnBrk="1" hangingPunct="1">
                  <a:lnSpc>
                    <a:spcPct val="110000"/>
                  </a:lnSpc>
                  <a:buNone/>
                </a:pPr>
                <a:r>
                  <a:rPr lang="en-US" dirty="0" smtClean="0">
                    <a:solidFill>
                      <a:schemeClr val="hlin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Class +1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+2.2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</a:t>
                </a:r>
                <a:r>
                  <a:rPr lang="en-US" dirty="0" smtClean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–</a:t>
                </a:r>
                <a:r>
                  <a:rPr lang="en-US" dirty="0" smtClean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1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−2.2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,1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Other Entries: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0,1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All Entries Independent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Look through dimensions,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=1, 2, ⋯, 1000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 rotWithShape="1">
                <a:blip r:embed="rId3"/>
                <a:stretch>
                  <a:fillRect l="-2255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27" name="Rectangle 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28" name="Rectangle 7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29" name="Rectangle 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30" name="Rectangle 11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209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066800"/>
            <a:ext cx="81534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Increasing Dimension Example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4915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14958" r="3206" b="8055"/>
          <a:stretch>
            <a:fillRect/>
          </a:stretch>
        </p:blipFill>
        <p:spPr>
          <a:xfrm>
            <a:off x="3200400" y="1947863"/>
            <a:ext cx="5638800" cy="4308475"/>
          </a:xfrm>
          <a:noFill/>
        </p:spPr>
      </p:pic>
      <p:grpSp>
        <p:nvGrpSpPr>
          <p:cNvPr id="4" name="Group 3"/>
          <p:cNvGrpSpPr/>
          <p:nvPr/>
        </p:nvGrpSpPr>
        <p:grpSpPr>
          <a:xfrm>
            <a:off x="609600" y="3371671"/>
            <a:ext cx="6400800" cy="1428929"/>
            <a:chOff x="609600" y="3371671"/>
            <a:chExt cx="6400800" cy="1428929"/>
          </a:xfrm>
        </p:grpSpPr>
        <p:sp>
          <p:nvSpPr>
            <p:cNvPr id="49158" name="Line 6"/>
            <p:cNvSpPr>
              <a:spLocks noChangeShapeType="1"/>
            </p:cNvSpPr>
            <p:nvPr/>
          </p:nvSpPr>
          <p:spPr bwMode="auto">
            <a:xfrm>
              <a:off x="2667000" y="3787169"/>
              <a:ext cx="4343400" cy="1013431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3371671"/>
              <a:ext cx="220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Project 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FLD Direction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1828800"/>
            <a:ext cx="3810000" cy="2971800"/>
            <a:chOff x="609600" y="1828800"/>
            <a:chExt cx="3810000" cy="2971800"/>
          </a:xfrm>
        </p:grpSpPr>
        <p:sp>
          <p:nvSpPr>
            <p:cNvPr id="2" name="TextBox 1"/>
            <p:cNvSpPr txBox="1"/>
            <p:nvPr/>
          </p:nvSpPr>
          <p:spPr>
            <a:xfrm>
              <a:off x="609600" y="1828800"/>
              <a:ext cx="157126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Project 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Optimal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Direction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2180864" y="2428964"/>
              <a:ext cx="2238736" cy="237163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3200398"/>
            <a:ext cx="4572000" cy="2602470"/>
            <a:chOff x="609600" y="3200398"/>
            <a:chExt cx="4572000" cy="2602470"/>
          </a:xfrm>
        </p:grpSpPr>
        <p:sp>
          <p:nvSpPr>
            <p:cNvPr id="11" name="TextBox 10"/>
            <p:cNvSpPr txBox="1"/>
            <p:nvPr/>
          </p:nvSpPr>
          <p:spPr>
            <a:xfrm>
              <a:off x="609600" y="4971871"/>
              <a:ext cx="15712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Project 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Both</a:t>
              </a:r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 flipV="1">
              <a:off x="2180864" y="3200398"/>
              <a:ext cx="3000736" cy="2186969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270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1066800"/>
                <a:ext cx="81534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 a 2</a:t>
                </a:r>
                <a:r>
                  <a:rPr lang="en-US" sz="3200" baseline="300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Dimension 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noise)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066800"/>
                <a:ext cx="8153400" cy="5486400"/>
              </a:xfrm>
              <a:blipFill rotWithShape="1">
                <a:blip r:embed="rId3"/>
                <a:stretch>
                  <a:fillRect l="-1868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018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14958" r="3206" b="8055"/>
          <a:stretch>
            <a:fillRect/>
          </a:stretch>
        </p:blipFill>
        <p:spPr>
          <a:xfrm>
            <a:off x="3200400" y="1947863"/>
            <a:ext cx="5638800" cy="4308475"/>
          </a:xfrm>
          <a:noFill/>
        </p:spPr>
      </p:pic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2743200" y="2590800"/>
            <a:ext cx="2057400" cy="232049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981200"/>
            <a:ext cx="3026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Same Projections 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Optimal Direction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3512403"/>
            <a:ext cx="6858000" cy="2278797"/>
            <a:chOff x="228600" y="3512403"/>
            <a:chExt cx="6858000" cy="2278797"/>
          </a:xfrm>
        </p:grpSpPr>
        <p:sp>
          <p:nvSpPr>
            <p:cNvPr id="11" name="TextBox 10"/>
            <p:cNvSpPr txBox="1"/>
            <p:nvPr/>
          </p:nvSpPr>
          <p:spPr>
            <a:xfrm>
              <a:off x="228600" y="3512403"/>
              <a:ext cx="16225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357FF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Axes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 Here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851160" y="3751048"/>
              <a:ext cx="5235440" cy="2040152"/>
            </a:xfrm>
            <a:prstGeom prst="line">
              <a:avLst/>
            </a:prstGeom>
            <a:noFill/>
            <a:ln w="38100">
              <a:solidFill>
                <a:srgbClr val="D357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851160" y="3751050"/>
              <a:ext cx="2568440" cy="2040150"/>
            </a:xfrm>
            <a:prstGeom prst="line">
              <a:avLst/>
            </a:prstGeom>
            <a:noFill/>
            <a:ln w="38100">
              <a:solidFill>
                <a:srgbClr val="D357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8600" y="3048000"/>
            <a:ext cx="4495801" cy="1664732"/>
            <a:chOff x="228600" y="3048000"/>
            <a:chExt cx="4495801" cy="1664732"/>
          </a:xfrm>
        </p:grpSpPr>
        <p:sp>
          <p:nvSpPr>
            <p:cNvPr id="12" name="TextBox 11"/>
            <p:cNvSpPr txBox="1"/>
            <p:nvPr/>
          </p:nvSpPr>
          <p:spPr>
            <a:xfrm>
              <a:off x="228600" y="3881735"/>
              <a:ext cx="23086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Are Same As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357FF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Directions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 Here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V="1">
              <a:off x="2537244" y="3048000"/>
              <a:ext cx="1501355" cy="1447800"/>
            </a:xfrm>
            <a:prstGeom prst="line">
              <a:avLst/>
            </a:prstGeom>
            <a:noFill/>
            <a:ln w="38100">
              <a:solidFill>
                <a:srgbClr val="D357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 flipV="1">
              <a:off x="2537245" y="3200400"/>
              <a:ext cx="2187156" cy="1295400"/>
            </a:xfrm>
            <a:prstGeom prst="line">
              <a:avLst/>
            </a:prstGeom>
            <a:noFill/>
            <a:ln w="38100">
              <a:solidFill>
                <a:srgbClr val="D357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8600" y="3429000"/>
            <a:ext cx="5638800" cy="2819400"/>
            <a:chOff x="228600" y="3429000"/>
            <a:chExt cx="5638800" cy="2819400"/>
          </a:xfrm>
        </p:grpSpPr>
        <p:sp>
          <p:nvSpPr>
            <p:cNvPr id="15" name="TextBox 14"/>
            <p:cNvSpPr txBox="1"/>
            <p:nvPr/>
          </p:nvSpPr>
          <p:spPr>
            <a:xfrm>
              <a:off x="228600" y="5417403"/>
              <a:ext cx="17956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Now See 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Dimensions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V="1">
              <a:off x="2024284" y="3429000"/>
              <a:ext cx="3843116" cy="24039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990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1066800"/>
                <a:ext cx="81534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 a 3</a:t>
                </a:r>
                <a:r>
                  <a:rPr lang="en-US" sz="3200" baseline="300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Dimension  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noise)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Project on 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2-d subspace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generated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by optimal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&amp; by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FLD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066800"/>
                <a:ext cx="8153400" cy="5486400"/>
              </a:xfrm>
              <a:blipFill rotWithShape="1">
                <a:blip r:embed="rId3"/>
                <a:stretch>
                  <a:fillRect l="-1868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120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14958" r="3206" b="8055"/>
          <a:stretch>
            <a:fillRect/>
          </a:stretch>
        </p:blipFill>
        <p:spPr>
          <a:xfrm>
            <a:off x="3200400" y="1947863"/>
            <a:ext cx="5638800" cy="4308475"/>
          </a:xfrm>
          <a:noFill/>
        </p:spPr>
      </p:pic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2438400" y="2133600"/>
            <a:ext cx="18288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0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check for Gaussian distribution: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Standardized parallel coordinate plot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Subtract coordinate wise median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(robust version of mean)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(not good as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point cloud 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now only looking at coordinates)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Normalize by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MAD / MAD(N(0,1))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(put on same scale as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 deviation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 if data stays in range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to +3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41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83058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Movie Through Increasing Dimensions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4" name="EGIncDimClass1FLD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" y="160020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2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in Increasing Dimensions: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dimensions (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2-9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good separation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 angle between FLD and Optimal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generalizability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Medium Dimensions (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10-26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 separation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good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?!?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Larger angle between FLD and Optimal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Worse generalizability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Feel effect of sampling noise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816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in Increasing Dimensions: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 Dimensions (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d=27-37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worse angle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poor generalizability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very small within class variation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Poor separation between classes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 separation / variation ratio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094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in Increasing Dimensions: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</a:t>
            </a: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Boundary (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d=38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38 = degrees of freedom</a:t>
            </a:r>
          </a:p>
          <a:p>
            <a:pPr marL="1104900" lvl="1" indent="-5334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(need to estimate 2 class means)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Within class variation = 0 ?!?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pile up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on just two points</a:t>
            </a:r>
          </a:p>
          <a:p>
            <a:pPr marL="1104900" lvl="1" indent="-533400" eaLnBrk="1" hangingPunct="1"/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Perfect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separation / variation ratio?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only feels microscopic noise aspects</a:t>
            </a:r>
          </a:p>
          <a:p>
            <a:pPr marL="1104900" lvl="1" indent="-5334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likely not generalizable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 to optimal very large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179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in Increasing Dimensions: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Just beyond </a:t>
            </a: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boundary (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d=39-70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Improves with higher dimension?!?</a:t>
            </a:r>
          </a:p>
          <a:p>
            <a:pPr marL="1104900" lvl="1" indent="-533400"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 gets better</a:t>
            </a:r>
          </a:p>
          <a:p>
            <a:pPr marL="1104900" lvl="1" indent="-533400"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Improving generalizability?</a:t>
            </a:r>
          </a:p>
          <a:p>
            <a:pPr marL="1104900" lvl="1" indent="-533400"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noise helps classification?!?</a:t>
            </a:r>
          </a:p>
          <a:p>
            <a:pPr marL="1104900" lvl="1" indent="-533400" eaLnBrk="1" hangingPunct="1">
              <a:lnSpc>
                <a:spcPct val="130000"/>
              </a:lnSpc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267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34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FLD in Increasing Dimensions:</a:t>
                </a:r>
              </a:p>
              <a:p>
                <a:pPr marL="609600" indent="-6096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Far beyond </a:t>
                </a:r>
                <a:r>
                  <a:rPr lang="en-US" dirty="0" smtClean="0">
                    <a:solidFill>
                      <a:srgbClr val="00B05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HDLSS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boun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ry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d=70-1000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):</a:t>
                </a:r>
              </a:p>
              <a:p>
                <a:pPr marL="1104900" lvl="1" indent="-5334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Quality degrades</a:t>
                </a:r>
              </a:p>
              <a:p>
                <a:pPr marL="1104900" lvl="1" indent="-5334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Projections look terrible</a:t>
                </a:r>
              </a:p>
              <a:p>
                <a:pPr marL="1104900" lvl="1" indent="-5334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(populations overlap)</a:t>
                </a:r>
              </a:p>
              <a:p>
                <a:pPr marL="1104900" lvl="1" indent="-5334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And Generalizability falls apart, as well</a:t>
                </a:r>
              </a:p>
              <a:p>
                <a:pPr marL="1104900" lvl="1" indent="-533400" eaLnBrk="1" hangingPunct="1"/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Asymptotics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worked out by Bickel &amp;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Levina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(2004)</a:t>
                </a:r>
              </a:p>
              <a:p>
                <a:pPr marL="1104900" lvl="1" indent="-5334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Problem is estimation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×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covariance matrix</a:t>
                </a:r>
              </a:p>
              <a:p>
                <a:pPr marL="571500" lvl="1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73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>
                <a:blip r:embed="rId3"/>
                <a:stretch>
                  <a:fillRect l="-2255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966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Solution: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(Centroid) Method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classically recommended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Usually no better than FLD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worse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avoids estimation of covariance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Means are very stable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Expect less </a:t>
            </a: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problem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009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3200400" cy="50292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Cornea Data:  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Median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(Data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Median)</a:t>
            </a:r>
          </a:p>
          <a:p>
            <a:pPr marL="711200" indent="-711200" eaLnBrk="1" hangingPunct="1">
              <a:lnSpc>
                <a:spcPct val="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-------------------</a:t>
            </a:r>
          </a:p>
          <a:p>
            <a:pPr marL="711200" indent="-711200" eaLnBrk="1" hangingPunct="1">
              <a:lnSpc>
                <a:spcPct val="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MAD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5871" name="Picture 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7" t="24979" r="16420"/>
          <a:stretch>
            <a:fillRect/>
          </a:stretch>
        </p:blipFill>
        <p:spPr>
          <a:xfrm>
            <a:off x="3997325" y="1379538"/>
            <a:ext cx="4827588" cy="9859962"/>
          </a:xfrm>
          <a:noFill/>
        </p:spPr>
      </p:pic>
      <p:sp>
        <p:nvSpPr>
          <p:cNvPr id="35872" name="Line 32"/>
          <p:cNvSpPr>
            <a:spLocks noChangeShapeType="1"/>
          </p:cNvSpPr>
          <p:nvPr/>
        </p:nvSpPr>
        <p:spPr bwMode="auto">
          <a:xfrm flipV="1">
            <a:off x="3124200" y="5257800"/>
            <a:ext cx="2895600" cy="3048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73" name="Line 33"/>
          <p:cNvSpPr>
            <a:spLocks noChangeShapeType="1"/>
          </p:cNvSpPr>
          <p:nvPr/>
        </p:nvSpPr>
        <p:spPr bwMode="auto">
          <a:xfrm>
            <a:off x="3124200" y="3733800"/>
            <a:ext cx="22098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74" name="Line 34"/>
          <p:cNvSpPr>
            <a:spLocks noChangeShapeType="1"/>
          </p:cNvSpPr>
          <p:nvPr/>
        </p:nvSpPr>
        <p:spPr bwMode="auto">
          <a:xfrm>
            <a:off x="2362200" y="1981200"/>
            <a:ext cx="228600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59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Check for Gaussian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Parallel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Plot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Cornea data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(recall image view of data)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Several data points &gt; 20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s.d.s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the center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Distribution clearly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Gaussian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Strong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kurtosis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(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heavy tailed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PCA still gave strong insights 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8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View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Clear Ethnic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Groups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Several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Outliers!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Eliminate With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PCA?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 t="24775" r="15641" b="4606"/>
          <a:stretch/>
        </p:blipFill>
        <p:spPr bwMode="auto">
          <a:xfrm>
            <a:off x="3415762" y="1139163"/>
            <a:ext cx="5728238" cy="57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133600" y="3429000"/>
            <a:ext cx="17526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133600" y="4572000"/>
            <a:ext cx="1828800" cy="990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3600" y="4572000"/>
            <a:ext cx="3352800" cy="1219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9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Looks Same?!?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going on?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Explain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Later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23619" r="16154" b="6917"/>
          <a:stretch/>
        </p:blipFill>
        <p:spPr bwMode="auto">
          <a:xfrm>
            <a:off x="3499994" y="1232697"/>
            <a:ext cx="5644006" cy="562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8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21423" r="13794" b="1021"/>
          <a:stretch/>
        </p:blipFill>
        <p:spPr bwMode="auto">
          <a:xfrm>
            <a:off x="2769831" y="577394"/>
            <a:ext cx="6374169" cy="628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 PCA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Focus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Ethnic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Groups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Seems To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Unlabelled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133600" y="4114800"/>
            <a:ext cx="3048000" cy="22860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133600" y="5105400"/>
            <a:ext cx="4114800" cy="12954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133600" y="6172200"/>
            <a:ext cx="4038600" cy="2286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8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11854</TotalTime>
  <Words>1404</Words>
  <Application>Microsoft Office PowerPoint</Application>
  <PresentationFormat>On-screen Show (4:3)</PresentationFormat>
  <Paragraphs>447</Paragraphs>
  <Slides>46</Slides>
  <Notes>46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 Unicode MS</vt:lpstr>
      <vt:lpstr>Arial</vt:lpstr>
      <vt:lpstr>Cambria Math</vt:lpstr>
      <vt:lpstr>Times New Roman</vt:lpstr>
      <vt:lpstr>Default Design</vt:lpstr>
      <vt:lpstr>8_Default Design</vt:lpstr>
      <vt:lpstr>1_Default Design</vt:lpstr>
      <vt:lpstr>5_Default Design</vt:lpstr>
      <vt:lpstr>Participant Presentations</vt:lpstr>
      <vt:lpstr>Big Picture View of PCA</vt:lpstr>
      <vt:lpstr>Big Picture View of PCA</vt:lpstr>
      <vt:lpstr>Big Picture View of PCA</vt:lpstr>
      <vt:lpstr>Big Picture View of PCA</vt:lpstr>
      <vt:lpstr>Big Picture View of PCA</vt:lpstr>
      <vt:lpstr>GWAS Data Analysis</vt:lpstr>
      <vt:lpstr>GWAS Data Analysis</vt:lpstr>
      <vt:lpstr>GWAS Data</vt:lpstr>
      <vt:lpstr>Return to Big Picture</vt:lpstr>
      <vt:lpstr>Classification - Discrimination</vt:lpstr>
      <vt:lpstr>Classification - Discrimination</vt:lpstr>
      <vt:lpstr>Classification Basics</vt:lpstr>
      <vt:lpstr>Fisher Linear Discrimination</vt:lpstr>
      <vt:lpstr>Fisher Linear Discrimination</vt:lpstr>
      <vt:lpstr>Fisher Linear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436</cp:revision>
  <dcterms:created xsi:type="dcterms:W3CDTF">2001-06-08T01:38:43Z</dcterms:created>
  <dcterms:modified xsi:type="dcterms:W3CDTF">2017-09-21T00:14:55Z</dcterms:modified>
</cp:coreProperties>
</file>