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86" r:id="rId2"/>
    <p:sldMasterId id="2147483813" r:id="rId3"/>
  </p:sldMasterIdLst>
  <p:notesMasterIdLst>
    <p:notesMasterId r:id="rId116"/>
  </p:notesMasterIdLst>
  <p:sldIdLst>
    <p:sldId id="1779" r:id="rId4"/>
    <p:sldId id="1788" r:id="rId5"/>
    <p:sldId id="1793" r:id="rId6"/>
    <p:sldId id="1814" r:id="rId7"/>
    <p:sldId id="1815" r:id="rId8"/>
    <p:sldId id="1828" r:id="rId9"/>
    <p:sldId id="1842" r:id="rId10"/>
    <p:sldId id="1858" r:id="rId11"/>
    <p:sldId id="1876" r:id="rId12"/>
    <p:sldId id="1881" r:id="rId13"/>
    <p:sldId id="1887" r:id="rId14"/>
    <p:sldId id="1888" r:id="rId15"/>
    <p:sldId id="1889" r:id="rId16"/>
    <p:sldId id="1890" r:id="rId17"/>
    <p:sldId id="1891" r:id="rId18"/>
    <p:sldId id="1892" r:id="rId19"/>
    <p:sldId id="1893" r:id="rId20"/>
    <p:sldId id="1894" r:id="rId21"/>
    <p:sldId id="1895" r:id="rId22"/>
    <p:sldId id="1896" r:id="rId23"/>
    <p:sldId id="1897" r:id="rId24"/>
    <p:sldId id="2105" r:id="rId25"/>
    <p:sldId id="2106" r:id="rId26"/>
    <p:sldId id="2104" r:id="rId27"/>
    <p:sldId id="1898" r:id="rId28"/>
    <p:sldId id="1899" r:id="rId29"/>
    <p:sldId id="1900" r:id="rId30"/>
    <p:sldId id="1901" r:id="rId31"/>
    <p:sldId id="1902" r:id="rId32"/>
    <p:sldId id="1903" r:id="rId33"/>
    <p:sldId id="1904" r:id="rId34"/>
    <p:sldId id="1905" r:id="rId35"/>
    <p:sldId id="1906" r:id="rId36"/>
    <p:sldId id="1907" r:id="rId37"/>
    <p:sldId id="1908" r:id="rId38"/>
    <p:sldId id="1909" r:id="rId39"/>
    <p:sldId id="1910" r:id="rId40"/>
    <p:sldId id="1911" r:id="rId41"/>
    <p:sldId id="1912" r:id="rId42"/>
    <p:sldId id="1913" r:id="rId43"/>
    <p:sldId id="1914" r:id="rId44"/>
    <p:sldId id="1915" r:id="rId45"/>
    <p:sldId id="1916" r:id="rId46"/>
    <p:sldId id="1917" r:id="rId47"/>
    <p:sldId id="1918" r:id="rId48"/>
    <p:sldId id="1919" r:id="rId49"/>
    <p:sldId id="1920" r:id="rId50"/>
    <p:sldId id="1921" r:id="rId51"/>
    <p:sldId id="1922" r:id="rId52"/>
    <p:sldId id="1923" r:id="rId53"/>
    <p:sldId id="1924" r:id="rId54"/>
    <p:sldId id="1925" r:id="rId55"/>
    <p:sldId id="1926" r:id="rId56"/>
    <p:sldId id="1927" r:id="rId57"/>
    <p:sldId id="1928" r:id="rId58"/>
    <p:sldId id="1929" r:id="rId59"/>
    <p:sldId id="1930" r:id="rId60"/>
    <p:sldId id="1931" r:id="rId61"/>
    <p:sldId id="1932" r:id="rId62"/>
    <p:sldId id="1933" r:id="rId63"/>
    <p:sldId id="1934" r:id="rId64"/>
    <p:sldId id="1935" r:id="rId65"/>
    <p:sldId id="1936" r:id="rId66"/>
    <p:sldId id="1937" r:id="rId67"/>
    <p:sldId id="1938" r:id="rId68"/>
    <p:sldId id="1939" r:id="rId69"/>
    <p:sldId id="1940" r:id="rId70"/>
    <p:sldId id="1941" r:id="rId71"/>
    <p:sldId id="1942" r:id="rId72"/>
    <p:sldId id="1943" r:id="rId73"/>
    <p:sldId id="1944" r:id="rId74"/>
    <p:sldId id="1945" r:id="rId75"/>
    <p:sldId id="1946" r:id="rId76"/>
    <p:sldId id="1947" r:id="rId77"/>
    <p:sldId id="1948" r:id="rId78"/>
    <p:sldId id="1949" r:id="rId79"/>
    <p:sldId id="1705" r:id="rId80"/>
    <p:sldId id="1707" r:id="rId81"/>
    <p:sldId id="1709" r:id="rId82"/>
    <p:sldId id="1710" r:id="rId83"/>
    <p:sldId id="1712" r:id="rId84"/>
    <p:sldId id="1713" r:id="rId85"/>
    <p:sldId id="1714" r:id="rId86"/>
    <p:sldId id="1715" r:id="rId87"/>
    <p:sldId id="1770" r:id="rId88"/>
    <p:sldId id="1716" r:id="rId89"/>
    <p:sldId id="1769" r:id="rId90"/>
    <p:sldId id="1771" r:id="rId91"/>
    <p:sldId id="1772" r:id="rId92"/>
    <p:sldId id="2116" r:id="rId93"/>
    <p:sldId id="1722" r:id="rId94"/>
    <p:sldId id="1723" r:id="rId95"/>
    <p:sldId id="1724" r:id="rId96"/>
    <p:sldId id="1725" r:id="rId97"/>
    <p:sldId id="1727" r:id="rId98"/>
    <p:sldId id="1728" r:id="rId99"/>
    <p:sldId id="1774" r:id="rId100"/>
    <p:sldId id="1775" r:id="rId101"/>
    <p:sldId id="1778" r:id="rId102"/>
    <p:sldId id="1777" r:id="rId103"/>
    <p:sldId id="1776" r:id="rId104"/>
    <p:sldId id="1737" r:id="rId105"/>
    <p:sldId id="1740" r:id="rId106"/>
    <p:sldId id="1741" r:id="rId107"/>
    <p:sldId id="1743" r:id="rId108"/>
    <p:sldId id="1952" r:id="rId109"/>
    <p:sldId id="1744" r:id="rId110"/>
    <p:sldId id="1745" r:id="rId111"/>
    <p:sldId id="1746" r:id="rId112"/>
    <p:sldId id="1747" r:id="rId113"/>
    <p:sldId id="1748" r:id="rId114"/>
    <p:sldId id="1749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69FFAD"/>
    <a:srgbClr val="00B050"/>
    <a:srgbClr val="8DEF8F"/>
    <a:srgbClr val="99FF99"/>
    <a:srgbClr val="0000FF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1" d="100"/>
          <a:sy n="71" d="100"/>
        </p:scale>
        <p:origin x="13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presProps" Target="pres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DF981B-CCE8-45AF-9062-746AE70E5F4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859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1633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2894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E1F39-C886-45AB-AFBB-03836F30C6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58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45C8A-6640-46BD-B647-1B81A603BA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20990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BCCE3-6B4C-4DA1-86EA-4EF7B51FC4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91043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F296B-37B8-4B22-8C22-3F4ED30A3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PEod1FLDe1.ps</a:t>
            </a:r>
          </a:p>
        </p:txBody>
      </p:sp>
    </p:spTree>
    <p:extLst>
      <p:ext uri="{BB962C8B-B14F-4D97-AF65-F5344CB8AC3E}">
        <p14:creationId xmlns:p14="http://schemas.microsoft.com/office/powerpoint/2010/main" val="77284719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F296B-37B8-4B22-8C22-3F4ED30A37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PEod1FLDe1.ps</a:t>
            </a:r>
          </a:p>
        </p:txBody>
      </p:sp>
    </p:spTree>
    <p:extLst>
      <p:ext uri="{BB962C8B-B14F-4D97-AF65-F5344CB8AC3E}">
        <p14:creationId xmlns:p14="http://schemas.microsoft.com/office/powerpoint/2010/main" val="259936744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35A07-0F5D-4EB0-8FF3-57DEC9F820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PEod1GLRe1.ps</a:t>
            </a:r>
          </a:p>
        </p:txBody>
      </p:sp>
    </p:spTree>
    <p:extLst>
      <p:ext uri="{BB962C8B-B14F-4D97-AF65-F5344CB8AC3E}">
        <p14:creationId xmlns:p14="http://schemas.microsoft.com/office/powerpoint/2010/main" val="208998848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C968B-4D38-4ADC-82F4-450B323226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  <p:extLst>
      <p:ext uri="{BB962C8B-B14F-4D97-AF65-F5344CB8AC3E}">
        <p14:creationId xmlns:p14="http://schemas.microsoft.com/office/powerpoint/2010/main" val="139708709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C7320-7374-4381-B449-2F96AB6425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  <p:extLst>
      <p:ext uri="{BB962C8B-B14F-4D97-AF65-F5344CB8AC3E}">
        <p14:creationId xmlns:p14="http://schemas.microsoft.com/office/powerpoint/2010/main" val="1518159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2CFEE0-DC50-4197-B377-8F8FD9EF7E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8545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BC05F-7C2B-4821-B82E-F7CE52BDC0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PExd3FLDe1.ps</a:t>
            </a:r>
          </a:p>
        </p:txBody>
      </p:sp>
    </p:spTree>
    <p:extLst>
      <p:ext uri="{BB962C8B-B14F-4D97-AF65-F5344CB8AC3E}">
        <p14:creationId xmlns:p14="http://schemas.microsoft.com/office/powerpoint/2010/main" val="325161345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2E0C-435F-427D-BAAF-42A4BAEDEEE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PExd3GLRe1.ps</a:t>
            </a:r>
          </a:p>
        </p:txBody>
      </p:sp>
    </p:spTree>
    <p:extLst>
      <p:ext uri="{BB962C8B-B14F-4D97-AF65-F5344CB8AC3E}">
        <p14:creationId xmlns:p14="http://schemas.microsoft.com/office/powerpoint/2010/main" val="9148948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904E3-E88E-4B57-B2B6-BD4E65A4BB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4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E62C41-0855-4D14-9FDF-7DD5DADC8A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18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4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80E065F-B0C2-427E-8B22-B1E784F639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7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66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6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84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6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324B109-713F-4326-ABFA-8604000D2FA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80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39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64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06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EE3003-4807-4BC6-9B91-309692E2D4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13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248C43-E251-43B5-A713-ECC176D4FBB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92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7950F61-ED00-455F-8A8A-51C6AE4E1C5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62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34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304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08E5563-5FD2-4E75-B3AC-77FF5B22468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5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3CD4FEC-A2A1-4373-98DE-391147B20DD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2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22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05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49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76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3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500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585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0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30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F2C2ED-52A2-4F48-9D1B-19936370DFD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26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54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65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82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7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78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7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47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83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59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0E8251-31EE-4EDC-B223-5D46F6CD734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04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13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511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750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14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FC79AB-7E39-4227-9787-3C3E40DFD4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3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298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186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4BCF19F-8607-4AC3-8A9F-501517EF618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406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E356A0A-739A-4EEE-A456-ED8688BBBC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84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E13D82-195F-4E5A-8C91-8A9AEF71A0D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931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E071774-B70F-4EC5-BA5E-1D38268378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19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6F4DC5C-B9E2-4C56-A3F8-4A916A4802D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899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FF1980B-E908-47D6-9276-2F2419B62D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238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CB64D22-117E-4615-AD2D-2BD18C598C3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657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17DC108-4AB9-4FDB-9154-33A35DFEFF9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087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0F7DABF3-BBB0-438C-B06F-36EECD6EA5C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65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918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3BEDC1-947E-49FC-AD7C-814A21AAA5B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8861165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E673C01-E4FD-484C-AB0B-0FB84C09A7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575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4011392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075E6A5-1001-4839-8DEA-0D5DBC4D471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257767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A4B5DC0-B8CF-44F8-AD43-5103565855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395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2F6975-C4FB-45E5-971B-9BFE96F9B31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42007645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1F837C4-A4D9-4D4E-ABE5-68917499EC7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22519189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1469B08-2C70-4EBE-8726-7E985CD3D0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8425144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9980C1-F8F6-4FFC-B0FE-D5E5FC4AFC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596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5890B3-50C1-4FE1-8169-C0AA861A14A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37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63A179-9117-4450-834E-CB37C3862C6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14907660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2808411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A2905-A7A6-410E-A2DD-AA2EE5CEF0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9904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E071D-5C45-41FC-B0D8-C7BFFC3944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944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BBA23-A255-456F-A2CA-A422A41A5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51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85240C-A619-4AEB-82AE-ACFAB3E83B7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178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9098E-0B73-4E04-97C3-3EC9DB2A4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8326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0E409-A9CF-4956-8A0A-B0E54EC2F7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94130932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0176405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76654018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47F35-FF0D-4BE6-A632-88D78E0CE1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6129921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0420682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91915460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21176598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9027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1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BD025AF-74C2-43A1-BA97-B41BC4C670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91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700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B5B6-02A4-484A-9890-023613D9C3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3479005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1764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976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3F029-0466-4285-9126-E58F409831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534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B07B3-CC4E-4520-84A8-C20A341C73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1617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F3587-8164-450E-8A24-AAF7899C85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4044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CCCE5-3259-4015-8C6A-2E5F8F695F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0163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3657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F147DF-51A0-453A-88AC-BBCCFE97C9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01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69233-8428-428D-8528-03D404F6AF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19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4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47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4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5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4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7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1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36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2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8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9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347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09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23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472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694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299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902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067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684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03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120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316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91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88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.mp4"/><Relationship Id="rId7" Type="http://schemas.openxmlformats.org/officeDocument/2006/relationships/image" Target="../media/image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Relationship Id="rId9" Type="http://schemas.openxmlformats.org/officeDocument/2006/relationships/image" Target="NUL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See Course Web Site       (10 Minute Talks)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78" t="9567" r="14949" b="31709"/>
          <a:stretch/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6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Elliptical PCA for cornea data: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PC2,    Elliptical PC2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1981200"/>
            <a:ext cx="2057688" cy="4344006"/>
          </a:xfrm>
          <a:prstGeom prst="rect">
            <a:avLst/>
          </a:prstGeom>
        </p:spPr>
      </p:pic>
      <p:pic>
        <p:nvPicPr>
          <p:cNvPr id="5" name="NORM222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28912" y="1981200"/>
            <a:ext cx="2057688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cross terms have  ±  cancellation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 b="-9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10200" y="4267200"/>
            <a:ext cx="1219200" cy="1676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629400" y="4343400"/>
            <a:ext cx="9144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9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when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𝐿𝑅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sz="24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0</m:t>
                      </m:r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4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box>
                      <m:boxPr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 b="-8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14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Replacing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by maximum likelihood estimates: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8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l-GR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Gives the likelihood ratio discrimination rule: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when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above, so:     FLD can be viewed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3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1529" r="-1455" b="-10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8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Generalization I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 Likelihood Ratio Discrimination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nonlinear discriminant analysis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  Assume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class distributions are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 is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num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calc.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(thus can easily implement, and do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discrim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</a:t>
                </a:r>
              </a:p>
            </p:txBody>
          </p:sp>
        </mc:Choice>
        <mc:Fallback xmlns="">
          <p:sp>
            <p:nvSpPr>
              <p:cNvPr id="163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1294" r="-2182" b="-6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Ratio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(cont.)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 have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hyperplane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(instead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regions determined by quadratics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(fairly complicated case-wise calculations)</a:t>
            </a:r>
          </a:p>
          <a:p>
            <a:pPr marL="609600" indent="-609600" algn="ctr" eaLnBrk="1" hangingPunct="1">
              <a:buFontTx/>
              <a:buNone/>
            </a:pPr>
            <a:endParaRPr lang="en-US" sz="1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display:  for grid of test points, </a:t>
            </a: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color as: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 smtClean="0">
                <a:solidFill>
                  <a:srgbClr val="E6E1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</a:t>
            </a:r>
            <a:r>
              <a:rPr lang="en-US" dirty="0" smtClean="0">
                <a:solidFill>
                  <a:srgbClr val="00E3D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if assigned to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intensity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strength of assignment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Display of Classifiers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 bwMode="auto">
          <a:xfrm>
            <a:off x="3627438" y="1524000"/>
            <a:ext cx="5067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2497555"/>
            <a:ext cx="7163400" cy="2628900"/>
            <a:chOff x="228000" y="2468940"/>
            <a:chExt cx="7163400" cy="2628900"/>
          </a:xfrm>
        </p:grpSpPr>
        <p:sp>
          <p:nvSpPr>
            <p:cNvPr id="9" name="TextBox 8"/>
            <p:cNvSpPr txBox="1"/>
            <p:nvPr/>
          </p:nvSpPr>
          <p:spPr>
            <a:xfrm>
              <a:off x="228000" y="2468940"/>
              <a:ext cx="37847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E6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Yellow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Plus Class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24600" y="4259640"/>
              <a:ext cx="1066800" cy="838200"/>
            </a:xfrm>
            <a:prstGeom prst="rect">
              <a:avLst/>
            </a:prstGeom>
            <a:solidFill>
              <a:srgbClr val="EBE6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3124200"/>
            <a:ext cx="5715000" cy="3124200"/>
            <a:chOff x="228600" y="3124200"/>
            <a:chExt cx="5715000" cy="3124200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4678740"/>
              <a:ext cx="35782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E7E7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Cyan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Minus Class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3124200"/>
              <a:ext cx="1066800" cy="838200"/>
            </a:xfrm>
            <a:prstGeom prst="rect">
              <a:avLst/>
            </a:prstGeom>
            <a:solidFill>
              <a:srgbClr val="00E7E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45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32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6127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Tilted Point Clouds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22335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9721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quadratic)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state of the art: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&amp; Elliptical PCA are a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kludge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together by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Amateurs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solve this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News: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Pros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have taken up this game: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Maronna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(2006), Sec. 6.10.2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73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6687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X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Better, but not great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15038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Disclaimer on robust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analy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Cornea Data: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Critical parameter is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radius of analysis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Shown above, Elliptical PCA very effective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Stronger edge effects, Elliptical PCA less useful</a:t>
                </a:r>
              </a:p>
              <a:p>
                <a:pPr marL="711200" indent="-711200" eaLnBrk="1" hangingPunct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3.5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𝑚𝑚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Edge effects weaker, don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need robust PCA </a:t>
                </a:r>
              </a:p>
            </p:txBody>
          </p:sp>
        </mc:Choice>
        <mc:Fallback xmlns="">
          <p:sp>
            <p:nvSpPr>
              <p:cNvPr id="81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247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7" name="Rectangle 3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8" name="Rectangle 3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View: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optimal 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Maximize projected variation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Minimize residual variation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by Pythagorean Theorem)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 useful insights about data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compute 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 cloud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there are other views.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8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Point:   OODA Beyond FDA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Interplay: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Space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anose="05000000000000000000" pitchFamily="2" charset="2"/>
              </a:rPr>
              <a:t>    Descriptor Space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Alternate Viewpoint:    Gaussian Likelihood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When data are multivariate Gaussian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finds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axes of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ellipt</a:t>
            </a:r>
            <a:r>
              <a:rPr lang="en-US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contours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of Probability Density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Maximum Likelihood Estimate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check for Gaussian distribution: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 parallel coordinate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coordinate wise median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(robust version of mean)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good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cloud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now only looking at coordinates)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Normalize by MAD / MAD(N(0,1))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 on same scale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971782" y="4648200"/>
            <a:ext cx="5767926" cy="1981200"/>
            <a:chOff x="3429000" y="4350097"/>
            <a:chExt cx="5767926" cy="1981200"/>
          </a:xfrm>
        </p:grpSpPr>
        <p:sp>
          <p:nvSpPr>
            <p:cNvPr id="32" name="TextBox 31"/>
            <p:cNvSpPr txBox="1"/>
            <p:nvPr/>
          </p:nvSpPr>
          <p:spPr>
            <a:xfrm>
              <a:off x="3429000" y="5869632"/>
              <a:ext cx="5767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Standard Normal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Cumulative Distribution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H="1" flipV="1">
              <a:off x="4419618" y="4350097"/>
              <a:ext cx="1893345" cy="1519535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Computation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𝑀𝐴𝐷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(0,1))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𝑍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</a:t>
                </a:r>
              </a:p>
              <a:p>
                <a:pPr marL="711200" indent="-7112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𝑀𝐴𝐷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𝑚𝑒𝑑𝑖𝑎𝑛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𝑚𝑒𝑑𝑖𝑎𝑛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𝑚𝑒𝑑𝑖𝑎𝑛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0.75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≈0.675</m:t>
                      </m:r>
                    </m:oMath>
                  </m:oMathPara>
                </a14:m>
                <a:endParaRPr lang="en-US" b="0" dirty="0" smtClean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305800" cy="55626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Thanks to:  Matt </a:t>
            </a:r>
            <a:r>
              <a:rPr lang="en-US" sz="1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Bognar</a:t>
            </a: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http://homepage.stat.uiowa.edu/~mbognar/applets/normal.html</a:t>
            </a:r>
            <a:endParaRPr lang="en-US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33" t="27110" r="12339" b="20243"/>
          <a:stretch/>
        </p:blipFill>
        <p:spPr>
          <a:xfrm>
            <a:off x="1323561" y="1066800"/>
            <a:ext cx="70567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check for Gaussian distribution: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 parallel coordinate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Subtract coordinate wise median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(robust version of mean)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good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point cloud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now only looking at coordinates)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Normalize by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MAD / MAD(N(0,1))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 on same scale as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deviation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if data stays in range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to +3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3340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Cornea Data:  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Standardized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Plot</a:t>
            </a:r>
          </a:p>
          <a:p>
            <a:pPr marL="711200" indent="-7112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Shown before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4847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</p:spTree>
    <p:extLst>
      <p:ext uri="{BB962C8B-B14F-4D97-AF65-F5344CB8AC3E}">
        <p14:creationId xmlns:p14="http://schemas.microsoft.com/office/powerpoint/2010/main" val="17745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2004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Cornea Data: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Median)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-------------------</a:t>
            </a:r>
          </a:p>
          <a:p>
            <a:pPr marL="711200" indent="-711200" eaLnBrk="1" hangingPunct="1">
              <a:lnSpc>
                <a:spcPct val="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MAD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5871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24979" r="16420"/>
          <a:stretch>
            <a:fillRect/>
          </a:stretch>
        </p:blipFill>
        <p:spPr>
          <a:xfrm>
            <a:off x="3997325" y="1379538"/>
            <a:ext cx="4827588" cy="9859962"/>
          </a:xfrm>
          <a:noFill/>
        </p:spPr>
      </p:pic>
      <p:sp>
        <p:nvSpPr>
          <p:cNvPr id="35872" name="Line 32"/>
          <p:cNvSpPr>
            <a:spLocks noChangeShapeType="1"/>
          </p:cNvSpPr>
          <p:nvPr/>
        </p:nvSpPr>
        <p:spPr bwMode="auto">
          <a:xfrm flipV="1">
            <a:off x="3124200" y="5257800"/>
            <a:ext cx="2895600" cy="304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3124200" y="3733800"/>
            <a:ext cx="22098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362200" y="1981200"/>
            <a:ext cx="2286000" cy="152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for Gaussian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zed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Parallel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Plot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Cornea data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(recall image view of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Several data points &gt; 20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s.d.s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the center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clearly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kurtosis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heavy tailed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 still gave strong insights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Marginal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Clearly NOT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237566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= 100,   d = 4000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View of PCA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Mistaken idea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useful for Gaussian data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PCA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Trimodal</a:t>
            </a:r>
            <a:endParaRPr lang="en-US" dirty="0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of Cornea Data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Movie: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NORM200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6200" y="838200"/>
            <a:ext cx="2743584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Genome Wide Association Study (GWAS)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Cystic Fibrosis Study:    Wright et al (2011)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Feature: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Subjects are Close Relatives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~half SNPs are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AutoShape 2" descr="Image result for fred wright"/>
          <p:cNvSpPr>
            <a:spLocks noChangeAspect="1" noChangeArrowheads="1"/>
          </p:cNvSpPr>
          <p:nvPr/>
        </p:nvSpPr>
        <p:spPr bwMode="auto">
          <a:xfrm>
            <a:off x="155575" y="-4413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AutoShape 4" descr="Image result for fred wright"/>
          <p:cNvSpPr>
            <a:spLocks noChangeAspect="1" noChangeArrowheads="1"/>
          </p:cNvSpPr>
          <p:nvPr/>
        </p:nvSpPr>
        <p:spPr bwMode="auto">
          <a:xfrm>
            <a:off x="307975" y="-2889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utoShape 6" descr="Image result for fred wright"/>
          <p:cNvSpPr>
            <a:spLocks noChangeAspect="1" noChangeArrowheads="1"/>
          </p:cNvSpPr>
          <p:nvPr/>
        </p:nvSpPr>
        <p:spPr bwMode="auto">
          <a:xfrm>
            <a:off x="460375" y="-136525"/>
            <a:ext cx="6191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981200" y="2743200"/>
            <a:ext cx="20574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81200" y="2895600"/>
            <a:ext cx="2362200" cy="323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981200" y="2895600"/>
            <a:ext cx="213360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View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Ethnic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Several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Outliers!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Eliminate 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PCA?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 t="24775" r="15641" b="4606"/>
          <a:stretch/>
        </p:blipFill>
        <p:spPr bwMode="auto">
          <a:xfrm>
            <a:off x="3415762" y="1139163"/>
            <a:ext cx="5728238" cy="57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133600" y="34290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4572000"/>
            <a:ext cx="1828800" cy="990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4572000"/>
            <a:ext cx="3352800" cy="1219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3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Same?!?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going on?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Explain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Later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3619" r="16154" b="6917"/>
          <a:stretch/>
        </p:blipFill>
        <p:spPr bwMode="auto">
          <a:xfrm>
            <a:off x="3499994" y="1232697"/>
            <a:ext cx="5644006" cy="562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L1 PCA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More robust, since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 square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138800" cy="426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6"/>
          </p:cNvCxnSpPr>
          <p:nvPr/>
        </p:nvCxnSpPr>
        <p:spPr>
          <a:xfrm>
            <a:off x="7167000" y="3504000"/>
            <a:ext cx="224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2400" y="22098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72400" y="762000"/>
            <a:ext cx="304800" cy="1524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L2 Fit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Statistics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Simple Linear Regression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L1 Fit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Advantages: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Robust Against Outliers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Good “Sparsity” Properties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14600" y="34278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001000" y="22926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696200" y="683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167000" y="152400"/>
            <a:ext cx="1062600" cy="4267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67000" y="3504000"/>
            <a:ext cx="224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696200" y="23622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72400" y="762000"/>
            <a:ext cx="304800" cy="66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Calculation: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Clever “backwards” algorithm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1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Brooks, 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Dulá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Boone (2013)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9" name="Picture 2" descr="http://www.people.vcu.edu/%7Ejpbrooks/images/Facbr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5" r="12162"/>
          <a:stretch/>
        </p:blipFill>
        <p:spPr bwMode="auto">
          <a:xfrm>
            <a:off x="996286" y="5029200"/>
            <a:ext cx="1678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business.vcu.edu/profilepictures/jdul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6"/>
          <a:stretch/>
        </p:blipFill>
        <p:spPr bwMode="auto">
          <a:xfrm>
            <a:off x="3657600" y="4933240"/>
            <a:ext cx="1706254" cy="19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people.vcu.edu/%7Eelboone2/imgs/Facboon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t="8987" r="21403" b="6857"/>
          <a:stretch/>
        </p:blipFill>
        <p:spPr bwMode="auto">
          <a:xfrm>
            <a:off x="6196084" y="5015551"/>
            <a:ext cx="1787856" cy="184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Version:   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Outliers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Dai &amp; Genton (2016, 2017)  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Toy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22347" r="9487" b="4721"/>
          <a:stretch/>
        </p:blipFill>
        <p:spPr bwMode="auto">
          <a:xfrm>
            <a:off x="3139184" y="1406172"/>
            <a:ext cx="6004816" cy="545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4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Projections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View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t="20613" r="11538" b="7841"/>
          <a:stretch/>
        </p:blipFill>
        <p:spPr bwMode="auto">
          <a:xfrm>
            <a:off x="3450280" y="1509779"/>
            <a:ext cx="5693720" cy="53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8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Conventional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Pulls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 </a:t>
            </a: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D357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9" t="23040" r="20460" b="7148"/>
          <a:stretch/>
        </p:blipFill>
        <p:spPr bwMode="auto">
          <a:xfrm>
            <a:off x="3553810" y="1639399"/>
            <a:ext cx="5590190" cy="52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4114800"/>
            <a:ext cx="5257800" cy="838200"/>
          </a:xfrm>
          <a:prstGeom prst="straightConnector1">
            <a:avLst/>
          </a:prstGeom>
          <a:ln w="38100">
            <a:solidFill>
              <a:srgbClr val="D357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0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24200" y="2895600"/>
            <a:ext cx="4343400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2347" r="12461" b="6454"/>
          <a:stretch/>
        </p:blipFill>
        <p:spPr bwMode="auto">
          <a:xfrm>
            <a:off x="3519355" y="1535718"/>
            <a:ext cx="5624645" cy="532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Direction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Strange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Insight)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667000" y="3962400"/>
            <a:ext cx="3048000" cy="6858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25005" r="20769" b="3450"/>
          <a:stretch/>
        </p:blipFill>
        <p:spPr bwMode="auto">
          <a:xfrm>
            <a:off x="3605700" y="1509854"/>
            <a:ext cx="5538300" cy="534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SVD Rotation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 L1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L1 Methods</a:t>
            </a:r>
          </a:p>
          <a:p>
            <a:pPr marL="711200" indent="-711200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Rotation Invariant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Challenge: L1 Projections Hard to Interpret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(i.e. Little Data Insight)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PC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L1</a:t>
            </a:r>
          </a:p>
          <a:p>
            <a:pPr marL="711200" indent="-711200" eaLnBrk="1" hangingPunct="1">
              <a:buFont typeface="+mj-lt"/>
              <a:buAutoNum type="arabicParenR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Compute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(Scores) Using L2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Called “Visual L1 PCA”  (VL1PCA)</a:t>
            </a:r>
          </a:p>
          <a:p>
            <a:pPr marL="711200" indent="-711200" eaLnBrk="1" hangingPunct="1">
              <a:buFontTx/>
              <a:buNone/>
            </a:pPr>
            <a:endParaRPr lang="en-US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Zhou &amp; Marron (2016)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9154" name="Picture 2" descr="https://scholar.google.com/citations?view_op=view_photo&amp;user=fJ_WwMkAAAAJ&amp;citpid=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23924"/>
          <a:stretch/>
        </p:blipFill>
        <p:spPr bwMode="auto">
          <a:xfrm>
            <a:off x="7459200" y="4724400"/>
            <a:ext cx="168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Excellent PC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Directions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Interpretable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Scores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25005" r="18204" b="3218"/>
          <a:stretch/>
        </p:blipFill>
        <p:spPr bwMode="auto">
          <a:xfrm>
            <a:off x="3553894" y="1492511"/>
            <a:ext cx="5590106" cy="53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20151" r="19179" b="3680"/>
          <a:stretch/>
        </p:blipFill>
        <p:spPr bwMode="auto">
          <a:xfrm>
            <a:off x="3255772" y="1164199"/>
            <a:ext cx="5888228" cy="56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Before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Two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L2PCA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Impacted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 All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Components)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Influential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SCPA &amp;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Nicely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(Vl1PCA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Better)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t="21308" r="9948" b="2312"/>
          <a:stretch/>
        </p:blipFill>
        <p:spPr bwMode="auto">
          <a:xfrm>
            <a:off x="2685557" y="1148426"/>
            <a:ext cx="6458443" cy="57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10-d Toy Example: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L1PCA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 To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Interpret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21538" r="10820" b="1369"/>
          <a:stretch/>
        </p:blipFill>
        <p:spPr bwMode="auto">
          <a:xfrm>
            <a:off x="2891571" y="614889"/>
            <a:ext cx="6252429" cy="62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L1 PCA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Longer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Feels Outliers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286000"/>
            <a:ext cx="1447800" cy="1752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5000" y="1676400"/>
            <a:ext cx="3810000" cy="2362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05000" y="2895600"/>
            <a:ext cx="1219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9" t="21423" r="13794" b="1021"/>
          <a:stretch/>
        </p:blipFill>
        <p:spPr bwMode="auto">
          <a:xfrm>
            <a:off x="2769831" y="577394"/>
            <a:ext cx="6374169" cy="62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VL1 PCA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Focus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Ethnic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Groups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Seems To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Unlabelled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133600" y="4114800"/>
            <a:ext cx="3048000" cy="2286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33600" y="5105400"/>
            <a:ext cx="4114800" cy="1295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133600" y="6172200"/>
            <a:ext cx="4038600" cy="2286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161307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42414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2431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2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(usually)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12370"/>
              </p:ext>
            </p:extLst>
          </p:nvPr>
        </p:nvGraphicFramePr>
        <p:xfrm>
          <a:off x="5791200" y="2601913"/>
          <a:ext cx="1905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9" name="Equation" r:id="rId4" imgW="1905000" imgH="1371600" progId="Equation.3">
                  <p:embed/>
                </p:oleObj>
              </mc:Choice>
              <mc:Fallback>
                <p:oleObj name="Equation" r:id="rId4" imgW="19050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601913"/>
                        <a:ext cx="19050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0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71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30127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  (Deep Learning)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8792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 Separation Rules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31859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 smtClean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 smtClean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Space)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1139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Approach: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3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546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41951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32791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6025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9294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&amp; Covariance,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Simplest Approach: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Rescale (standardize) coordinate axes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e. replace (full)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→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do Mean Difference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Bayes Approach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33195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7789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FLD):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 (LDA)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</p:spTree>
    <p:extLst>
      <p:ext uri="{BB962C8B-B14F-4D97-AF65-F5344CB8AC3E}">
        <p14:creationId xmlns:p14="http://schemas.microsoft.com/office/powerpoint/2010/main" val="103891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Careful development: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notation (data vectors of length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+1:                      Class -1: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b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and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for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(outer products)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centered, normalized data matrices: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⨀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nary>
                                <m:naryPr>
                                  <m:chr m:val="⨀"/>
                                  <m:subHide m:val="on"/>
                                  <m:supHide m:val="on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naryPr>
                                <m:sub/>
                                <m:sup/>
                                <m:e/>
                              </m:nary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⋯,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nary>
                                <m:naryPr>
                                  <m:chr m:val="⨀"/>
                                  <m:subHide m:val="on"/>
                                  <m:supHide m:val="on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naryPr>
                                <m:sub/>
                                <m:sup/>
                                <m:e/>
                              </m:nary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3962400"/>
            <a:ext cx="7539243" cy="2147567"/>
            <a:chOff x="609600" y="3962400"/>
            <a:chExt cx="7539243" cy="2147567"/>
          </a:xfrm>
        </p:grpSpPr>
        <p:sp>
          <p:nvSpPr>
            <p:cNvPr id="2" name="Oval 1"/>
            <p:cNvSpPr/>
            <p:nvPr/>
          </p:nvSpPr>
          <p:spPr>
            <a:xfrm>
              <a:off x="2133600" y="3962400"/>
              <a:ext cx="8382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5032749"/>
              <a:ext cx="75392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use </a:t>
              </a:r>
              <a:r>
                <a:rPr lang="en-US" sz="3200" dirty="0">
                  <a:solidFill>
                    <a:srgbClr val="00B050"/>
                  </a:solidFill>
                  <a:ea typeface="Arial Unicode MS" pitchFamily="34" charset="-128"/>
                  <a:cs typeface="Arial Unicode MS" pitchFamily="34" charset="-128"/>
                </a:rPr>
                <a:t>“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MLE</a:t>
              </a:r>
              <a:r>
                <a:rPr lang="en-US" sz="3200" dirty="0">
                  <a:solidFill>
                    <a:srgbClr val="00B050"/>
                  </a:solidFill>
                  <a:ea typeface="Arial Unicode MS" pitchFamily="34" charset="-128"/>
                  <a:cs typeface="Arial Unicode MS" pitchFamily="34" charset="-128"/>
                </a:rPr>
                <a:t>”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version of estimated </a:t>
              </a:r>
              <a:endPara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US" sz="3200" dirty="0" smtClean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covariance </a:t>
              </a:r>
              <a:r>
                <a:rPr lang="en-US" sz="3200" dirty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matrices, for simpler </a:t>
              </a:r>
              <a:r>
                <a:rPr lang="en-US" sz="3200" dirty="0" smtClean="0">
                  <a:solidFill>
                    <a:srgbClr val="00B05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notation</a:t>
              </a:r>
              <a:endPara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0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estimate of (common) within class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Pooled (weighted average) within class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𝑤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Outer Product of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combined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full data matrix: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    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5751871"/>
            <a:ext cx="4511171" cy="877529"/>
            <a:chOff x="2362200" y="5751871"/>
            <a:chExt cx="4511171" cy="877529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044625"/>
              <a:ext cx="4511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  Different </a:t>
              </a:r>
              <a:r>
                <a:rPr lang="en-US" sz="32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Means</a:t>
              </a:r>
              <a:endParaRPr lang="en-US" sz="3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05400" y="5791200"/>
              <a:ext cx="7620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630994" y="5751871"/>
              <a:ext cx="474406" cy="4203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13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is similar to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from before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covariance matrix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ignoring class labels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Difference: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by Class Centering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Will be important later</a:t>
                </a:r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correct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adjustment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Individually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transform subpopulations so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about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t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5908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𝑍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This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spheres the data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in the sense that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𝑍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𝑋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I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86000" y="2286000"/>
            <a:ext cx="3657600" cy="1447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2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4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3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0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3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>
            <a:off x="5562600" y="4724400"/>
            <a:ext cx="190500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𝑇𝐹𝐿𝐷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</m:bar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4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Hyperplane Has Eqn.</a:t>
                </a:r>
                <a:endParaRPr lang="en-US" sz="3200" dirty="0">
                  <a:solidFill>
                    <a:srgbClr val="D357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 smtClean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𝑧</m:t>
                            </m:r>
                          </m:e>
                        </m:ba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𝑧</m:t>
                                </m:r>
                              </m:e>
                            </m:bar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b="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 smtClean="0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𝑇𝐹𝐿𝐷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 flipV="1">
            <a:off x="4648200" y="5867400"/>
            <a:ext cx="2590800" cy="38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9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92" y="3036888"/>
            <a:ext cx="6958187" cy="2830512"/>
            <a:chOff x="1115692" y="3036888"/>
            <a:chExt cx="6958187" cy="283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15692" y="5116553"/>
                  <a:ext cx="6958187" cy="7508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bg2"/>
                      </a:solidFill>
                    </a:rPr>
                    <a:t>Using Boundary: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𝑧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𝑧</m:t>
                                  </m:r>
                                </m:e>
                              </m:ba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𝑇𝐹𝐿𝐷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endParaRPr lang="en-US" sz="2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5116553"/>
                  <a:ext cx="6958187" cy="750847"/>
                </a:xfrm>
                <a:prstGeom prst="rect">
                  <a:avLst/>
                </a:prstGeom>
                <a:blipFill>
                  <a:blip r:embed="rId4"/>
                  <a:stretch>
                    <a:fillRect l="-13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981200" y="3036888"/>
              <a:ext cx="2895600" cy="21447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2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(transforming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 to original space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3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7678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2" t="2527" r="7137"/>
          <a:stretch>
            <a:fillRect/>
          </a:stretch>
        </p:blipFill>
        <p:spPr>
          <a:xfrm>
            <a:off x="990600" y="762000"/>
            <a:ext cx="7259638" cy="6661150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2971800" y="1219200"/>
            <a:ext cx="2819400" cy="604838"/>
            <a:chOff x="2971800" y="1219200"/>
            <a:chExt cx="2819400" cy="604838"/>
          </a:xfrm>
        </p:grpSpPr>
        <p:sp>
          <p:nvSpPr>
            <p:cNvPr id="27679" name="Line 34"/>
            <p:cNvSpPr>
              <a:spLocks noChangeShapeType="1"/>
            </p:cNvSpPr>
            <p:nvPr/>
          </p:nvSpPr>
          <p:spPr bwMode="auto">
            <a:xfrm>
              <a:off x="2971800" y="1524000"/>
              <a:ext cx="28194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2" name="Text Box 37"/>
            <p:cNvSpPr txBox="1">
              <a:spLocks noChangeArrowheads="1"/>
            </p:cNvSpPr>
            <p:nvPr/>
          </p:nvSpPr>
          <p:spPr bwMode="auto">
            <a:xfrm>
              <a:off x="3962400" y="1219200"/>
              <a:ext cx="11430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dirty="0" smtClean="0">
                  <a:solidFill>
                    <a:srgbClr val="0000FF"/>
                  </a:solidFill>
                </a:rPr>
                <a:t>Rescale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dirty="0" err="1" smtClean="0">
                  <a:solidFill>
                    <a:srgbClr val="0000FF"/>
                  </a:solidFill>
                </a:rPr>
                <a:t>Coords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71800" y="5867400"/>
            <a:ext cx="2743200" cy="604838"/>
            <a:chOff x="2971800" y="5867400"/>
            <a:chExt cx="2743200" cy="604838"/>
          </a:xfrm>
        </p:grpSpPr>
        <p:sp>
          <p:nvSpPr>
            <p:cNvPr id="27681" name="Line 36"/>
            <p:cNvSpPr>
              <a:spLocks noChangeShapeType="1"/>
            </p:cNvSpPr>
            <p:nvPr/>
          </p:nvSpPr>
          <p:spPr bwMode="auto">
            <a:xfrm flipH="1" flipV="1">
              <a:off x="2971800" y="6172200"/>
              <a:ext cx="2743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3" name="Text Box 38"/>
            <p:cNvSpPr txBox="1">
              <a:spLocks noChangeArrowheads="1"/>
            </p:cNvSpPr>
            <p:nvPr/>
          </p:nvSpPr>
          <p:spPr bwMode="auto">
            <a:xfrm>
              <a:off x="3962400" y="5867400"/>
              <a:ext cx="1066800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smtClean="0">
                  <a:solidFill>
                    <a:srgbClr val="0000FF"/>
                  </a:solidFill>
                </a:rPr>
                <a:t>Unscale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smtClean="0">
                  <a:solidFill>
                    <a:srgbClr val="0000FF"/>
                  </a:solidFill>
                </a:rPr>
                <a:t>Coords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7000" y="2819400"/>
            <a:ext cx="1676400" cy="2057400"/>
            <a:chOff x="6477000" y="2819400"/>
            <a:chExt cx="1676400" cy="2057400"/>
          </a:xfrm>
        </p:grpSpPr>
        <p:sp>
          <p:nvSpPr>
            <p:cNvPr id="27680" name="Line 35"/>
            <p:cNvSpPr>
              <a:spLocks noChangeShapeType="1"/>
            </p:cNvSpPr>
            <p:nvPr/>
          </p:nvSpPr>
          <p:spPr bwMode="auto">
            <a:xfrm flipH="1">
              <a:off x="7543800" y="2819400"/>
              <a:ext cx="0" cy="205740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27684" name="Text Box 39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676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 smtClean="0">
                  <a:solidFill>
                    <a:srgbClr val="0000FF"/>
                  </a:solidFill>
                </a:rPr>
                <a:t>Spherical    PCA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3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Classify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to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𝑇𝐹𝐿𝐷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ba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𝑋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</m:oMath>
                </a14:m>
                <a:endParaRPr lang="en-US" sz="280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bar>
                                      <m:barPr>
                                        <m:ctrlP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</m:ba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  <a:blipFill>
                <a:blip r:embed="rId3"/>
                <a:stretch>
                  <a:fillRect l="-1891" t="-3412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Intercept: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 rotWithShape="1"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527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586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FLD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FLD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18" t="-333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4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066800"/>
            <a:ext cx="8534400" cy="51816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Above derivation of FLD was: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Nonstandard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in any textbooks(?)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(don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need Gaussian data)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Used no probability distributions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than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case)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9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Assume: 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distributions are multivariate   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for   </a:t>
                </a:r>
                <a:r>
                  <a:rPr lang="en-US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 distributional assumption 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covariance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112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2255" t="-588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a location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the likelihood ratio, for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choosing between Class +1 and Class -1, is: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endParaRPr lang="en-US" sz="24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𝐿𝑅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𝜑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is the Gaussian density 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with covariance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58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5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Simplifying, using the Gaussian density: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/2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Gives (critically using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</a:t>
                </a:r>
                <a:r>
                  <a:rPr lang="en-US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</a:t>
                </a:r>
              </a:p>
              <a:p>
                <a:pPr marL="0" indent="0" eaLnBrk="1" hangingPunct="1">
                  <a:buNone/>
                </a:pPr>
                <a:r>
                  <a:rPr lang="en-US" sz="2400" b="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  <a:t>=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ba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ba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 Unicode MS" pitchFamily="34" charset="-128"/>
                                                </a:rPr>
                                                <m:t>𝜇</m:t>
                                              </m:r>
                                            </m:e>
                                          </m:ba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ba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bar>
                                                <m:barPr>
                                                  <m:ctrlP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barPr>
                                                <m:e>
                                                  <m:r>
                                                    <a:rPr lang="en-US" sz="24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ba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 Unicode MS" pitchFamily="34" charset="-128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Σ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𝑤</m:t>
                                          </m:r>
                                        </m:sup>
                                      </m:sSup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𝑥</m:t>
                                              </m:r>
                                            </m:e>
                                          </m:bar>
                                        </m:e>
                                        <m:sup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p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 Unicode MS" pitchFamily="34" charset="-128"/>
                                                </a:rPr>
                                                <m:t>𝜇</m:t>
                                              </m:r>
                                            </m:e>
                                          </m:ba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sz="2400" b="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log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𝐿𝑅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400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ba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33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1529" r="-873"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0" y="2963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8"/>
          <p:cNvSpPr>
            <a:spLocks noChangeArrowheads="1"/>
          </p:cNvSpPr>
          <p:nvPr/>
        </p:nvSpPr>
        <p:spPr bwMode="auto">
          <a:xfrm>
            <a:off x="0" y="3097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for          </a:t>
                </a:r>
                <a14:m>
                  <m:oMath xmlns:m="http://schemas.openxmlformats.org/officeDocument/2006/math">
                    <m:nary>
                      <m:naryPr>
                        <m:chr m:val="⨀"/>
                        <m:subHide m:val="on"/>
                        <m:sup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en-US" sz="28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=−1, +1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Likelihood View (cont.)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𝜇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⨀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𝜇</m:t>
                              </m:r>
                            </m:e>
                          </m:bar>
                        </m:e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so: 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−2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𝐿𝑅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0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𝜇</m:t>
                                </m:r>
                              </m:e>
                            </m:ba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𝜇</m:t>
                                      </m:r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same terms subtract off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43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382000" cy="5181600"/>
              </a:xfrm>
              <a:blipFill>
                <a:blip r:embed="rId3"/>
                <a:stretch>
                  <a:fillRect l="-1891" t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2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133600" y="2819400"/>
            <a:ext cx="76200" cy="2743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8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11924</TotalTime>
  <Words>2439</Words>
  <Application>Microsoft Office PowerPoint</Application>
  <PresentationFormat>On-screen Show (4:3)</PresentationFormat>
  <Paragraphs>996</Paragraphs>
  <Slides>112</Slides>
  <Notes>112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2" baseType="lpstr">
      <vt:lpstr>Arial Unicode MS</vt:lpstr>
      <vt:lpstr>Arial</vt:lpstr>
      <vt:lpstr>Cambria Math</vt:lpstr>
      <vt:lpstr>Tahoma</vt:lpstr>
      <vt:lpstr>Times New Roman</vt:lpstr>
      <vt:lpstr>Wingdings</vt:lpstr>
      <vt:lpstr>Default Design</vt:lpstr>
      <vt:lpstr>5_Default Design</vt:lpstr>
      <vt:lpstr>1_Default Design</vt:lpstr>
      <vt:lpstr>Equation</vt:lpstr>
      <vt:lpstr>Participant Presentations</vt:lpstr>
      <vt:lpstr>Cornea Data</vt:lpstr>
      <vt:lpstr>PCA of Cornea Data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Big Picture View of PCA</vt:lpstr>
      <vt:lpstr>GWAS Data Analysis</vt:lpstr>
      <vt:lpstr>GWAS Data Analysis</vt:lpstr>
      <vt:lpstr>GWAS Data Analysis</vt:lpstr>
      <vt:lpstr>GWAS Data Analysis</vt:lpstr>
      <vt:lpstr>GWAS Data Analysis</vt:lpstr>
      <vt:lpstr>GWAS Data Analysis</vt:lpstr>
      <vt:lpstr>L1 Statistics</vt:lpstr>
      <vt:lpstr>L1 Statistics</vt:lpstr>
      <vt:lpstr>L1 Statistics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L1 PCA</vt:lpstr>
      <vt:lpstr>VL1 PCA</vt:lpstr>
      <vt:lpstr>VL1 PCA</vt:lpstr>
      <vt:lpstr>VL1 PCA</vt:lpstr>
      <vt:lpstr>VL1 PCA</vt:lpstr>
      <vt:lpstr>GWAS Data</vt:lpstr>
      <vt:lpstr>GWAS Data</vt:lpstr>
      <vt:lpstr>GWAS Data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445</cp:revision>
  <dcterms:created xsi:type="dcterms:W3CDTF">2001-06-08T01:38:43Z</dcterms:created>
  <dcterms:modified xsi:type="dcterms:W3CDTF">2017-09-20T20:56:01Z</dcterms:modified>
</cp:coreProperties>
</file>