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73" r:id="rId2"/>
    <p:sldMasterId id="2147483813" r:id="rId3"/>
  </p:sldMasterIdLst>
  <p:notesMasterIdLst>
    <p:notesMasterId r:id="rId112"/>
  </p:notesMasterIdLst>
  <p:sldIdLst>
    <p:sldId id="1779" r:id="rId4"/>
    <p:sldId id="1780" r:id="rId5"/>
    <p:sldId id="1801" r:id="rId6"/>
    <p:sldId id="1802" r:id="rId7"/>
    <p:sldId id="1824" r:id="rId8"/>
    <p:sldId id="1841" r:id="rId9"/>
    <p:sldId id="1842" r:id="rId10"/>
    <p:sldId id="1878" r:id="rId11"/>
    <p:sldId id="1887" r:id="rId12"/>
    <p:sldId id="1963" r:id="rId13"/>
    <p:sldId id="1965" r:id="rId14"/>
    <p:sldId id="1967" r:id="rId15"/>
    <p:sldId id="1905" r:id="rId16"/>
    <p:sldId id="1906" r:id="rId17"/>
    <p:sldId id="1907" r:id="rId18"/>
    <p:sldId id="1908" r:id="rId19"/>
    <p:sldId id="1909" r:id="rId20"/>
    <p:sldId id="1910" r:id="rId21"/>
    <p:sldId id="1911" r:id="rId22"/>
    <p:sldId id="1912" r:id="rId23"/>
    <p:sldId id="1913" r:id="rId24"/>
    <p:sldId id="1914" r:id="rId25"/>
    <p:sldId id="1915" r:id="rId26"/>
    <p:sldId id="1916" r:id="rId27"/>
    <p:sldId id="1917" r:id="rId28"/>
    <p:sldId id="1918" r:id="rId29"/>
    <p:sldId id="1919" r:id="rId30"/>
    <p:sldId id="1920" r:id="rId31"/>
    <p:sldId id="1921" r:id="rId32"/>
    <p:sldId id="1922" r:id="rId33"/>
    <p:sldId id="1923" r:id="rId34"/>
    <p:sldId id="1924" r:id="rId35"/>
    <p:sldId id="1925" r:id="rId36"/>
    <p:sldId id="1926" r:id="rId37"/>
    <p:sldId id="1927" r:id="rId38"/>
    <p:sldId id="1978" r:id="rId39"/>
    <p:sldId id="1928" r:id="rId40"/>
    <p:sldId id="1929" r:id="rId41"/>
    <p:sldId id="1930" r:id="rId42"/>
    <p:sldId id="1973" r:id="rId43"/>
    <p:sldId id="1974" r:id="rId44"/>
    <p:sldId id="1975" r:id="rId45"/>
    <p:sldId id="1976" r:id="rId46"/>
    <p:sldId id="1968" r:id="rId47"/>
    <p:sldId id="1931" r:id="rId48"/>
    <p:sldId id="1932" r:id="rId49"/>
    <p:sldId id="1933" r:id="rId50"/>
    <p:sldId id="1934" r:id="rId51"/>
    <p:sldId id="1935" r:id="rId52"/>
    <p:sldId id="1936" r:id="rId53"/>
    <p:sldId id="1937" r:id="rId54"/>
    <p:sldId id="1938" r:id="rId55"/>
    <p:sldId id="1939" r:id="rId56"/>
    <p:sldId id="1940" r:id="rId57"/>
    <p:sldId id="1941" r:id="rId58"/>
    <p:sldId id="1942" r:id="rId59"/>
    <p:sldId id="1977" r:id="rId60"/>
    <p:sldId id="1943" r:id="rId61"/>
    <p:sldId id="1944" r:id="rId62"/>
    <p:sldId id="1945" r:id="rId63"/>
    <p:sldId id="1946" r:id="rId64"/>
    <p:sldId id="1947" r:id="rId65"/>
    <p:sldId id="1948" r:id="rId66"/>
    <p:sldId id="1949" r:id="rId67"/>
    <p:sldId id="1950" r:id="rId68"/>
    <p:sldId id="1951" r:id="rId69"/>
    <p:sldId id="1952" r:id="rId70"/>
    <p:sldId id="1953" r:id="rId71"/>
    <p:sldId id="1954" r:id="rId72"/>
    <p:sldId id="1955" r:id="rId73"/>
    <p:sldId id="1956" r:id="rId74"/>
    <p:sldId id="1957" r:id="rId75"/>
    <p:sldId id="1958" r:id="rId76"/>
    <p:sldId id="1593" r:id="rId77"/>
    <p:sldId id="1594" r:id="rId78"/>
    <p:sldId id="1595" r:id="rId79"/>
    <p:sldId id="1596" r:id="rId80"/>
    <p:sldId id="1597" r:id="rId81"/>
    <p:sldId id="1598" r:id="rId82"/>
    <p:sldId id="1599" r:id="rId83"/>
    <p:sldId id="1600" r:id="rId84"/>
    <p:sldId id="1601" r:id="rId85"/>
    <p:sldId id="1602" r:id="rId86"/>
    <p:sldId id="1603" r:id="rId87"/>
    <p:sldId id="1604" r:id="rId88"/>
    <p:sldId id="1605" r:id="rId89"/>
    <p:sldId id="1606" r:id="rId90"/>
    <p:sldId id="1607" r:id="rId91"/>
    <p:sldId id="1608" r:id="rId92"/>
    <p:sldId id="1609" r:id="rId93"/>
    <p:sldId id="1610" r:id="rId94"/>
    <p:sldId id="1611" r:id="rId95"/>
    <p:sldId id="1612" r:id="rId96"/>
    <p:sldId id="1613" r:id="rId97"/>
    <p:sldId id="1614" r:id="rId98"/>
    <p:sldId id="1615" r:id="rId99"/>
    <p:sldId id="1616" r:id="rId100"/>
    <p:sldId id="1617" r:id="rId101"/>
    <p:sldId id="1618" r:id="rId102"/>
    <p:sldId id="1619" r:id="rId103"/>
    <p:sldId id="1620" r:id="rId104"/>
    <p:sldId id="1621" r:id="rId105"/>
    <p:sldId id="1622" r:id="rId106"/>
    <p:sldId id="1623" r:id="rId107"/>
    <p:sldId id="1624" r:id="rId108"/>
    <p:sldId id="1625" r:id="rId109"/>
    <p:sldId id="1626" r:id="rId110"/>
    <p:sldId id="1627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69FFAD"/>
    <a:srgbClr val="00B050"/>
    <a:srgbClr val="8DEF8F"/>
    <a:srgbClr val="99FF99"/>
    <a:srgbClr val="0000FF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10" d="100"/>
          <a:sy n="110" d="100"/>
        </p:scale>
        <p:origin x="126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37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4B109-713F-4326-ABFA-8604000D2F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96451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E041AF-026D-4B03-8610-16B9D4B6A6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436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5054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76163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74396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1813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00892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93655-8AE8-4D93-BE8A-AD986D3324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41445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9712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93655-8AE8-4D93-BE8A-AD986D3324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485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FC97B4-F736-4F48-B19F-5145D5E4BD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723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C6383-C282-4651-9769-AE8A895F6B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4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6F712-E4F3-423C-8CA1-8FC87C1FA1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25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B9F10-C2A3-4A8B-A9E9-A049F239A9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14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CD4FEC-A2A1-4373-98DE-391147B20D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15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51D12-A53C-4E62-AC5A-E4A65EA5E4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095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F317-5F3A-4FB4-8264-3EFAA1C410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90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48DBD-114D-4CE3-8494-4747230FBA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88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399FD-AD1C-46DE-86A1-10EB412034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74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3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B22AE-8E2F-431A-839C-351ADE2B6E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096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ECB9C-90F3-4EFB-B065-AAACA68E18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58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25ACF-4ADD-4E06-8B36-AB4D829863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08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C8DE1-8374-4BC7-BA20-E7D874A281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185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86F7E-12EF-45C3-B958-1D7367DE2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23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7695BD-9B6F-4DFE-9AF6-E3A4898265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811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ABB89B-B9EC-4DE6-9947-80E48EC077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21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179F1-2C3A-4CBA-8D2B-E53C02A02B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73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84F334-B2D7-475B-A05D-FAAFDB6FE7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708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6B312-53F4-4176-9114-9CE00712EC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24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402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B47B5-36F4-4373-A3E9-2A28DB8F15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411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551E46-3B6A-42C9-A3F5-2725EB5A18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299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96DA61-88D9-4D1D-8BC6-19E47368C9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338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771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A3BF1-CB16-4F5F-97A7-C35A10FDE5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441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673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4139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E8251-31EE-4EDC-B223-5D46F6CD73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370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8331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3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259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9242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0917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251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07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504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9412F-AD30-4638-816E-080CE889CA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313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42806-B889-47C8-841F-0BD3456E40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448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140FA-4D01-4891-8351-A2A4CE5255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2318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5E621-4CFD-4C81-BC44-23D1B633AD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53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526EB-9A6A-4CFC-94CA-6DFDA7D677C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4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53D1D-CC07-48D3-BDD8-215B11BE9C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38079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13D82-195F-4E5A-8C91-8A9AEF71A0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5062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2E89AC-FDBD-46EE-9A94-EF4A4D5FAC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821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B7327-7033-488E-B96B-1D44A47627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5199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420036-BE6D-46D2-92EE-227B71CFEA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5739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D40A3-E1FC-4CA5-8668-31030197C7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992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3CA36-481D-4854-90B6-7A06AD41BA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5312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9DB28-26E7-490C-8AAC-B75E2A5406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071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9DB28-26E7-490C-8AAC-B75E2A5406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550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7D6CE-A88D-439B-82E9-5826624E24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987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28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05CDE-EA6F-4BC3-9E8A-5E4AC5D89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0245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4289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860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217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1237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5248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24F68-7683-4184-BA7B-DBCE622C3E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398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F3C9A-67AC-41D8-B381-7027714729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2097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21F1E-750B-46AC-9E1D-A244C641C9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1609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952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053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79C4B-F1DE-4C67-854B-545652A4E7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580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0520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1452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22927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6633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BB927-47DB-4A46-9CBB-65338F61A1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344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14A50-AFD6-42F9-A517-594E1DE3CD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428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9CCF3-EA1C-42DE-B0FE-C21145CFFA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1468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B204E-939E-4BBD-B2FB-0DCAAFBCF4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7463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40641-E4CE-43AF-AF0A-E8DBCA5B18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6300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837711-6CA0-4632-928A-ED8A140ABB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2215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5240C-A619-4AEB-82AE-ACFAB3E83B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6356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78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60944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43405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10909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7F769-1B12-43BC-A8EF-81E617F3DC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83297-C2CB-468D-B9BB-0598B19D4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58381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71261A-42C6-4CDE-BBB4-F8D158FC26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38BF-46BD-4A98-8BF0-867EA6CD64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1358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73CE04-DCEF-4961-866F-2480AC1478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6511-8EFF-4FD0-8218-DFCFC146BB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33146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2344D1-04C9-4188-B146-56F817BFF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16519-1E8A-4A96-A744-A617928010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57480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28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80CFC2-B0B6-459E-BF60-3AD5C2A007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69924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62668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15B14-A499-4B8A-8355-412045C181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16EB48-2D04-4D36-B01B-8E947E03A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5066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449D1-6312-46DB-9E3A-1C4CB3D151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8FCA2-E9F4-4E36-A2D9-59D1D24D0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8479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449D1-6312-46DB-9E3A-1C4CB3D151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8FCA2-E9F4-4E36-A2D9-59D1D24D0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4015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449D1-6312-46DB-9E3A-1C4CB3D151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8FCA2-E9F4-4E36-A2D9-59D1D24D0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92118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83FD89-ABAE-4151-A68D-F5C9B4E560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6FADE-94AF-4E25-8C91-0868921F3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2106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2AAC1-C1F9-4014-A40A-8F3DD25FEC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BD1A3-F4A5-4D89-970E-40CB38B1C1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4432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2AAC1-C1F9-4014-A40A-8F3DD25FEC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BD1A3-F4A5-4D89-970E-40CB38B1C1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4373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025AF-74C2-43A1-BA97-B41BC4C670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1166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C284F-2834-4434-9881-934D91FC0A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7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7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9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65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50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3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6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72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03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04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21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12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808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0186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7669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92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4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217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31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66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3306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26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2499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9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904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076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071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9.mp4"/><Relationship Id="rId7" Type="http://schemas.openxmlformats.org/officeDocument/2006/relationships/image" Target="../media/image10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notesSlide" Target="../notesSlides/notesSlide101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9.mp4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11.mp4"/><Relationship Id="rId7" Type="http://schemas.openxmlformats.org/officeDocument/2006/relationships/image" Target="../media/image11.png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notesSlide" Target="../notesSlides/notesSlide103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1.mp4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media" Target="../media/media13.mp4"/><Relationship Id="rId7" Type="http://schemas.openxmlformats.org/officeDocument/2006/relationships/image" Target="../media/image13.png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6" Type="http://schemas.openxmlformats.org/officeDocument/2006/relationships/notesSlide" Target="../notesSlides/notesSlide105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3.mp4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media" Target="../media/media15.mp4"/><Relationship Id="rId7" Type="http://schemas.openxmlformats.org/officeDocument/2006/relationships/image" Target="../media/image14.png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6" Type="http://schemas.openxmlformats.org/officeDocument/2006/relationships/notesSlide" Target="../notesSlides/notesSlide107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5.mp4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0.png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0.png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00.png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7.png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8.png"/><Relationship Id="rId4" Type="http://schemas.openxmlformats.org/officeDocument/2006/relationships/image" Target="../media/image29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See Course Web Site       (10 Minute Talks)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78" t="9567" r="14949" b="31709"/>
          <a:stretch/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OODA Beyond FDA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Interplay: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    Descriptor Space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4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763000" cy="5943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Estimate of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   	   M-estimation in transformed space 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(then transform back)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for cornea data:</a:t>
            </a: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Mean     Spherical Center    Elliptical Center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clearly best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no edge effect </a:t>
            </a:r>
          </a:p>
        </p:txBody>
      </p:sp>
      <p:pic>
        <p:nvPicPr>
          <p:cNvPr id="717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533400" y="2819400"/>
            <a:ext cx="2009775" cy="2055813"/>
          </a:xfrm>
          <a:noFill/>
        </p:spPr>
      </p:pic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990600" y="1219200"/>
          <a:ext cx="360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0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71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3603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3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5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6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8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199" name="Picture 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3505200" y="2819400"/>
            <a:ext cx="1809750" cy="2085975"/>
          </a:xfrm>
          <a:noFill/>
        </p:spPr>
      </p:pic>
      <p:pic>
        <p:nvPicPr>
          <p:cNvPr id="7200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24088" r="56837" b="59772"/>
          <a:stretch>
            <a:fillRect/>
          </a:stretch>
        </p:blipFill>
        <p:spPr bwMode="auto">
          <a:xfrm>
            <a:off x="6172200" y="3048000"/>
            <a:ext cx="19335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1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27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curvature &amp; correlated astigmatism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Minor edge effects almost completely gone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" action="ppaction://hlinkfile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9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5" name="NORM2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curvature &amp; correlated astigmatism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Minor edge effects almost completely gone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edge effects dramatically reduced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vs. inferior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4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3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 (cont.):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-Edge effects greatly diminished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some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 astigmatism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also lost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paid for robustness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7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PC4,    Elliptical PC4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4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 (cont.):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-Edge effects greatly diminished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some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 astigmatism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also lost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paid for robustness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PC4,    Elliptical PC4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looks more like variation on astigmatism???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059180"/>
            <a:ext cx="464820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eaLnBrk="1" hangingPunct="1">
              <a:lnSpc>
                <a:spcPct val="110000"/>
              </a:lnSpc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 Space is Vector Space of Zernike Coefficients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Perform PCA There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Movie: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Summary: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image):   mild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astigmatism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structure 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Corresponds to first optometric measure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(89%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Mean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SS sense)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&amp;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between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(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Apparent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  same as above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point cloud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studying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from mean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Images along direction vector: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terrible???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made clear in Scores Plot (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outlying data object drives PC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known problem with PCA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finds direction with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 variation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sense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dominated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large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80010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Single Outlier Driving PCA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27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57350"/>
            <a:ext cx="6934200" cy="4897438"/>
          </a:xfrm>
          <a:noFill/>
        </p:spPr>
      </p:pic>
    </p:spTree>
    <p:extLst>
      <p:ext uri="{BB962C8B-B14F-4D97-AF65-F5344CB8AC3E}">
        <p14:creationId xmlns:p14="http://schemas.microsoft.com/office/powerpoint/2010/main" val="8087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1:  Statistician: 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Arrggghh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!!!!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are very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give arbitrary and meaningless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4029988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2:  Ophthalmologist:   No Problem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Driven by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(see raw data)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Artifact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reflection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gathering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eyelid blocking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drying effects)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Routinely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ignore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those anyway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interesting (&amp; well known)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steeper inferior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9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outlier?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say more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 …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998220"/>
            <a:ext cx="472440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  (ophthalmologist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view):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 Outlier is present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focusing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region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changing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(3% of MR SS)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(vertical) vs.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(horizontal)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astigmatism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rest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(known folklore)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Continue with ophthalmologists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 version: 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direction of astigmatism???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(i.e.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effect???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to interpret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OK, since only 1.7% of MR SS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Substantially less than for PC2 &amp; PC3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Ophthalmologists View  (cont.)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Impressions / Conclusions: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decomposition of population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insight into population structure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4582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return to Statistician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handle these outliers?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though not fatal here, can be for other examples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Toy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Example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(in 2d):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1993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124200"/>
            <a:ext cx="5029200" cy="3551238"/>
          </a:xfrm>
          <a:noFill/>
        </p:spPr>
      </p:pic>
    </p:spTree>
    <p:extLst>
      <p:ext uri="{BB962C8B-B14F-4D97-AF65-F5344CB8AC3E}">
        <p14:creationId xmlns:p14="http://schemas.microsoft.com/office/powerpoint/2010/main" val="11112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3017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391400" cy="5219700"/>
          </a:xfrm>
          <a:noFill/>
        </p:spPr>
      </p:pic>
    </p:spTree>
    <p:extLst>
      <p:ext uri="{BB962C8B-B14F-4D97-AF65-F5344CB8AC3E}">
        <p14:creationId xmlns:p14="http://schemas.microsoft.com/office/powerpoint/2010/main" val="27658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Deeper Toy Example: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is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green curve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 outlier?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Never leaves range of other data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Euclidean distance to others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large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relative to other distances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major difference in terms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shape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even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smoothness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lesson: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directions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9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7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2209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like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earlier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with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thrown in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41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24353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1981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8329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At first glance, mean and PC1 look similar to no outlier version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PC2 clearly driven completely by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PC2 scores plot (on right) gives clear </a:t>
            </a:r>
            <a:r>
              <a:rPr lang="en-US" i="1" dirty="0" smtClean="0">
                <a:solidFill>
                  <a:schemeClr val="bg2"/>
                </a:solidFill>
                <a:latin typeface="Tahoma" pitchFamily="34" charset="0"/>
              </a:rPr>
              <a:t>outlier diagnostic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Outlier does not appear in other directions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Previous PC2, now appears as PC3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Total Power (upper right plot) now “spread farther”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6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Closer Look at Deeper Toy Example: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little, by the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Appearance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every other coordinate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substantially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the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wiggles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2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can (should?) be done about outliers?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1:  Outliers are important aspects of the population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need to be highlighted in the analysis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Although could separate into subpopulations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2:  Outliers 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no interest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recording errors?  Other mistakes?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should avoid distorted view of PCA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5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Differing Goals for Outliers: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Avoid Major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Analysis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Data Points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   In-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liers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Wilkinson (2017)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5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Differing Goals for Outliers: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Avoid Major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Analysis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Data Points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FDA Version:    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Outliers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Dai &amp; Genton (2016, 2017)   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7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Statistical Approaches to Dealing with Influential Outliers:	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Deletion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Kick out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with full data set,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 influence, instead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(Think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Cornea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find PC2 outlier (by looking through data (careful!))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 Is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Outlier?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9999" y="1066800"/>
            <a:ext cx="4724401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Poor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267200" y="3429000"/>
            <a:ext cx="3505200" cy="25908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7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 Is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Outlier?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This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228725"/>
            <a:ext cx="52101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 Is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Outlier?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Wild One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228725"/>
            <a:ext cx="52101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 Is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Outlier?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Might Think This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228725"/>
            <a:ext cx="52101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 Is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Outlier?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In Fact Is This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228725"/>
            <a:ext cx="52101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Example Cornea Data: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find PC2 outlier (by looking through data (careful!))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Problem: after removal, another point dominates PC2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Could delete that, but then another appears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After 4th step have eliminated 10% of data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=43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2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Motivates alternate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Statistical Methods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main idea: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Downweight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(instead of delete) outliers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 large literature.  Good intro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(from different viewpoints) are: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 (2011) </a:t>
                </a:r>
              </a:p>
              <a:p>
                <a:pPr marL="711200" indent="-7112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Hampel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et al (2011)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Staudte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Sheather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(2011)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concept: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point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much of 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moved to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 estimate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 mean has breakdown 0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has breakdown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(best possible)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Conclude: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much more robust than mean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uses all data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gets good breakdown from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6477000" y="1447800"/>
          <a:ext cx="4841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0" name="Equation" r:id="rId4" imgW="253800" imgH="190440" progId="Equation.3">
                  <p:embed/>
                </p:oleObj>
              </mc:Choice>
              <mc:Fallback>
                <p:oleObj name="Equation" r:id="rId4" imgW="253800" imgH="190440" progId="Equation.3">
                  <p:embed/>
                  <p:pic>
                    <p:nvPicPr>
                      <p:cNvPr id="3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4841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6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810000" cy="55626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has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0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Outlier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Pulls Mean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Outside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range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of data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16420" r="40146" b="34102"/>
          <a:stretch>
            <a:fillRect/>
          </a:stretch>
        </p:blipFill>
        <p:spPr>
          <a:xfrm>
            <a:off x="3473450" y="1830388"/>
            <a:ext cx="4692650" cy="4367212"/>
          </a:xfrm>
          <a:noFill/>
        </p:spPr>
      </p:pic>
      <p:sp>
        <p:nvSpPr>
          <p:cNvPr id="51211" name="Line 13"/>
          <p:cNvSpPr>
            <a:spLocks noChangeShapeType="1"/>
          </p:cNvSpPr>
          <p:nvPr/>
        </p:nvSpPr>
        <p:spPr bwMode="auto">
          <a:xfrm flipV="1">
            <a:off x="2133600" y="2743200"/>
            <a:ext cx="2133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2" name="Line 14"/>
          <p:cNvSpPr>
            <a:spLocks noChangeShapeType="1"/>
          </p:cNvSpPr>
          <p:nvPr/>
        </p:nvSpPr>
        <p:spPr bwMode="auto">
          <a:xfrm>
            <a:off x="2743200" y="4038600"/>
            <a:ext cx="35814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3" name="Line 15"/>
          <p:cNvSpPr>
            <a:spLocks noChangeShapeType="1"/>
          </p:cNvSpPr>
          <p:nvPr/>
        </p:nvSpPr>
        <p:spPr bwMode="auto">
          <a:xfrm flipV="1">
            <a:off x="2743200" y="5105400"/>
            <a:ext cx="39624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8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Controversy: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scheme good or bad?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Huber: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some information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only control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median)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et. al.: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no useful information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be assigned weight 0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done by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 robust method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simply deleted)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7912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Robustness Controversy (cont.):</a:t>
                </a:r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/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Both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are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right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(depending on context)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Source of major (unfortunately bitter) debate!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to Cornea data: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model more sensible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Already know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some useful info in each data point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median type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methods are sensible </a:t>
                </a: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791200"/>
              </a:xfrm>
              <a:blipFill rotWithShape="1">
                <a:blip r:embed="rId3"/>
                <a:stretch>
                  <a:fillRect l="-2201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9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504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Focus 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ndividual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ata Vectors: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bar>
                        <m:bar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(Part of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bove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ull Matrix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ep’n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Terminology: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are Called “PCs”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are also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alled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cores</a:t>
                </a:r>
              </a:p>
            </p:txBody>
          </p:sp>
        </mc:Choice>
        <mc:Fallback xmlns="">
          <p:sp>
            <p:nvSpPr>
              <p:cNvPr id="717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5043047"/>
              </a:xfrm>
              <a:prstGeom prst="rect">
                <a:avLst/>
              </a:prstGeom>
              <a:blipFill rotWithShape="1">
                <a:blip r:embed="rId3"/>
                <a:stretch>
                  <a:fillRect l="-1875" t="-4353" b="-31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6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5791200" y="2590800"/>
          <a:ext cx="190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Equation" r:id="rId4" imgW="1905000" imgH="1371600" progId="Equation.3">
                  <p:embed/>
                </p:oleObj>
              </mc:Choice>
              <mc:Fallback>
                <p:oleObj name="Equation" r:id="rId4" imgW="1905000" imgH="1371600" progId="Equation.3">
                  <p:embed/>
                  <p:pic>
                    <p:nvPicPr>
                      <p:cNvPr id="51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1905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5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 on convex hull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ii.	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Simplicial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depth  (a. k. a.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depth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Liu (1990)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Paint Thickness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corners at data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Nice idea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Good invariance properties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Slow to compute </a:t>
                </a:r>
              </a:p>
            </p:txBody>
          </p:sp>
        </mc:Choice>
        <mc:Fallback xmlns="">
          <p:sp>
            <p:nvSpPr>
              <p:cNvPr id="61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  <a:blipFill rotWithShape="1">
                <a:blip r:embed="rId3"/>
                <a:stretch>
                  <a:fillRect l="-2201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iii.	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M-estimate: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Estimate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the usual Euclidean norm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  <a:blipFill>
                <a:blip r:embed="rId3"/>
                <a:stretch>
                  <a:fillRect l="-2201" t="-507" r="-1247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4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AutoNum type="romanLcPeriod" startAt="3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M-estimate 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Estimate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Can show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(sample mean)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(also called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Mean”, …)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Again 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  <a:blipFill>
                <a:blip r:embed="rId3"/>
                <a:stretch>
                  <a:fillRect l="-2201" t="-1621" b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3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M-estimate (cont.):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view of minimizer:  Study solution of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chemeClr val="bg2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Arial Unicode MS" pitchFamily="34" charset="-128"/>
                                                    <a:cs typeface="Arial Unicode MS" pitchFamily="34" charset="-12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bg2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Arial Unicode MS" pitchFamily="34" charset="-128"/>
                                                    <a:cs typeface="Arial Unicode MS" pitchFamily="34" charset="-128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chemeClr val="bg2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Arial Unicode MS" pitchFamily="34" charset="-128"/>
                                                    <a:cs typeface="Arial Unicode MS" pitchFamily="34" charset="-128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3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9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M-estimate (cont.):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view of minimizer:  Study solution of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useful viewpoint is based on: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𝑆𝑝h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,1)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data onto sphere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at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radius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representation: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𝑆𝑝h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,1)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𝜃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  <a:blipFill>
                <a:blip r:embed="rId3"/>
                <a:stretch>
                  <a:fillRect l="-1834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9438" r="19989" b="52805"/>
          <a:stretch/>
        </p:blipFill>
        <p:spPr>
          <a:xfrm>
            <a:off x="609600" y="1080294"/>
            <a:ext cx="6057729" cy="3325812"/>
          </a:xfrm>
          <a:prstGeom prst="rect">
            <a:avLst/>
          </a:prstGeom>
          <a:noFill/>
        </p:spPr>
      </p:pic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3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924636" y="1905000"/>
            <a:ext cx="171364" cy="38862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743200" y="2743200"/>
            <a:ext cx="3924130" cy="3048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721335" y="2509690"/>
            <a:ext cx="5355865" cy="3205310"/>
            <a:chOff x="2721335" y="2509690"/>
            <a:chExt cx="5355865" cy="3205310"/>
          </a:xfrm>
        </p:grpSpPr>
        <p:sp>
          <p:nvSpPr>
            <p:cNvPr id="6" name="Left Brace 5"/>
            <p:cNvSpPr/>
            <p:nvPr/>
          </p:nvSpPr>
          <p:spPr>
            <a:xfrm rot="15269753">
              <a:off x="3079365" y="2151660"/>
              <a:ext cx="583438" cy="1299497"/>
            </a:xfrm>
            <a:prstGeom prst="leftBrace">
              <a:avLst>
                <a:gd name="adj1" fmla="val 20175"/>
                <a:gd name="adj2" fmla="val 50000"/>
              </a:avLst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1"/>
            </p:cNvCxnSpPr>
            <p:nvPr/>
          </p:nvCxnSpPr>
          <p:spPr>
            <a:xfrm>
              <a:off x="3449063" y="3082512"/>
              <a:ext cx="4628137" cy="263248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69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M-estimate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(cont.):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the solution of </a:t>
                </a: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𝑆𝑝h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(</m:t>
                                  </m:r>
                                  <m: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,1)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the solution of: </a:t>
                </a: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𝑎𝑣𝑔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𝑆𝑝h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,1)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=1,⋯,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where projected data are centered at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10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Slide sphere around until mean (of projected data) is at center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5867400"/>
              </a:xfrm>
              <a:blipFill>
                <a:blip r:embed="rId3"/>
                <a:stretch>
                  <a:fillRect l="-1834" r="-3008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6" name="Rectangle 2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8" name="Rectangle 3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9" name="Rectangle 3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1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Data are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+ signs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>
                <a:blip r:embed="rId3"/>
                <a:stretch>
                  <a:fillRect l="-3125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905000" y="2514600"/>
            <a:ext cx="5715000" cy="11430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3657600"/>
            <a:ext cx="2667000" cy="1295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(1 point moved)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50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Data are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+ signs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Sample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utside “hot dog”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57600" y="4800600"/>
            <a:ext cx="1447800" cy="152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2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33800" y="3048000"/>
            <a:ext cx="1752600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981200" y="3846514"/>
            <a:ext cx="3200400" cy="103028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Mean of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>
                <a:blip r:embed="rId5"/>
                <a:stretch>
                  <a:fillRect l="-3125" b="-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0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590800" y="3810000"/>
            <a:ext cx="2743200" cy="2438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4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28" name="Straight Arrow Connector 27"/>
          <p:cNvCxnSpPr/>
          <p:nvPr/>
        </p:nvCxnSpPr>
        <p:spPr>
          <a:xfrm>
            <a:off x="2667000" y="4800600"/>
            <a:ext cx="2209800" cy="4572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7620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literature: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geometric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(long before Huber) by:  Haldane (1948)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Shown unique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by: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Milasevic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Ducharme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(1987)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iterative algorithm:  Gower (1974)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(see also Sec. 3.2 of Huber (2011)).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Cornea Data experience: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works well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=66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762000"/>
                <a:ext cx="8305800" cy="5867400"/>
              </a:xfrm>
              <a:blipFill>
                <a:blip r:embed="rId4"/>
                <a:stretch>
                  <a:fillRect l="-1834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8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122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3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5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6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7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8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for Cornea Data: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Sample Mean                  M-estimate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Definite improvement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outliers still have some influence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Improvement?    (will suggest one soon) </a:t>
            </a:r>
          </a:p>
        </p:txBody>
      </p:sp>
      <p:pic>
        <p:nvPicPr>
          <p:cNvPr id="13318" name="Picture 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1600200" y="1905000"/>
            <a:ext cx="2009775" cy="2055813"/>
          </a:xfrm>
          <a:noFill/>
        </p:spPr>
      </p:pic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3314" name="Object 14"/>
          <p:cNvGraphicFramePr>
            <a:graphicFrameLocks noChangeAspect="1"/>
          </p:cNvGraphicFramePr>
          <p:nvPr/>
        </p:nvGraphicFramePr>
        <p:xfrm>
          <a:off x="457200" y="10668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133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0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2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43" name="Picture 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5557838" y="1770063"/>
            <a:ext cx="1941512" cy="2238375"/>
          </a:xfrm>
          <a:noFill/>
        </p:spPr>
      </p:pic>
    </p:spTree>
    <p:extLst>
      <p:ext uri="{BB962C8B-B14F-4D97-AF65-F5344CB8AC3E}">
        <p14:creationId xmlns:p14="http://schemas.microsoft.com/office/powerpoint/2010/main" val="19703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how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3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5324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3382" b="10104"/>
          <a:stretch>
            <a:fillRect/>
          </a:stretch>
        </p:blipFill>
        <p:spPr>
          <a:xfrm>
            <a:off x="3144838" y="1633538"/>
            <a:ext cx="5167312" cy="4891087"/>
          </a:xfrm>
          <a:noFill/>
        </p:spPr>
      </p:pic>
    </p:spTree>
    <p:extLst>
      <p:ext uri="{BB962C8B-B14F-4D97-AF65-F5344CB8AC3E}">
        <p14:creationId xmlns:p14="http://schemas.microsoft.com/office/powerpoint/2010/main" val="4946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e.g.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above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752600" y="2438400"/>
            <a:ext cx="22860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7200" y="2133600"/>
            <a:ext cx="3884143" cy="4389060"/>
            <a:chOff x="457200" y="2133600"/>
            <a:chExt cx="3884143" cy="438906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4953000"/>
              <a:ext cx="2642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an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“outlier”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(???)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Added in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644650" y="2133600"/>
              <a:ext cx="2696693" cy="35052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62400" y="2362200"/>
            <a:ext cx="1295400" cy="655638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Original Data   (arbitrary PC flip)</a:t>
            </a: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158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43200" y="3287714"/>
            <a:ext cx="1447800" cy="141286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Dominates Residuals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PC2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PC2 scores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19400" y="4572000"/>
            <a:ext cx="4724400" cy="2286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Dominates Residuals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PC2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PC2 scores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 now in PC3</a:t>
            </a:r>
          </a:p>
          <a:p>
            <a:pPr marL="0" indent="0" eaLnBrk="1" hangingPunct="1">
              <a:buNone/>
            </a:pP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Viualization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very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diagnostic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5257800"/>
            <a:ext cx="838200" cy="3048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ow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36972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Robust PCA: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Estimation of Covariance Matrix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3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1: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Estimation of Covariance Matrix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A.    Component-wise Robust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Major problem: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Hard to get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non-negative definiteness</a:t>
                </a:r>
              </a:p>
              <a:p>
                <a:pPr marL="711200" indent="-711200" eaLnBrk="1" hangingPunct="1">
                  <a:buFontTx/>
                  <a:buAutoNum type="alphaUcPeriod" startAt="2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Minimum Volume Ellipsoid: 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Rousseeuw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Leroy (2005)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Requires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(in available software)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Needed for simple definition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affine invariant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0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6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1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tx1"/>
            </a:gs>
            <a:gs pos="100000">
              <a:schemeClr val="accent3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Aside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066800"/>
                <a:ext cx="8458200" cy="54864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Major difference between FDA (OODA)</a:t>
                </a: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&amp; Classical Multivariate Analysis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 Dimension, Low Sample Size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</a:t>
                </a: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(sample size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&lt;  dimension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Classical Multivariate Analysis: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start with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sphering data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doesn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exist for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</a:t>
                </a: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066800"/>
                <a:ext cx="8458200" cy="5486400"/>
              </a:xfrm>
              <a:blipFill>
                <a:blip r:embed="rId3"/>
                <a:stretch>
                  <a:fillRect l="-2161" t="-556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tx1"/>
            </a:gs>
            <a:gs pos="100000">
              <a:schemeClr val="accent3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Aside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Approach to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data: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have enough data for analysis, get more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Unworkable (and getting worse) for many modern settings: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Medical Imaging (e.g. Cornea Data)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 Expression &amp; Other Cancer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Neuroscience Data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8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2: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focus 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 direction of greatest variability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  Li and Chen (1985)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estimates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nonlinear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in many local optima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1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2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2: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 Pursuit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(cont.)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Problems: 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Results in many local optima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search problem very challenging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Especially in very high dimensions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examples have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=4,5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</a:p>
              <a:p>
                <a:pPr marL="711200" indent="-7112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Guoying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Li: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heard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but  60  seems too big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3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2091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10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Locantore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(1999)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use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to sphere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	M-estimation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centered sphere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Dog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 becomes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Ice Caps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found by PCA (on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pulled in to reduce influence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Radius of sphere unimportant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9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3: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PCA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Derivation &amp; Alternate Name: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PCA of Spatial Signs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(think: multivariate extension of “sign test”)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test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𝜇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using  #(+) &amp; #(-)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8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Derivation &amp; Alternate Name: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Paper: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Möttönen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Oja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Description: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Oja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(2010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4034" name="Picture 2" descr="http://users.utu.fi/hfvoja/HannuOja_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3" y="5486401"/>
            <a:ext cx="22097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Variation: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Ranks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Keep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Track of “Depth”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Ranks of Radii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6248400" y="1676400"/>
            <a:ext cx="5462588" cy="5032375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581400" y="5334000"/>
            <a:ext cx="3962400" cy="533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8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 Data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an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recall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8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do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result?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0508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41574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looks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nearly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(unaffected by outlier)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is nearly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(again unaffected by outlier)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finally strongly driven by outlier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OK, since all other directions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equal in variation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Scree Plot, no longer ordered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(outlier drives SS, but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8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out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2556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8102" r="7579"/>
          <a:stretch>
            <a:fillRect/>
          </a:stretch>
        </p:blipFill>
        <p:spPr>
          <a:xfrm>
            <a:off x="3352800" y="1930400"/>
            <a:ext cx="5253038" cy="5424488"/>
          </a:xfrm>
          <a:noFill/>
        </p:spPr>
      </p:pic>
    </p:spTree>
    <p:extLst>
      <p:ext uri="{BB962C8B-B14F-4D97-AF65-F5344CB8AC3E}">
        <p14:creationId xmlns:p14="http://schemas.microsoft.com/office/powerpoint/2010/main" val="16687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990600"/>
                <a:ext cx="8382000" cy="5638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Multivariate Data Visualization Tool: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Coordinates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Fisher Iris Data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=4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Named Variables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(thanks to Wikipedia)</a:t>
                </a:r>
              </a:p>
            </p:txBody>
          </p:sp>
        </mc:Choice>
        <mc:Fallback xmlns="">
          <p:sp>
            <p:nvSpPr>
              <p:cNvPr id="51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990600"/>
                <a:ext cx="8382000" cy="5638800"/>
              </a:xfrm>
              <a:blipFill rotWithShape="1">
                <a:blip r:embed="rId4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0" y="4343400"/>
            <a:ext cx="4572000" cy="1828800"/>
            <a:chOff x="3657600" y="4343400"/>
            <a:chExt cx="4572000" cy="18288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657600" y="4343400"/>
              <a:ext cx="16764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57600" y="4343400"/>
              <a:ext cx="23622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57600" y="4343400"/>
              <a:ext cx="35052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657600" y="4343400"/>
              <a:ext cx="45720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5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to be cool symmetry: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 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      Dual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Loadings            Scores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 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But,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care is needed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the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normalization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  <a:blipFill rotWithShape="1">
                <a:blip r:embed="rId4"/>
                <a:stretch>
                  <a:fillRect l="-203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5791200" y="3657600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4" name="Equation" r:id="rId5" imgW="241200" imgH="266400" progId="Equation.3">
                  <p:embed/>
                </p:oleObj>
              </mc:Choice>
              <mc:Fallback>
                <p:oleObj name="Equation" r:id="rId5" imgW="241200" imgH="266400" progId="Equation.3">
                  <p:embed/>
                  <p:pic>
                    <p:nvPicPr>
                      <p:cNvPr id="194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374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3505200" y="3657600"/>
          <a:ext cx="43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5" name="Equation" r:id="rId7" imgW="266400" imgH="266400" progId="Equation.3">
                  <p:embed/>
                </p:oleObj>
              </mc:Choice>
              <mc:Fallback>
                <p:oleObj name="Equation" r:id="rId7" imgW="266400" imgH="266400" progId="Equation.3">
                  <p:embed/>
                  <p:pic>
                    <p:nvPicPr>
                      <p:cNvPr id="194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43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1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990600"/>
                <a:ext cx="8382000" cy="5638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Multivariate Data Visualization Tool: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Coordinates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Fisher Iris Data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4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Named Variables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Curves are Data Objects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(4-vectors)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Inselberg (1985, 2009)</a:t>
                </a:r>
              </a:p>
            </p:txBody>
          </p:sp>
        </mc:Choice>
        <mc:Fallback xmlns="">
          <p:sp>
            <p:nvSpPr>
              <p:cNvPr id="51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990600"/>
                <a:ext cx="8382000" cy="5638800"/>
              </a:xfrm>
              <a:blipFill rotWithShape="1">
                <a:blip r:embed="rId4"/>
                <a:stretch>
                  <a:fillRect l="-1818" b="-6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52600" y="3303588"/>
            <a:ext cx="3733800" cy="15732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825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 Parallel Coordinates Plot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X-axis: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Y-axis: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3583" name="Picture 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3584" name="Line 32"/>
          <p:cNvSpPr>
            <a:spLocks noChangeShapeType="1"/>
          </p:cNvSpPr>
          <p:nvPr/>
        </p:nvSpPr>
        <p:spPr bwMode="auto">
          <a:xfrm flipV="1">
            <a:off x="2667000" y="3429000"/>
            <a:ext cx="3657600" cy="381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V="1">
            <a:off x="2514600" y="2819400"/>
            <a:ext cx="1676400" cy="3276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n = 43 Very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1828800" y="2743200"/>
            <a:ext cx="289560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n =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43 Very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Action in few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Freq.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1828800" y="2743200"/>
            <a:ext cx="289560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3810000" y="3429000"/>
            <a:ext cx="838200" cy="2286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6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Parallel Coordinates Plot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Middle Plot:   (Zernike Coefficients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Variation in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lowest frequencies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as in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compression of smooth signals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Projecting on sphere will destroy this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magnifying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frequency behavior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Bottom Plot:    discussed later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6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Magnification of High Freq.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Analysis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project data onto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suitable ellipse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sphere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ellipse?     (in general, this is problem that PCA solves!)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Simplification:    Consider ellipses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to coordinate axes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6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PCA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Magnification of High Freq.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Coeff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Solution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Elliptical Analysis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Background 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Univariate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MAD = Median Absolute Deviation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MAD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𝑚𝑒𝑑𝑖𝑎𝑛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𝑚𝑒𝑑𝑖𝑎𝑛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Simple, High Breakdown, Outlier Resistant, Measure of “Scale”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0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78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2527" r="7137"/>
          <a:stretch>
            <a:fillRect/>
          </a:stretch>
        </p:blipFill>
        <p:spPr>
          <a:xfrm>
            <a:off x="990600" y="762000"/>
            <a:ext cx="7259638" cy="6661150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2971800" y="1219200"/>
            <a:ext cx="2819400" cy="604838"/>
            <a:chOff x="2971800" y="1219200"/>
            <a:chExt cx="2819400" cy="604838"/>
          </a:xfrm>
        </p:grpSpPr>
        <p:sp>
          <p:nvSpPr>
            <p:cNvPr id="27679" name="Line 34"/>
            <p:cNvSpPr>
              <a:spLocks noChangeShapeType="1"/>
            </p:cNvSpPr>
            <p:nvPr/>
          </p:nvSpPr>
          <p:spPr bwMode="auto">
            <a:xfrm>
              <a:off x="2971800" y="1524000"/>
              <a:ext cx="28194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82" name="Text Box 37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1143000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Rescale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Coords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71800" y="5867400"/>
            <a:ext cx="2743200" cy="604838"/>
            <a:chOff x="2971800" y="5867400"/>
            <a:chExt cx="2743200" cy="604838"/>
          </a:xfrm>
        </p:grpSpPr>
        <p:sp>
          <p:nvSpPr>
            <p:cNvPr id="27681" name="Line 36"/>
            <p:cNvSpPr>
              <a:spLocks noChangeShapeType="1"/>
            </p:cNvSpPr>
            <p:nvPr/>
          </p:nvSpPr>
          <p:spPr bwMode="auto">
            <a:xfrm flipH="1" flipV="1">
              <a:off x="2971800" y="6172200"/>
              <a:ext cx="2743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83" name="Text Box 38"/>
            <p:cNvSpPr txBox="1">
              <a:spLocks noChangeArrowheads="1"/>
            </p:cNvSpPr>
            <p:nvPr/>
          </p:nvSpPr>
          <p:spPr bwMode="auto">
            <a:xfrm>
              <a:off x="3962400" y="5867400"/>
              <a:ext cx="1066800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Unscale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7000" y="2819400"/>
            <a:ext cx="1676400" cy="2057400"/>
            <a:chOff x="6477000" y="2819400"/>
            <a:chExt cx="1676400" cy="2057400"/>
          </a:xfrm>
        </p:grpSpPr>
        <p:sp>
          <p:nvSpPr>
            <p:cNvPr id="27680" name="Line 35"/>
            <p:cNvSpPr>
              <a:spLocks noChangeShapeType="1"/>
            </p:cNvSpPr>
            <p:nvPr/>
          </p:nvSpPr>
          <p:spPr bwMode="auto">
            <a:xfrm flipH="1">
              <a:off x="7543800" y="2819400"/>
              <a:ext cx="0" cy="20574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84" name="Text Box 39"/>
            <p:cNvSpPr txBox="1">
              <a:spLocks noChangeArrowheads="1"/>
            </p:cNvSpPr>
            <p:nvPr/>
          </p:nvSpPr>
          <p:spPr bwMode="auto">
            <a:xfrm>
              <a:off x="6477000" y="3581400"/>
              <a:ext cx="1676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Spherical    PCA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9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Analysis (cont.):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Implementation,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coordinate axis rescaling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Divide each axis by MAD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sphere (in transformed space)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original space (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ply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MAD) for analysis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PCA on Projections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7" name="Rectangle 3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10218</TotalTime>
  <Words>3011</Words>
  <Application>Microsoft Office PowerPoint</Application>
  <PresentationFormat>On-screen Show (4:3)</PresentationFormat>
  <Paragraphs>960</Paragraphs>
  <Slides>108</Slides>
  <Notes>108</Notes>
  <HiddenSlides>0</HiddenSlides>
  <MMClips>17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9" baseType="lpstr">
      <vt:lpstr>Arial Unicode MS</vt:lpstr>
      <vt:lpstr>Gulim</vt:lpstr>
      <vt:lpstr>Arial</vt:lpstr>
      <vt:lpstr>Cambria Math</vt:lpstr>
      <vt:lpstr>Tahoma</vt:lpstr>
      <vt:lpstr>Times New Roman</vt:lpstr>
      <vt:lpstr>Wingdings</vt:lpstr>
      <vt:lpstr>Default Design</vt:lpstr>
      <vt:lpstr>7_Default Design</vt:lpstr>
      <vt:lpstr>1_Default Design</vt:lpstr>
      <vt:lpstr>Equation</vt:lpstr>
      <vt:lpstr>Participant Presentations</vt:lpstr>
      <vt:lpstr>Object Oriented Data Analysis</vt:lpstr>
      <vt:lpstr>PCA vs. SVD</vt:lpstr>
      <vt:lpstr>PCA vs. SVD</vt:lpstr>
      <vt:lpstr>PCA Data Represent’n (Cont.)</vt:lpstr>
      <vt:lpstr>PCA &amp; Graphical Displays</vt:lpstr>
      <vt:lpstr>PCA &amp; Graphical Displays</vt:lpstr>
      <vt:lpstr>Demography Data</vt:lpstr>
      <vt:lpstr>Alternate PCA Computation</vt:lpstr>
      <vt:lpstr>Cornea Data</vt:lpstr>
      <vt:lpstr>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 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Important Aside </vt:lpstr>
      <vt:lpstr>Important Aside 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Aside On Visualization</vt:lpstr>
      <vt:lpstr>Aside On Visualization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397</cp:revision>
  <dcterms:created xsi:type="dcterms:W3CDTF">2001-06-08T01:38:43Z</dcterms:created>
  <dcterms:modified xsi:type="dcterms:W3CDTF">2017-09-14T17:47:24Z</dcterms:modified>
</cp:coreProperties>
</file>