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46" r:id="rId2"/>
    <p:sldMasterId id="2147483759" r:id="rId3"/>
  </p:sldMasterIdLst>
  <p:notesMasterIdLst>
    <p:notesMasterId r:id="rId182"/>
  </p:notesMasterIdLst>
  <p:sldIdLst>
    <p:sldId id="1586" r:id="rId4"/>
    <p:sldId id="1431" r:id="rId5"/>
    <p:sldId id="1286" r:id="rId6"/>
    <p:sldId id="1294" r:id="rId7"/>
    <p:sldId id="1297" r:id="rId8"/>
    <p:sldId id="1302" r:id="rId9"/>
    <p:sldId id="1340" r:id="rId10"/>
    <p:sldId id="1343" r:id="rId11"/>
    <p:sldId id="1358" r:id="rId12"/>
    <p:sldId id="1367" r:id="rId13"/>
    <p:sldId id="1368" r:id="rId14"/>
    <p:sldId id="1376" r:id="rId15"/>
    <p:sldId id="1388" r:id="rId16"/>
    <p:sldId id="1393" r:id="rId17"/>
    <p:sldId id="1426" r:id="rId18"/>
    <p:sldId id="1430" r:id="rId19"/>
    <p:sldId id="1551" r:id="rId20"/>
    <p:sldId id="1257" r:id="rId21"/>
    <p:sldId id="1553" r:id="rId22"/>
    <p:sldId id="1554" r:id="rId23"/>
    <p:sldId id="1552" r:id="rId24"/>
    <p:sldId id="1258" r:id="rId25"/>
    <p:sldId id="1259" r:id="rId26"/>
    <p:sldId id="1260" r:id="rId27"/>
    <p:sldId id="1262" r:id="rId28"/>
    <p:sldId id="1263" r:id="rId29"/>
    <p:sldId id="1264" r:id="rId30"/>
    <p:sldId id="1265" r:id="rId31"/>
    <p:sldId id="1266" r:id="rId32"/>
    <p:sldId id="1267" r:id="rId33"/>
    <p:sldId id="1268" r:id="rId34"/>
    <p:sldId id="1269" r:id="rId35"/>
    <p:sldId id="1270" r:id="rId36"/>
    <p:sldId id="1587" r:id="rId37"/>
    <p:sldId id="1271" r:id="rId38"/>
    <p:sldId id="1272" r:id="rId39"/>
    <p:sldId id="1273" r:id="rId40"/>
    <p:sldId id="1274" r:id="rId41"/>
    <p:sldId id="1275" r:id="rId42"/>
    <p:sldId id="1276" r:id="rId43"/>
    <p:sldId id="1277" r:id="rId44"/>
    <p:sldId id="1278" r:id="rId45"/>
    <p:sldId id="1279" r:id="rId46"/>
    <p:sldId id="1280" r:id="rId47"/>
    <p:sldId id="1281" r:id="rId48"/>
    <p:sldId id="1282" r:id="rId49"/>
    <p:sldId id="1283" r:id="rId50"/>
    <p:sldId id="1444" r:id="rId51"/>
    <p:sldId id="1589" r:id="rId52"/>
    <p:sldId id="1592" r:id="rId53"/>
    <p:sldId id="1593" r:id="rId54"/>
    <p:sldId id="1594" r:id="rId55"/>
    <p:sldId id="1590" r:id="rId56"/>
    <p:sldId id="1591" r:id="rId57"/>
    <p:sldId id="1588" r:id="rId58"/>
    <p:sldId id="1445" r:id="rId59"/>
    <p:sldId id="1446" r:id="rId60"/>
    <p:sldId id="1447" r:id="rId61"/>
    <p:sldId id="1448" r:id="rId62"/>
    <p:sldId id="1449" r:id="rId63"/>
    <p:sldId id="1450" r:id="rId64"/>
    <p:sldId id="1451" r:id="rId65"/>
    <p:sldId id="1452" r:id="rId66"/>
    <p:sldId id="1453" r:id="rId67"/>
    <p:sldId id="1454" r:id="rId68"/>
    <p:sldId id="1455" r:id="rId69"/>
    <p:sldId id="1456" r:id="rId70"/>
    <p:sldId id="1457" r:id="rId71"/>
    <p:sldId id="1458" r:id="rId72"/>
    <p:sldId id="1459" r:id="rId73"/>
    <p:sldId id="1460" r:id="rId74"/>
    <p:sldId id="1461" r:id="rId75"/>
    <p:sldId id="1463" r:id="rId76"/>
    <p:sldId id="1555" r:id="rId77"/>
    <p:sldId id="1556" r:id="rId78"/>
    <p:sldId id="1473" r:id="rId79"/>
    <p:sldId id="1474" r:id="rId80"/>
    <p:sldId id="1557" r:id="rId81"/>
    <p:sldId id="1475" r:id="rId82"/>
    <p:sldId id="1476" r:id="rId83"/>
    <p:sldId id="1477" r:id="rId84"/>
    <p:sldId id="1478" r:id="rId85"/>
    <p:sldId id="1479" r:id="rId86"/>
    <p:sldId id="1480" r:id="rId87"/>
    <p:sldId id="1481" r:id="rId88"/>
    <p:sldId id="1482" r:id="rId89"/>
    <p:sldId id="1483" r:id="rId90"/>
    <p:sldId id="1484" r:id="rId91"/>
    <p:sldId id="1485" r:id="rId92"/>
    <p:sldId id="1486" r:id="rId93"/>
    <p:sldId id="1487" r:id="rId94"/>
    <p:sldId id="1488" r:id="rId95"/>
    <p:sldId id="1489" r:id="rId96"/>
    <p:sldId id="1490" r:id="rId97"/>
    <p:sldId id="1491" r:id="rId98"/>
    <p:sldId id="1492" r:id="rId99"/>
    <p:sldId id="1493" r:id="rId100"/>
    <p:sldId id="1494" r:id="rId101"/>
    <p:sldId id="1495" r:id="rId102"/>
    <p:sldId id="1496" r:id="rId103"/>
    <p:sldId id="1497" r:id="rId104"/>
    <p:sldId id="1498" r:id="rId105"/>
    <p:sldId id="1499" r:id="rId106"/>
    <p:sldId id="1500" r:id="rId107"/>
    <p:sldId id="1501" r:id="rId108"/>
    <p:sldId id="1558" r:id="rId109"/>
    <p:sldId id="1502" r:id="rId110"/>
    <p:sldId id="1559" r:id="rId111"/>
    <p:sldId id="1503" r:id="rId112"/>
    <p:sldId id="1504" r:id="rId113"/>
    <p:sldId id="1505" r:id="rId114"/>
    <p:sldId id="1506" r:id="rId115"/>
    <p:sldId id="1507" r:id="rId116"/>
    <p:sldId id="1508" r:id="rId117"/>
    <p:sldId id="1509" r:id="rId118"/>
    <p:sldId id="1510" r:id="rId119"/>
    <p:sldId id="1511" r:id="rId120"/>
    <p:sldId id="1512" r:id="rId121"/>
    <p:sldId id="1513" r:id="rId122"/>
    <p:sldId id="1514" r:id="rId123"/>
    <p:sldId id="1515" r:id="rId124"/>
    <p:sldId id="1560" r:id="rId125"/>
    <p:sldId id="1517" r:id="rId126"/>
    <p:sldId id="1519" r:id="rId127"/>
    <p:sldId id="1520" r:id="rId128"/>
    <p:sldId id="1521" r:id="rId129"/>
    <p:sldId id="1522" r:id="rId130"/>
    <p:sldId id="1523" r:id="rId131"/>
    <p:sldId id="1524" r:id="rId132"/>
    <p:sldId id="1525" r:id="rId133"/>
    <p:sldId id="1526" r:id="rId134"/>
    <p:sldId id="1527" r:id="rId135"/>
    <p:sldId id="1528" r:id="rId136"/>
    <p:sldId id="1529" r:id="rId137"/>
    <p:sldId id="1530" r:id="rId138"/>
    <p:sldId id="1531" r:id="rId139"/>
    <p:sldId id="1532" r:id="rId140"/>
    <p:sldId id="1533" r:id="rId141"/>
    <p:sldId id="1534" r:id="rId142"/>
    <p:sldId id="1535" r:id="rId143"/>
    <p:sldId id="1536" r:id="rId144"/>
    <p:sldId id="1537" r:id="rId145"/>
    <p:sldId id="1538" r:id="rId146"/>
    <p:sldId id="1539" r:id="rId147"/>
    <p:sldId id="1540" r:id="rId148"/>
    <p:sldId id="1541" r:id="rId149"/>
    <p:sldId id="1562" r:id="rId150"/>
    <p:sldId id="1543" r:id="rId151"/>
    <p:sldId id="1544" r:id="rId152"/>
    <p:sldId id="1545" r:id="rId153"/>
    <p:sldId id="1546" r:id="rId154"/>
    <p:sldId id="1547" r:id="rId155"/>
    <p:sldId id="1548" r:id="rId156"/>
    <p:sldId id="1549" r:id="rId157"/>
    <p:sldId id="1550" r:id="rId158"/>
    <p:sldId id="1563" r:id="rId159"/>
    <p:sldId id="1564" r:id="rId160"/>
    <p:sldId id="1565" r:id="rId161"/>
    <p:sldId id="1566" r:id="rId162"/>
    <p:sldId id="1567" r:id="rId163"/>
    <p:sldId id="1568" r:id="rId164"/>
    <p:sldId id="1569" r:id="rId165"/>
    <p:sldId id="1570" r:id="rId166"/>
    <p:sldId id="1571" r:id="rId167"/>
    <p:sldId id="1572" r:id="rId168"/>
    <p:sldId id="1573" r:id="rId169"/>
    <p:sldId id="1574" r:id="rId170"/>
    <p:sldId id="1575" r:id="rId171"/>
    <p:sldId id="1576" r:id="rId172"/>
    <p:sldId id="1577" r:id="rId173"/>
    <p:sldId id="1578" r:id="rId174"/>
    <p:sldId id="1579" r:id="rId175"/>
    <p:sldId id="1580" r:id="rId176"/>
    <p:sldId id="1581" r:id="rId177"/>
    <p:sldId id="1582" r:id="rId178"/>
    <p:sldId id="1583" r:id="rId179"/>
    <p:sldId id="1584" r:id="rId180"/>
    <p:sldId id="1585" r:id="rId1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00FF"/>
    <a:srgbClr val="69FFAD"/>
    <a:srgbClr val="00B050"/>
    <a:srgbClr val="8DEF8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75" Type="http://schemas.openxmlformats.org/officeDocument/2006/relationships/slide" Target="slides/slide172.xml"/><Relationship Id="rId170" Type="http://schemas.openxmlformats.org/officeDocument/2006/relationships/slide" Target="slides/slide167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181" Type="http://schemas.openxmlformats.org/officeDocument/2006/relationships/slide" Target="slides/slide178.xml"/><Relationship Id="rId186" Type="http://schemas.openxmlformats.org/officeDocument/2006/relationships/tableStyles" Target="tableStyle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71" Type="http://schemas.openxmlformats.org/officeDocument/2006/relationships/slide" Target="slides/slide168.xml"/><Relationship Id="rId176" Type="http://schemas.openxmlformats.org/officeDocument/2006/relationships/slide" Target="slides/slide17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8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72" Type="http://schemas.openxmlformats.org/officeDocument/2006/relationships/slide" Target="slides/slide169.xml"/><Relationship Id="rId180" Type="http://schemas.openxmlformats.org/officeDocument/2006/relationships/slide" Target="slides/slide177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18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slide" Target="slides/slide176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8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2.wmf"/><Relationship Id="rId1" Type="http://schemas.openxmlformats.org/officeDocument/2006/relationships/image" Target="../media/image6.wmf"/><Relationship Id="rId4" Type="http://schemas.openxmlformats.org/officeDocument/2006/relationships/image" Target="../media/image1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19.wmf"/><Relationship Id="rId5" Type="http://schemas.openxmlformats.org/officeDocument/2006/relationships/image" Target="../media/image17.wmf"/><Relationship Id="rId4" Type="http://schemas.openxmlformats.org/officeDocument/2006/relationships/image" Target="../media/image24.wmf"/><Relationship Id="rId9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97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332FD-0F87-4AEC-A132-9F713B6120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79504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18264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79207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6751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37122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99910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42257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7957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9656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80CFC2-B0B6-459E-BF60-3AD5C2A007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95025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53274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54224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2386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8189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9F9852-8A25-4161-AD4B-42A2A915A8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8480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9F9852-8A25-4161-AD4B-42A2A915A8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3058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94DB13-A86F-4432-B2C2-AA7264806D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18001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4B109-713F-4326-ABFA-8604000D2F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48443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4B109-713F-4326-ABFA-8604000D2F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07239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FC97B4-F736-4F48-B19F-5145D5E4BD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6208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4BBADB-1309-4248-96D7-6598BA5688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42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80408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ED8140-7DFB-450D-A221-DEBDF8D150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33542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C6383-C282-4651-9769-AE8A895F6B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3550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C6383-C282-4651-9769-AE8A895F6B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50894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C6383-C282-4651-9769-AE8A895F6B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6794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B7685-39BD-4158-B49C-24ECB0A463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6677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6F712-E4F3-423C-8CA1-8FC87C1FA1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36966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B9F10-C2A3-4A8B-A9E9-A049F239A9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9837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CD4FEC-A2A1-4373-98DE-391147B20D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48199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51D12-A53C-4E62-AC5A-E4A65EA5E4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3624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F317-5F3A-4FB4-8264-3EFAA1C410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73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0A24-A1AF-4D1F-8DEA-2DA0E7A5F8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10705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48DBD-114D-4CE3-8494-4747230FBA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686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399FD-AD1C-46DE-86A1-10EB412034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8488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B22AE-8E2F-431A-839C-351ADE2B6E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94750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ECB9C-90F3-4EFB-B065-AAACA68E18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7487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25ACF-4ADD-4E06-8B36-AB4D829863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65682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C8DE1-8374-4BC7-BA20-E7D874A281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25536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86F7E-12EF-45C3-B958-1D7367DE2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27799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7695BD-9B6F-4DFE-9AF6-E3A4898265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455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ABB89B-B9EC-4DE6-9947-80E48EC077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6393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179F1-2C3A-4CBA-8D2B-E53C02A02B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07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EB35F-1A9A-46A1-BA01-EFB8A86C19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00258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84F334-B2D7-475B-A05D-FAAFDB6FE7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54468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6B312-53F4-4176-9114-9CE00712EC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79236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B47B5-36F4-4373-A3E9-2A28DB8F15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19758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551E46-3B6A-42C9-A3F5-2725EB5A18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3566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96DA61-88D9-4D1D-8BC6-19E47368C9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47420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618459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A3BF1-CB16-4F5F-97A7-C35A10FDE5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4521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86540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E8251-31EE-4EDC-B223-5D46F6CD73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66206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0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03011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24257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9412F-AD30-4638-816E-080CE889CA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16038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42806-B889-47C8-841F-0BD3456E40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50263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140FA-4D01-4891-8351-A2A4CE5255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17639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5E621-4CFD-4C81-BC44-23D1B633AD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490434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526EB-9A6A-4CFC-94CA-6DFDA7D677C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88023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13D82-195F-4E5A-8C91-8A9AEF71A0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66562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2E89AC-FDBD-46EE-9A94-EF4A4D5FAC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270135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B7327-7033-488E-B96B-1D44A47627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188795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420036-BE6D-46D2-92EE-227B71CFEA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236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558626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D40A3-E1FC-4CA5-8668-31030197C7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28569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3CA36-481D-4854-90B6-7A06AD41BA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591630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9DB28-26E7-490C-8AAC-B75E2A5406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01020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7D6CE-A88D-439B-82E9-5826624E24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7171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6736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0376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77134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13651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08352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04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904635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24F68-7683-4184-BA7B-DBCE622C3E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45783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F3C9A-67AC-41D8-B381-7027714729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168295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21F1E-750B-46AC-9E1D-A244C641C9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030653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564943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563541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770141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12482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077432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331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60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9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42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9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34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8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2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37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78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212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293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14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68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583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04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001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28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38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0732E-A191-4C44-94AA-5E2B011880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9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515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368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357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170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695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639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498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53198-EC2B-4173-91A3-288C6CF3B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0897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332DA-F4FB-4553-9D60-678FF1C9E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8710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332DA-F4FB-4553-9D60-678FF1C9E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8111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AC8A2B-66EB-4C8F-AF82-A9A88ED306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54679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53D1D-CC07-48D3-BDD8-215B11BE9C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10638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97061-8505-45DE-9114-884D963FC6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60798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57117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298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3498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02272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02386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56050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5192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49998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97215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34952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4AF4F-BC1A-43E0-B2A3-338FA8D81C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81287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00CD-0AF6-4FEE-BCB2-915C6BEB6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42543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00CD-0AF6-4FEE-BCB2-915C6BEB6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352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9319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5BA9E0-819B-4314-8CC1-C3A4CB3B7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1584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88A0-CB00-41AD-A4A1-DA51D1F5D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4360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2C89B-586D-4E36-8B91-DA30926AE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0788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05CDE-EA6F-4BC3-9E8A-5E4AC5D89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481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79C4B-F1DE-4C67-854B-545652A4E7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3333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4ED7F-EE3F-4C21-878F-0D61F31003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489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9736D-B5F9-4538-8007-71E0143E91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627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9736D-B5F9-4538-8007-71E0143E91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864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2D5BC-A776-4F2C-A249-0A80EAA54E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2109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88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625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117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3331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D0706E-C721-4E96-BEC8-61E87E23D6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32679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97CA6-5DCC-412A-9F85-EAF85980AF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6178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97CA6-5DCC-412A-9F85-EAF85980AF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5910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97CA6-5DCC-412A-9F85-EAF85980AF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81970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59316-1AFF-49E1-BEB7-8D2BF876FA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6915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80CFC2-B0B6-459E-BF60-3AD5C2A007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95017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59316-1AFF-49E1-BEB7-8D2BF876FA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53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1BBA6-AC20-4913-B511-2C1A621E5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9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57245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1BBA6-AC20-4913-B511-2C1A621E5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8376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1BBA6-AC20-4913-B511-2C1A621E5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5904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94C9BE-11A5-4D92-A5AB-078BACD7BE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8771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495F8-932A-49BE-B09E-7094EE77E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14589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6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E2E7B-664A-40E2-AF82-29DC8AC47B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9571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9C6574-8661-44B9-9E3A-6567F6C85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61361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6D333-15CD-4B6E-8E6A-67643B5940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1019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1A16C9-D763-46F4-A028-6E90DC96AE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93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9F9852-8A25-4161-AD4B-42A2A915A8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38620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30F283-D5C1-4E91-AE95-15D516FEF1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7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3312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FAAF9-A7D5-48FD-87E4-93D69D1E86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22029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35851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5838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54695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01341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092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86535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92249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99941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7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7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85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75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93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83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47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44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70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30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168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003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1988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450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4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473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368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29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6789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367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035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8127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201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07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21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5.bin"/><Relationship Id="rId22" Type="http://schemas.openxmlformats.org/officeDocument/2006/relationships/image" Target="../media/image27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108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28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67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68.bin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1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95.png"/><Relationship Id="rId4" Type="http://schemas.openxmlformats.org/officeDocument/2006/relationships/notesSlide" Target="../notesSlides/notesSlide12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6.png"/><Relationship Id="rId4" Type="http://schemas.openxmlformats.org/officeDocument/2006/relationships/notesSlide" Target="../notesSlides/notesSlide12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13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98.png"/><Relationship Id="rId4" Type="http://schemas.openxmlformats.org/officeDocument/2006/relationships/notesSlide" Target="../notesSlides/notesSlide13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99.png"/><Relationship Id="rId4" Type="http://schemas.openxmlformats.org/officeDocument/2006/relationships/notesSlide" Target="../notesSlides/notesSlide13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2.wmf"/><Relationship Id="rId5" Type="http://schemas.openxmlformats.org/officeDocument/2006/relationships/image" Target="../media/image30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6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150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69.bin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70.bin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09.png"/><Relationship Id="rId4" Type="http://schemas.openxmlformats.org/officeDocument/2006/relationships/notesSlide" Target="../notesSlides/notesSlide15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09.png"/><Relationship Id="rId4" Type="http://schemas.openxmlformats.org/officeDocument/2006/relationships/notesSlide" Target="../notesSlides/notesSlide158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5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260.png"/><Relationship Id="rId4" Type="http://schemas.openxmlformats.org/officeDocument/2006/relationships/image" Target="../media/image115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270.png"/><Relationship Id="rId4" Type="http://schemas.openxmlformats.org/officeDocument/2006/relationships/image" Target="../media/image115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2800.png"/><Relationship Id="rId4" Type="http://schemas.openxmlformats.org/officeDocument/2006/relationships/image" Target="../media/image115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8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17.png"/><Relationship Id="rId4" Type="http://schemas.openxmlformats.org/officeDocument/2006/relationships/image" Target="../media/image115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5.png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18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19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4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3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5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8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notesSlide" Target="../notesSlides/notesSlide71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11.wmf"/><Relationship Id="rId4" Type="http://schemas.openxmlformats.org/officeDocument/2006/relationships/image" Target="../media/image450.png"/><Relationship Id="rId9" Type="http://schemas.openxmlformats.org/officeDocument/2006/relationships/oleObject" Target="../embeddings/oleObject6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77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28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64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6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66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See Course Web Site       (10 Minute Talks)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78" t="9567" r="14949" b="31709"/>
          <a:stretch/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Now since      is an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rthonormal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asis Matrix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           and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So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otation                    Gives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of the Energy of      in the Eigen-directions of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                                      is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ax’d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(Over     ), by Putting maximal Energy in the “Largest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irection”,  i.e.  taking           ,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here   “Eigenvalues are Ordered”,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2560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2560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8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2560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>
            <p:extLst/>
          </p:nvPr>
        </p:nvGraphicFramePr>
        <p:xfrm>
          <a:off x="3406775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2560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/>
          </p:nvPr>
        </p:nvGraphicFramePr>
        <p:xfrm>
          <a:off x="6735763" y="3167062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256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3167062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/>
          </p:nvPr>
        </p:nvGraphicFramePr>
        <p:xfrm>
          <a:off x="4364294" y="3762821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2560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294" y="3762821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8" name="Object 26"/>
          <p:cNvGraphicFramePr>
            <a:graphicFrameLocks noChangeAspect="1"/>
          </p:cNvGraphicFramePr>
          <p:nvPr/>
        </p:nvGraphicFramePr>
        <p:xfrm>
          <a:off x="1295400" y="4267200"/>
          <a:ext cx="3962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2560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9624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9" name="Object 28"/>
          <p:cNvGraphicFramePr>
            <a:graphicFrameLocks noChangeAspect="1"/>
          </p:cNvGraphicFramePr>
          <p:nvPr>
            <p:extLst/>
          </p:nvPr>
        </p:nvGraphicFramePr>
        <p:xfrm>
          <a:off x="8153400" y="4321175"/>
          <a:ext cx="323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3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2560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321175"/>
                        <a:ext cx="3238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10" name="Object 30"/>
          <p:cNvGraphicFramePr>
            <a:graphicFrameLocks noChangeAspect="1"/>
          </p:cNvGraphicFramePr>
          <p:nvPr>
            <p:extLst/>
          </p:nvPr>
        </p:nvGraphicFramePr>
        <p:xfrm>
          <a:off x="5029200" y="5562600"/>
          <a:ext cx="99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4" name="Equation" r:id="rId19" imgW="736280" imgH="406224" progId="Equation.3">
                  <p:embed/>
                </p:oleObj>
              </mc:Choice>
              <mc:Fallback>
                <p:oleObj name="Equation" r:id="rId19" imgW="736280" imgH="406224" progId="Equation.3">
                  <p:embed/>
                  <p:pic>
                    <p:nvPicPr>
                      <p:cNvPr id="256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562600"/>
                        <a:ext cx="9906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11" name="Object 32"/>
          <p:cNvGraphicFramePr>
            <a:graphicFrameLocks noChangeAspect="1"/>
          </p:cNvGraphicFramePr>
          <p:nvPr>
            <p:extLst/>
          </p:nvPr>
        </p:nvGraphicFramePr>
        <p:xfrm>
          <a:off x="6781800" y="6172200"/>
          <a:ext cx="2286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5" name="Equation" r:id="rId21" imgW="2032000" imgH="381000" progId="Equation.3">
                  <p:embed/>
                </p:oleObj>
              </mc:Choice>
              <mc:Fallback>
                <p:oleObj name="Equation" r:id="rId21" imgW="2032000" imgH="381000" progId="Equation.3">
                  <p:embed/>
                  <p:pic>
                    <p:nvPicPr>
                      <p:cNvPr id="2561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172200"/>
                        <a:ext cx="2286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00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Years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1908-2002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Horizontal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2091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219200" y="2438400"/>
            <a:ext cx="22098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54457" y="4309282"/>
            <a:ext cx="3774743" cy="19391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54457" y="4309281"/>
            <a:ext cx="5374943" cy="643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19200" y="2438400"/>
            <a:ext cx="54102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66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Hard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See /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(Lost in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Scaling)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2091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3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Axis Limits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96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Shows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History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Pandemic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Civil War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90600" y="1676400"/>
            <a:ext cx="3581400" cy="2590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05000" y="1752600"/>
            <a:ext cx="2895600" cy="44969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421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Shows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Mortality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Age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3124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869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Shows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Strongest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Young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3810000"/>
            <a:ext cx="533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42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Shows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All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3657600"/>
            <a:ext cx="2971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40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Shows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Automobile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20-45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Rest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2200" y="3200400"/>
            <a:ext cx="2819400" cy="2667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5029200"/>
            <a:ext cx="54864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32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to be cool symmetry: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 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      Dual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Loadings            Scores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 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But,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care is needed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the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normalization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  <a:blipFill rotWithShape="1">
                <a:blip r:embed="rId4"/>
                <a:stretch>
                  <a:fillRect l="-203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5791200" y="3657600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Equation" r:id="rId5" imgW="241200" imgH="266400" progId="Equation.3">
                  <p:embed/>
                </p:oleObj>
              </mc:Choice>
              <mc:Fallback>
                <p:oleObj name="Equation" r:id="rId5" imgW="241200" imgH="266400" progId="Equation.3">
                  <p:embed/>
                  <p:pic>
                    <p:nvPicPr>
                      <p:cNvPr id="194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374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3505200" y="3657600"/>
          <a:ext cx="43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5" name="Equation" r:id="rId7" imgW="266400" imgH="266400" progId="Equation.3">
                  <p:embed/>
                </p:oleObj>
              </mc:Choice>
              <mc:Fallback>
                <p:oleObj name="Equation" r:id="rId7" imgW="266400" imgH="266400" progId="Equation.3">
                  <p:embed/>
                  <p:pic>
                    <p:nvPicPr>
                      <p:cNvPr id="194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43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9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12623"/>
          <a:stretch/>
        </p:blipFill>
        <p:spPr bwMode="auto">
          <a:xfrm>
            <a:off x="2377440" y="807488"/>
            <a:ext cx="676656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Connections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Age Ordering</a:t>
            </a:r>
          </a:p>
        </p:txBody>
      </p:sp>
    </p:spTree>
    <p:extLst>
      <p:ext uri="{BB962C8B-B14F-4D97-AF65-F5344CB8AC3E}">
        <p14:creationId xmlns:p14="http://schemas.microsoft.com/office/powerpoint/2010/main" val="106524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289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Projecting onto Subspace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Gives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as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ext Direction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Continue Through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3</m:t>
                            </m:r>
                          </m:sub>
                        </m:sSub>
                      </m:e>
                    </m:ba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⋯,</m:t>
                    </m:r>
                    <m:bar>
                      <m:bar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e>
                    </m:ba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289170"/>
              </a:xfrm>
              <a:prstGeom prst="rect">
                <a:avLst/>
              </a:prstGeom>
              <a:blipFill rotWithShape="1"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47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12623"/>
          <a:stretch/>
        </p:blipFill>
        <p:spPr bwMode="auto">
          <a:xfrm>
            <a:off x="2377440" y="807488"/>
            <a:ext cx="676656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Together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Mortality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Age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86840" y="3657600"/>
            <a:ext cx="234696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81200" y="3124200"/>
            <a:ext cx="10668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0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12623"/>
          <a:stretch/>
        </p:blipFill>
        <p:spPr bwMode="auto">
          <a:xfrm>
            <a:off x="2377440" y="807488"/>
            <a:ext cx="676656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Captures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“Age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Rounding”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3657600"/>
            <a:ext cx="2819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1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839333"/>
                <a:ext cx="8686800" cy="541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Observation: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Effects in </a:t>
                </a:r>
                <a:r>
                  <a:rPr kumimoji="0" lang="en-US" sz="32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Scores (Loadings)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 Unicode MS" pitchFamily="34" charset="-128"/>
                      </a:rPr>
                      <m:t>↕                 ↕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 in </a:t>
                </a:r>
                <a:r>
                  <a:rPr kumimoji="0" lang="en-US" sz="32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Dual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Loadings (Scores)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Would Be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xactly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rue, Except for Centering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(Auto Effects in PC2 &amp; PC3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Shows This is Serious)</a:t>
                </a: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839333"/>
                <a:ext cx="8686800" cy="5410200"/>
              </a:xfrm>
              <a:prstGeom prst="rect">
                <a:avLst/>
              </a:prstGeom>
              <a:blipFill>
                <a:blip r:embed="rId3"/>
                <a:stretch>
                  <a:fillRect l="-1825" t="-1240" r="-702" b="-8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918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80010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“Better”?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Info,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Displayed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Differently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Prefer </a:t>
            </a: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As Indicated by Graphics Quality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34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5052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“Better”?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General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Can Be Best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 Both and Choose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Use “Natural Choice” of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Data Object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904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7848600" cy="54102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Early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BiPlot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Display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Overlay Primal &amp; Dual PCAs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Easy to Interpret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Gabriel, K. R. (1971)</a:t>
            </a:r>
          </a:p>
        </p:txBody>
      </p:sp>
    </p:spTree>
    <p:extLst>
      <p:ext uri="{BB962C8B-B14F-4D97-AF65-F5344CB8AC3E}">
        <p14:creationId xmlns:p14="http://schemas.microsoft.com/office/powerpoint/2010/main" val="3947725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Example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Beyond FDA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Interplay: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    Descriptor Space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74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Cornea:   Outer surface of the eye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Driver of Vision:    Curvature of Cornea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Objects:  Images on the unit disk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Curvature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Heat Map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Thanks to K. L. Cohen, N. Tripoli,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Ophthalmology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059180"/>
            <a:ext cx="464820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Locantore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(generally true for images):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challenging than for curves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(since can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overlay)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Instead view sequence of images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to see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 structure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 for curves)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PCA type decomposition of variation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important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98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11558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Much Earlier Class Meeting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800" y="3962400"/>
            <a:ext cx="8686800" cy="2580620"/>
            <a:chOff x="358800" y="3962400"/>
            <a:chExt cx="8686800" cy="258062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8800" y="601980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Simple,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Visualizable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Descriptor Space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181600" y="3962400"/>
              <a:ext cx="1676400" cy="304800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962400"/>
            <a:ext cx="8686800" cy="2133600"/>
            <a:chOff x="228600" y="3962400"/>
            <a:chExt cx="8686800" cy="2133600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3962400"/>
              <a:ext cx="1447800" cy="3048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28600" y="557278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2-d Curves as Data In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Object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63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Nature of images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(on the unit disk, not usual rectangle)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Along radii of circle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(direction with most effect on vision)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Hotter (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yellow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for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curvature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Cooler (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for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curvature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 vector is coeff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icient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of Zernike expansion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~ Fourier basis, on disk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Conveniently represented in polar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4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Pixels as features is large and wasteful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to find more efficient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Polar Coordinate Tensor Product of: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 (angular)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Jacobi (radial, to avoid singularities)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Schwiegerling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Greivenkamp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Miller (1995)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Born &amp; Wolf (1980)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9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Basis Dimension: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Based on Collaborator’s Expertise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Large Enough for Important Features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Too Large to Eliminate Noise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1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eaLnBrk="1" hangingPunct="1">
              <a:lnSpc>
                <a:spcPct val="110000"/>
              </a:lnSpc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 Space is Vector Space of Zernike Coefficients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Perform PCA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Visualize in Image (Object) Space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1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PCA can find (often insightful)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direction of greatest variability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problem:  display of result (no overlays for images)</a:t>
            </a:r>
          </a:p>
          <a:p>
            <a:pPr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 show movie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marching along the direction vector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Movie: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Summary: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image):   mild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astigmatism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structure 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Corresponds to first optometric measure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(89%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Mean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SS sense)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&amp;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between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(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Apparent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  same as above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point cloud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studying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from mean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Images along direction vector: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terrible???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made clear in Scores Plot (</a:t>
            </a: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outlying data object drives PC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known problem with PCA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finds direction with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 variation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sense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dominated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large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9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7" t="12490" r="5438" b="71524"/>
          <a:stretch/>
        </p:blipFill>
        <p:spPr>
          <a:xfrm>
            <a:off x="5411992" y="2817813"/>
            <a:ext cx="3732008" cy="3735387"/>
          </a:xfrm>
          <a:noFill/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Now for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Scree Plots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(Upper Right of FDA Anal.)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Carefully Look At: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Intuition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Relation to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Eigenanalysis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Numerical Calculation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95600" y="1828800"/>
            <a:ext cx="3276600" cy="2590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85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80010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Single Outlier Driving PCA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27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57350"/>
            <a:ext cx="6934200" cy="4897438"/>
          </a:xfrm>
          <a:noFill/>
        </p:spPr>
      </p:pic>
    </p:spTree>
    <p:extLst>
      <p:ext uri="{BB962C8B-B14F-4D97-AF65-F5344CB8AC3E}">
        <p14:creationId xmlns:p14="http://schemas.microsoft.com/office/powerpoint/2010/main" val="4470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1:  Statistician: 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Arrggghh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!!!!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are very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give arbitrary and meaningless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3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2:  Ophthalmologist:   No Problem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Driven by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(see raw data)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Artifact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reflection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gathering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eyelid blocking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drying effects)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Routinely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ignore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those anyway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interesting (&amp; well known)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steeper inferior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outlier?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say more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 …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998220"/>
            <a:ext cx="472440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  (ophthalmologist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view):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 Outlier is present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focusing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region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changing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(3% of MR SS)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(vertical) vs.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(horizontal)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astigmatism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rest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(known folklore)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Continue with ophthalmologists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 version: 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direction of astigmatism???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(i.e.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effect???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to interpret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OK, since only 1.7% of MR SS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Substantially less than for PC2 &amp; PC3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7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Ophthalmologists View  (cont.)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Impressions / Conclusions: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decomposition of population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insight into population structure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4582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return to Statistician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handle these outliers?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though not fatal here, can be for other examples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Toy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Example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(in 2d):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1993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124200"/>
            <a:ext cx="5029200" cy="3551238"/>
          </a:xfrm>
          <a:noFill/>
        </p:spPr>
      </p:pic>
    </p:spTree>
    <p:extLst>
      <p:ext uri="{BB962C8B-B14F-4D97-AF65-F5344CB8AC3E}">
        <p14:creationId xmlns:p14="http://schemas.microsoft.com/office/powerpoint/2010/main" val="40999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20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ANOVA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ecomposition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Variation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=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Variation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+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Residual Variation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=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Mathematics:    Pythagorean Theorem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Intuition Quantified via Sums of Squares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(Squares More Intuitive Than Absolutes) </a:t>
                </a: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20807"/>
              </a:xfrm>
              <a:prstGeom prst="rect">
                <a:avLst/>
              </a:prstGeom>
              <a:blipFill>
                <a:blip r:embed="rId3"/>
                <a:stretch>
                  <a:fillRect l="-1754" t="-1436" r="-140" b="-26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743200" y="2952750"/>
            <a:ext cx="1219200" cy="11620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6172200" y="2971800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7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3017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391400" cy="5219700"/>
          </a:xfrm>
          <a:noFill/>
        </p:spPr>
      </p:pic>
    </p:spTree>
    <p:extLst>
      <p:ext uri="{BB962C8B-B14F-4D97-AF65-F5344CB8AC3E}">
        <p14:creationId xmlns:p14="http://schemas.microsoft.com/office/powerpoint/2010/main" val="38621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Deeper Toy Example: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is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green curve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 outlier?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Never leaves range of other data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Euclidean distance to others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large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relative to other distances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major difference in terms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shape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even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smoothness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lesson: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directions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2209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like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earlier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with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thrown in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41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11049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1981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4691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At first glance, mean and PC1 look similar to no outlier version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PC2 clearly driven completely by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PC2 scores plot (on right) gives clear </a:t>
            </a:r>
            <a:r>
              <a:rPr lang="en-US" i="1" dirty="0" smtClean="0">
                <a:solidFill>
                  <a:schemeClr val="bg2"/>
                </a:solidFill>
                <a:latin typeface="Tahoma" pitchFamily="34" charset="0"/>
              </a:rPr>
              <a:t>outlier diagnostic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Outlier does not appear in other directions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Previous PC2, now appears as PC3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Total Power (upper right plot) now “spread farther”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4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Closer Look at Deeper Toy Example: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little, by the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Appearance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every other coordinate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substantially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the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wiggles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can (should?) be done about outliers?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1:  Outliers are important aspects of the population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need to be highlighted in the analysis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Although could separate into subpopulations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2:  Outliers 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no interest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recording errors?  Other mistakes?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should avoid distorted view of PCA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1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Differing Goals for Outliers: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Avoid Major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Analysis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Data Points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   In-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liers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Wilkinson (2017)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6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Statistical Approaches to Dealing with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 Outliers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	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Deletion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Kick out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with full data set,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 influence, instead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(Think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4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Example Cornea Data: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find PC2 outlier (by looking through data (careful!))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Problem: after removal, another point dominates PC2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Could delete that, but then another appears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After 4th step have eliminated 10% of data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=43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8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Eigenvalues Provide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toms of SS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Decompos’n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are: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vs.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log 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       vs.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    vs.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 PCA Gives SS’s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Eigenval’s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),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But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atch Factors of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9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1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2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3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4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705600" y="6019800"/>
          <a:ext cx="914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5" name="Equation" r:id="rId16" imgW="774364" imgH="342751" progId="Equation.3">
                  <p:embed/>
                </p:oleObj>
              </mc:Choice>
              <mc:Fallback>
                <p:oleObj name="Equation" r:id="rId16" imgW="774364" imgH="342751" progId="Equation.3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019800"/>
                        <a:ext cx="914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222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9999" y="1066800"/>
            <a:ext cx="4724401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Motivates alternate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Statistical Methods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main idea: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Downweight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(instead of delete) outliers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 large literature.  Good intro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(from different viewpoints) are: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 (2011) </a:t>
                </a:r>
              </a:p>
              <a:p>
                <a:pPr marL="711200" indent="-7112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Hampel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et al (2011)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Staudte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Sheather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(2011)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0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concept: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point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much of 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moved to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 estimate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 mean has breakdown 0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has breakdown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(best possible)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Conclude: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much more robust than mean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uses all data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gets good breakdown from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6477000" y="1447800"/>
          <a:ext cx="4841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Equation" r:id="rId4" imgW="253800" imgH="190440" progId="Equation.3">
                  <p:embed/>
                </p:oleObj>
              </mc:Choice>
              <mc:Fallback>
                <p:oleObj name="Equation" r:id="rId4" imgW="253800" imgH="190440" progId="Equation.3">
                  <p:embed/>
                  <p:pic>
                    <p:nvPicPr>
                      <p:cNvPr id="3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4841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0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810000" cy="55626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has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0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Outlier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Pulls Mean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Outside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range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of data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16420" r="40146" b="34102"/>
          <a:stretch>
            <a:fillRect/>
          </a:stretch>
        </p:blipFill>
        <p:spPr>
          <a:xfrm>
            <a:off x="3473450" y="1830388"/>
            <a:ext cx="4692650" cy="4367212"/>
          </a:xfrm>
          <a:noFill/>
        </p:spPr>
      </p:pic>
      <p:sp>
        <p:nvSpPr>
          <p:cNvPr id="51211" name="Line 13"/>
          <p:cNvSpPr>
            <a:spLocks noChangeShapeType="1"/>
          </p:cNvSpPr>
          <p:nvPr/>
        </p:nvSpPr>
        <p:spPr bwMode="auto">
          <a:xfrm flipV="1">
            <a:off x="2133600" y="2743200"/>
            <a:ext cx="2133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2" name="Line 14"/>
          <p:cNvSpPr>
            <a:spLocks noChangeShapeType="1"/>
          </p:cNvSpPr>
          <p:nvPr/>
        </p:nvSpPr>
        <p:spPr bwMode="auto">
          <a:xfrm>
            <a:off x="2743200" y="4038600"/>
            <a:ext cx="35814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3" name="Line 15"/>
          <p:cNvSpPr>
            <a:spLocks noChangeShapeType="1"/>
          </p:cNvSpPr>
          <p:nvPr/>
        </p:nvSpPr>
        <p:spPr bwMode="auto">
          <a:xfrm flipV="1">
            <a:off x="2743200" y="5105400"/>
            <a:ext cx="39624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6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Controversy: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scheme good or bad?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Huber: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some information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only control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median)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et. al.: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no useful information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be assigned weight 0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done by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 robust method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simply deleted)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1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7912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Robustness Controversy (cont.):</a:t>
                </a:r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/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Both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are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right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(depending on context)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Source of major (unfortunately bitter) debate!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to Cornea data: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model more sensible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Already know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some useful info in each data point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median type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methods are sensible </a:t>
                </a: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791200"/>
              </a:xfrm>
              <a:blipFill rotWithShape="1">
                <a:blip r:embed="rId3"/>
                <a:stretch>
                  <a:fillRect l="-2201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5791200" y="2590800"/>
          <a:ext cx="190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4" imgW="1905000" imgH="1371600" progId="Equation.3">
                  <p:embed/>
                </p:oleObj>
              </mc:Choice>
              <mc:Fallback>
                <p:oleObj name="Equation" r:id="rId4" imgW="1905000" imgH="1371600" progId="Equation.3">
                  <p:embed/>
                  <p:pic>
                    <p:nvPicPr>
                      <p:cNvPr id="51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1905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7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 on convex hull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ii.	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Simplicial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depth  (a. k. a.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depth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Liu (1990)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Paint Thickness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corners at data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Nice idea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Good invariance properties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Slow to compute </a:t>
                </a:r>
              </a:p>
            </p:txBody>
          </p:sp>
        </mc:Choice>
        <mc:Fallback xmlns="">
          <p:sp>
            <p:nvSpPr>
              <p:cNvPr id="61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  <a:blipFill rotWithShape="1">
                <a:blip r:embed="rId3"/>
                <a:stretch>
                  <a:fillRect l="-2201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Common Terminology: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“Scree Plot”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Kruskal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(1964)                         Cattell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(all but name “scree”)                                           (1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00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iii.	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M-estimate: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Estimate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the usual Euclidean norm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  <a:blipFill>
                <a:blip r:embed="rId3"/>
                <a:stretch>
                  <a:fillRect l="-2201" t="-507" r="-1247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AutoNum type="romanLcPeriod" startAt="3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M-estimate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Estimate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Can show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(sample mean)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(also called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Mean”, …)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Again 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  <a:blipFill>
                <a:blip r:embed="rId3"/>
                <a:stretch>
                  <a:fillRect l="-2201" t="-1621" b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9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M-estimate (cont.):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view of minimizer:  solution of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𝜕𝜃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useful viewpoint is based on: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𝑆𝑝h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,1)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data onto sphere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at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radius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representation: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𝑆𝑝h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,1)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𝜃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9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  <a:blipFill>
                <a:blip r:embed="rId3"/>
                <a:stretch>
                  <a:fillRect l="-1834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3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M-estimate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(cont.):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the solution of </a:t>
                </a: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𝑆𝑝h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(</m:t>
                                  </m:r>
                                  <m: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,1)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the solution of: </a:t>
                </a: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𝑎𝑣𝑔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𝑆𝑝h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,1)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=1,⋯,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where projected data are centered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10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Slide sphere around until mean (of projected data) is at center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5867400"/>
              </a:xfrm>
              <a:blipFill>
                <a:blip r:embed="rId3"/>
                <a:stretch>
                  <a:fillRect l="-1834" r="-3008" b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6" name="Rectangle 2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8" name="Rectangle 3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9" name="Rectangle 3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Data are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+ signs</a:t>
                </a:r>
              </a:p>
            </p:txBody>
          </p:sp>
        </mc:Choice>
        <mc:Fallback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>
                <a:blip r:embed="rId3"/>
                <a:stretch>
                  <a:fillRect l="-3125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905000" y="2514600"/>
            <a:ext cx="5715000" cy="11430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3657600"/>
            <a:ext cx="2667000" cy="1295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3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Data are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+ signs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Sample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utside “hot dog”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57600" y="4800600"/>
            <a:ext cx="1447800" cy="152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3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33800" y="3048000"/>
            <a:ext cx="1752600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981200" y="3846514"/>
            <a:ext cx="3200400" cy="103028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Mean of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</p:txBody>
          </p:sp>
        </mc:Choice>
        <mc:Fallback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>
                <a:blip r:embed="rId5"/>
                <a:stretch>
                  <a:fillRect l="-3125" b="-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590800" y="3810000"/>
            <a:ext cx="2743200" cy="2438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28" name="Straight Arrow Connector 27"/>
          <p:cNvCxnSpPr/>
          <p:nvPr/>
        </p:nvCxnSpPr>
        <p:spPr>
          <a:xfrm>
            <a:off x="2667000" y="4800600"/>
            <a:ext cx="2209800" cy="4572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8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0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7620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literature: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geometric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(long before Huber) by:  Haldane (1948)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Shown unique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by: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Milasevic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Ducharme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(1987)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iterative algorithm:  Gower (1974)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(see also Sec. 3.2 of Huber (2011)).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Cornea Data experience: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works well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=66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762000"/>
                <a:ext cx="8305800" cy="5867400"/>
              </a:xfrm>
              <a:blipFill>
                <a:blip r:embed="rId4"/>
                <a:stretch>
                  <a:fillRect l="-1834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122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3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5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6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7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8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for Cornea Data: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Sample Mean                  M-estimate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Definite improvement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outliers still have some influence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Improvement?    (will suggest one soon) </a:t>
            </a:r>
          </a:p>
        </p:txBody>
      </p:sp>
      <p:pic>
        <p:nvPicPr>
          <p:cNvPr id="13318" name="Picture 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1600200" y="1905000"/>
            <a:ext cx="2009775" cy="2055813"/>
          </a:xfrm>
          <a:noFill/>
        </p:spPr>
      </p:pic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3314" name="Object 14"/>
          <p:cNvGraphicFramePr>
            <a:graphicFrameLocks noChangeAspect="1"/>
          </p:cNvGraphicFramePr>
          <p:nvPr/>
        </p:nvGraphicFramePr>
        <p:xfrm>
          <a:off x="457200" y="10668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133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0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2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43" name="Picture 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5557838" y="1770063"/>
            <a:ext cx="1941512" cy="2238375"/>
          </a:xfrm>
          <a:noFill/>
        </p:spPr>
      </p:pic>
    </p:spTree>
    <p:extLst>
      <p:ext uri="{BB962C8B-B14F-4D97-AF65-F5344CB8AC3E}">
        <p14:creationId xmlns:p14="http://schemas.microsoft.com/office/powerpoint/2010/main" val="26845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how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3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5324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3382" b="10104"/>
          <a:stretch>
            <a:fillRect/>
          </a:stretch>
        </p:blipFill>
        <p:spPr>
          <a:xfrm>
            <a:off x="3144838" y="1633538"/>
            <a:ext cx="5167312" cy="4891087"/>
          </a:xfrm>
          <a:noFill/>
        </p:spPr>
      </p:pic>
    </p:spTree>
    <p:extLst>
      <p:ext uri="{BB962C8B-B14F-4D97-AF65-F5344CB8AC3E}">
        <p14:creationId xmlns:p14="http://schemas.microsoft.com/office/powerpoint/2010/main" val="391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e.g.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above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752600" y="2438400"/>
            <a:ext cx="22860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7200" y="2133600"/>
            <a:ext cx="3884143" cy="4389060"/>
            <a:chOff x="457200" y="2133600"/>
            <a:chExt cx="3884143" cy="438906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4953000"/>
              <a:ext cx="2642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an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“outlier”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(???)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Added in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644650" y="2133600"/>
              <a:ext cx="2696693" cy="35052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67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62400" y="2362200"/>
            <a:ext cx="1295400" cy="655638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7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43200" y="3287714"/>
            <a:ext cx="1447800" cy="141286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Dominates Residuals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PC2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PC2 scores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19400" y="4572000"/>
            <a:ext cx="4724400" cy="2286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Dominates Residuals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PC2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PC2 scores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 now in PC3</a:t>
            </a:r>
          </a:p>
          <a:p>
            <a:pPr marL="0" indent="0" eaLnBrk="1" hangingPunct="1">
              <a:buNone/>
            </a:pP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Viualization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very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diagnostic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5257800"/>
            <a:ext cx="838200" cy="3048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4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ow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7109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Consequence: 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Skip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this step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 bwMode="auto">
          <a:xfrm>
            <a:off x="685800" y="4419600"/>
            <a:ext cx="773588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962400" y="3303588"/>
            <a:ext cx="1447800" cy="18018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10200" y="3265488"/>
            <a:ext cx="152400" cy="16875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4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Sometimes “SVD Analysis of Data”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=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Uncentered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PCA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view point:    For Data Matrix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scaled, centered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Instead do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-analysis of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(in contrast  to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Σ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5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029023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Sometimes “SVD Analysis of Data”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=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Uncentered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PCA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Eigen-analysis of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Intuition:   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Find Directions of Maximal Variation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the Origin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4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Poor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267200" y="3429000"/>
            <a:ext cx="3505200" cy="25908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9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Solution</a:t>
            </a: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in Orthogonal Direction: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Off Map!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257800" y="4572000"/>
            <a:ext cx="2133600" cy="14478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429000" y="4724400"/>
            <a:ext cx="3962400" cy="1295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6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SV2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Scale View: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Representative of Data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743200" y="4114800"/>
            <a:ext cx="2133600" cy="19050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7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Example: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PCA Generally Better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Unless “Origin Is Important”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Look:    Zhang et al (2007)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1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946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Please Check Familiarity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No? Read Up in Linear Algebra Text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 Wikipedia?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28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3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Data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D357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3429000" y="3257550"/>
            <a:ext cx="2362200" cy="1931987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250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74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Min SS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Residuals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V="1">
            <a:off x="3200400" y="3048000"/>
            <a:ext cx="3352800" cy="263515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13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(same, by Pythagorean Theorem)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“Best fit line” to data in “orthogonal sense”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(vs.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Y on 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=  vertical sense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&amp;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X on 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= horizontal sense)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178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777" r="14850" b="22411"/>
          <a:stretch/>
        </p:blipFill>
        <p:spPr bwMode="auto">
          <a:xfrm>
            <a:off x="1371600" y="1678675"/>
            <a:ext cx="6523630" cy="33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2-d Toy Example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Max SS of Projected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Min SS of Residuals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Best Fit Line</a:t>
            </a: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3505200"/>
            <a:ext cx="4953000" cy="26209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45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Toy Example Comparison of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Fit Lines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PC1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Regression of Y on X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Regression of X on Y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76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266665"/>
            <a:ext cx="1752600" cy="231473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ρ = 0.3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1835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Projected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85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819399" cy="39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Vertical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(X predicts Y)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891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743200" cy="46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Horizontal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(Y predicts X)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883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Full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Intuition:     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as Linear Operator: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Represent as:       </a:t>
                </a:r>
              </a:p>
            </p:txBody>
          </p:sp>
        </mc:Choice>
        <mc:Fallback xmlns="">
          <p:sp>
            <p:nvSpPr>
              <p:cNvPr id="410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blipFill>
                <a:blip r:embed="rId4"/>
                <a:stretch>
                  <a:fillRect l="-1909" b="-1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" name="Equation" r:id="rId5" imgW="330120" imgH="228600" progId="Equation.3">
                  <p:embed/>
                </p:oleObj>
              </mc:Choice>
              <mc:Fallback>
                <p:oleObj name="Equation" r:id="rId5" imgW="330120" imgH="228600" progId="Equation.3">
                  <p:embed/>
                  <p:pic>
                    <p:nvPicPr>
                      <p:cNvPr id="409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Equation" r:id="rId9" imgW="291960" imgH="228600" progId="Equation.3">
                  <p:embed/>
                </p:oleObj>
              </mc:Choice>
              <mc:Fallback>
                <p:oleObj name="Equation" r:id="rId9" imgW="291960" imgH="228600" progId="Equation.3">
                  <p:embed/>
                  <p:pic>
                    <p:nvPicPr>
                      <p:cNvPr id="41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Equation" r:id="rId11" imgW="342720" imgH="203040" progId="Equation.3">
                  <p:embed/>
                </p:oleObj>
              </mc:Choice>
              <mc:Fallback>
                <p:oleObj name="Equation" r:id="rId11" imgW="342720" imgH="203040" progId="Equation.3">
                  <p:embed/>
                  <p:pic>
                    <p:nvPicPr>
                      <p:cNvPr id="41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0" y="3110708"/>
            <a:ext cx="2981907" cy="2460476"/>
            <a:chOff x="5715000" y="3110708"/>
            <a:chExt cx="2981907" cy="246047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629400" y="3110708"/>
              <a:ext cx="1028700" cy="207089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1200" y="3295650"/>
            <a:ext cx="2981907" cy="3105150"/>
            <a:chOff x="5715000" y="2466034"/>
            <a:chExt cx="2981907" cy="310515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629400" y="2466034"/>
              <a:ext cx="1447800" cy="271556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3151188"/>
            <a:ext cx="3132589" cy="2851191"/>
            <a:chOff x="5715000" y="2719993"/>
            <a:chExt cx="3132589" cy="2851191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629400" y="2719993"/>
              <a:ext cx="1981200" cy="246160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15000" y="5109519"/>
              <a:ext cx="3132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Coordinate Rescaling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29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1266665"/>
            <a:ext cx="2971799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Projected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(Balanced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 Treatment)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83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Toy Example Comparison of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Fit Lines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PC1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Regression of Y on X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Regression of X on Y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Note:  Big Difference        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Prediction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Matters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86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Solves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several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optimization problems: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maximize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1-d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proj’d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Direction 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minimize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SS of residuals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(same, by Pythagorean Theorem)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Best fit line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” to data in “orthogonal sense”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(vs.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Y on 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=  vertical sense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&amp;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regression of X on 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= horizontal sense)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 one that makes sense…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499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Expand Data Matrix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in Terms of Inner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rod’ts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Eigenvectors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Notation: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⋯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(Mean Centered Data)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blipFill rotWithShape="1">
                <a:blip r:embed="rId3"/>
                <a:stretch>
                  <a:fillRect l="-1875" t="-4270" r="-5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497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Expand Data Matrix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in Terms of Inner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rod’ts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Eigenvectors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Notation: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⋯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Spectral Representation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(centered data):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4971361"/>
              </a:xfrm>
              <a:prstGeom prst="rect">
                <a:avLst/>
              </a:prstGeom>
              <a:blipFill rotWithShape="1">
                <a:blip r:embed="rId4"/>
                <a:stretch>
                  <a:fillRect l="-1875" t="-4412" r="-505" b="-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2999" y="5791200"/>
            <a:ext cx="469184" cy="614644"/>
            <a:chOff x="5074366" y="6098894"/>
            <a:chExt cx="469184" cy="614644"/>
          </a:xfrm>
        </p:grpSpPr>
        <p:graphicFrame>
          <p:nvGraphicFramePr>
            <p:cNvPr id="5125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5124450" y="6505575"/>
            <a:ext cx="41910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8" name="Equation" r:id="rId5" imgW="571320" imgH="279360" progId="Equation.3">
                    <p:embed/>
                  </p:oleObj>
                </mc:Choice>
                <mc:Fallback>
                  <p:oleObj name="Equation" r:id="rId5" imgW="571320" imgH="279360" progId="Equation.3">
                    <p:embed/>
                    <p:pic>
                      <p:nvPicPr>
                        <p:cNvPr id="5125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450" y="6505575"/>
                          <a:ext cx="419100" cy="207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Line 12"/>
            <p:cNvSpPr>
              <a:spLocks noChangeShapeType="1"/>
            </p:cNvSpPr>
            <p:nvPr/>
          </p:nvSpPr>
          <p:spPr bwMode="auto">
            <a:xfrm flipH="1" flipV="1">
              <a:off x="5074366" y="6098894"/>
              <a:ext cx="259633" cy="37810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48400" y="5715000"/>
            <a:ext cx="1447748" cy="690565"/>
            <a:chOff x="6273852" y="5892004"/>
            <a:chExt cx="1447748" cy="690565"/>
          </a:xfrm>
        </p:grpSpPr>
        <p:graphicFrame>
          <p:nvGraphicFramePr>
            <p:cNvPr id="5124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7315200" y="6371431"/>
            <a:ext cx="4064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9" name="Equation" r:id="rId7" imgW="545760" imgH="279360" progId="Equation.3">
                    <p:embed/>
                  </p:oleObj>
                </mc:Choice>
                <mc:Fallback>
                  <p:oleObj name="Equation" r:id="rId7" imgW="545760" imgH="279360" progId="Equation.3">
                    <p:embed/>
                    <p:pic>
                      <p:nvPicPr>
                        <p:cNvPr id="512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6371431"/>
                          <a:ext cx="406400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 flipH="1" flipV="1">
              <a:off x="6273852" y="5892004"/>
              <a:ext cx="1193748" cy="5087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7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5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686800" cy="550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Now Using: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bar>
                        <m:bar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rad>
                      <m:acc>
                        <m:accPr>
                          <m:chr m:val="̃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Spectral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(Raw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ata):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bar>
                        <m:bar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rad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bar>
                        <m:bar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×1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oadings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</m:ba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cores</a:t>
                </a:r>
              </a:p>
            </p:txBody>
          </p:sp>
        </mc:Choice>
        <mc:Fallback>
          <p:sp>
            <p:nvSpPr>
              <p:cNvPr id="615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686800" cy="5500224"/>
              </a:xfrm>
              <a:prstGeom prst="rect">
                <a:avLst/>
              </a:prstGeom>
              <a:blipFill>
                <a:blip r:embed="rId3"/>
                <a:stretch>
                  <a:fillRect l="-1825" t="-39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504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Focus 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ndividual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ata Vectors: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bar>
                        <m:bar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(Part of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bove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ull Matrix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ep’n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Terminology: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are Called “PCs”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are also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alled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cores</a:t>
                </a:r>
              </a:p>
            </p:txBody>
          </p:sp>
        </mc:Choice>
        <mc:Fallback xmlns="">
          <p:sp>
            <p:nvSpPr>
              <p:cNvPr id="717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5043047"/>
              </a:xfrm>
              <a:prstGeom prst="rect">
                <a:avLst/>
              </a:prstGeom>
              <a:blipFill rotWithShape="1">
                <a:blip r:embed="rId3"/>
                <a:stretch>
                  <a:fillRect l="-1875" t="-4353" b="-31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00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686800" cy="5709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More Terminology: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are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oefficients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Spectral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epresentation: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bar>
                        <m:bar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Loadings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ntries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of Eigenvectors:  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                                  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</a:t>
                </a:r>
              </a:p>
            </p:txBody>
          </p:sp>
        </mc:Choice>
        <mc:Fallback>
          <p:sp>
            <p:nvSpPr>
              <p:cNvPr id="820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686800" cy="5709127"/>
              </a:xfrm>
              <a:prstGeom prst="rect">
                <a:avLst/>
              </a:prstGeom>
              <a:blipFill>
                <a:blip r:embed="rId3"/>
                <a:stretch>
                  <a:fillRect l="-1825" t="-1389" r="-68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9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44651"/>
                <a:ext cx="8458200" cy="3125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Note:   PCA</a:t>
                </a:r>
                <a:r>
                  <a:rPr kumimoji="0" lang="en-US" sz="3200" b="0" i="0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Scatterplot Matrix Views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noProof="0" dirty="0" smtClean="0">
                    <a:solidFill>
                      <a:srgbClr val="000000"/>
                    </a:solidFill>
                  </a:rPr>
                  <a:t>Provide a </a:t>
                </a:r>
                <a:r>
                  <a:rPr lang="en-US" sz="3200" u="sng" noProof="0" dirty="0" smtClean="0">
                    <a:solidFill>
                      <a:srgbClr val="000000"/>
                    </a:solidFill>
                  </a:rPr>
                  <a:t>Rotation</a:t>
                </a:r>
                <a:r>
                  <a:rPr lang="en-US" sz="3200" noProof="0" dirty="0" smtClean="0">
                    <a:solidFill>
                      <a:srgbClr val="000000"/>
                    </a:solidFill>
                  </a:rPr>
                  <a:t> of Data,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strike="noStrike" kern="120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</a:t>
                </a:r>
                <a:r>
                  <a:rPr kumimoji="0" lang="en-US" sz="3200" b="0" i="0" strike="noStrike" kern="1200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1" strike="noStrike" kern="1200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Axes Are Directions</a:t>
                </a:r>
                <a:r>
                  <a:rPr kumimoji="0" lang="en-US" sz="3200" b="0" i="0" strike="noStrike" kern="1200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Max.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baseline="0" noProof="0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noProof="0" dirty="0" smtClean="0">
                    <a:solidFill>
                      <a:srgbClr val="000000"/>
                    </a:solidFill>
                  </a:rPr>
                  <a:t>By Plotting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sz="3200" b="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𝑛𝑗</m:t>
                        </m:r>
                      </m:sub>
                    </m:sSub>
                  </m:oMath>
                </a14:m>
                <a:r>
                  <a:rPr kumimoji="0" lang="en-US" sz="3200" b="0" i="0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on axis  </a:t>
                </a:r>
                <a14:m>
                  <m:oMath xmlns:m="http://schemas.openxmlformats.org/officeDocument/2006/math">
                    <m:r>
                      <a:rPr kumimoji="0" lang="en-US" sz="32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endParaRPr kumimoji="0" lang="en-US" sz="3200" b="0" i="0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44651"/>
                <a:ext cx="8458200" cy="3125023"/>
              </a:xfrm>
              <a:prstGeom prst="rect">
                <a:avLst/>
              </a:prstGeom>
              <a:blipFill>
                <a:blip r:embed="rId3"/>
                <a:stretch>
                  <a:fillRect l="-1875" t="-5653" b="-38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2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0000"/>
                </a:solidFill>
              </a:rPr>
              <a:t>E.g.  Recall Raw Data,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0000"/>
                </a:solidFill>
              </a:rPr>
              <a:t>Slightly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</a:t>
            </a:r>
            <a:r>
              <a:rPr kumimoji="0" lang="en-US" sz="3200" b="0" i="0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noProof="0" dirty="0" smtClean="0">
                <a:solidFill>
                  <a:srgbClr val="000000"/>
                </a:solidFill>
              </a:rPr>
              <a:t>Shifted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Gaussian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Data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F673536-51BE-426B-B323-01EB8AD39140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3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800" r="12722" b="3001"/>
          <a:stretch/>
        </p:blipFill>
        <p:spPr>
          <a:xfrm>
            <a:off x="3048000" y="1676400"/>
            <a:ext cx="6096000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3089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Reduced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61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5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61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61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2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44651"/>
                <a:ext cx="8458200" cy="3738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noProof="0" dirty="0" smtClean="0">
                    <a:solidFill>
                      <a:srgbClr val="000000"/>
                    </a:solidFill>
                  </a:rPr>
                  <a:t>PCA Rotation:  Scatterplot Matrix View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lvl="0"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200" b="0" i="0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lvl="0"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lvl="0"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kumimoji="0" lang="en-US" sz="3200" b="0" i="0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lvl="0" eaLnBrk="1" hangingPunct="1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3200" b="0" i="0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44651"/>
                <a:ext cx="8458200" cy="3738652"/>
              </a:xfrm>
              <a:prstGeom prst="rect">
                <a:avLst/>
              </a:prstGeom>
              <a:blipFill>
                <a:blip r:embed="rId3"/>
                <a:stretch>
                  <a:fillRect l="-1875" t="-47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91E67A5-3838-4D06-920C-DA725C703F8F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4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5570" r="11947" b="4387"/>
          <a:stretch/>
        </p:blipFill>
        <p:spPr>
          <a:xfrm>
            <a:off x="3047999" y="1905000"/>
            <a:ext cx="6096001" cy="4953000"/>
          </a:xfr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286000" y="2819400"/>
            <a:ext cx="160020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86000" y="2743200"/>
            <a:ext cx="2667000" cy="762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3581400"/>
            <a:ext cx="3505200" cy="1066800"/>
          </a:xfrm>
          <a:prstGeom prst="straightConnector1">
            <a:avLst/>
          </a:prstGeom>
          <a:ln w="254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6000" y="4419600"/>
            <a:ext cx="4648200" cy="228600"/>
          </a:xfrm>
          <a:prstGeom prst="straightConnector1">
            <a:avLst/>
          </a:prstGeom>
          <a:ln w="254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Rotates to Directions of Max. Variation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1752600"/>
            <a:ext cx="6401694" cy="4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Rotates to Directions of Max. Variation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Will Use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Later</a:t>
            </a:r>
            <a:endParaRPr kumimoji="0" lang="en-US" sz="3200" b="0" i="0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1752600"/>
            <a:ext cx="6401694" cy="4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3167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Representation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bar>
                        <m:bar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nly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ssuming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ecreasing Eigenvalues)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3167021"/>
              </a:xfrm>
              <a:prstGeom prst="rect">
                <a:avLst/>
              </a:prstGeom>
              <a:blipFill rotWithShape="1">
                <a:blip r:embed="rId3"/>
                <a:stretch>
                  <a:fillRect l="-1875" t="-5588" b="-52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5087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Representation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bar>
                        <m:bar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nly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ssuming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ecreasing Eigenvalues)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Gives:  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Key to PCA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imension Reduction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PCA 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ata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ompression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5087547"/>
              </a:xfrm>
              <a:prstGeom prst="rect">
                <a:avLst/>
              </a:prstGeom>
              <a:blipFill rotWithShape="1">
                <a:blip r:embed="rId3"/>
                <a:stretch>
                  <a:fillRect l="-1875" t="-3477" b="-28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Choice of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in Reduced Rank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Represent’n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Generally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ery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lippery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Problem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Recommended: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Arbitrary Choice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% Variation Explained  90%?  95%?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/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102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25A9B3F-D3A9-4E7A-9B74-0CE66E3002C7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6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8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Choice of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in Reduced Rank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Represent’n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Generally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ery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lippery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roblem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SCREE Plot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Kruskal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1964):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ower Spectrum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/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102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5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2" t="11598" r="6316" b="71637"/>
          <a:stretch>
            <a:fillRect/>
          </a:stretch>
        </p:blipFill>
        <p:spPr>
          <a:xfrm>
            <a:off x="5867400" y="3962400"/>
            <a:ext cx="2744788" cy="2439988"/>
          </a:xfrm>
          <a:noFill/>
        </p:spPr>
      </p:pic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590800" y="3886200"/>
            <a:ext cx="3429000" cy="2438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6019800" y="6019800"/>
            <a:ext cx="914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6019800" y="6172200"/>
            <a:ext cx="10668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SCREE Plot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rawbacks: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is a Knee?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What if There are Several?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Knees Depend on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(Power?  log?)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Personal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uggestions: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uxiliary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utoffs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nter-Rater Variation)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ull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Range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1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Idea:  given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Vector 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Eigenvectors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Eigenvalues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Simulate data from Corresponding Normal 	Distribution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Equation" r:id="rId4" imgW="241200" imgH="406080" progId="Equation.3">
                  <p:embed/>
                </p:oleObj>
              </mc:Choice>
              <mc:Fallback>
                <p:oleObj name="Equation" r:id="rId4" imgW="241200" imgH="406080" progId="Equation.3">
                  <p:embed/>
                  <p:pic>
                    <p:nvPicPr>
                      <p:cNvPr id="112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Equation" r:id="rId6" imgW="520560" imgH="241200" progId="Equation.3">
                  <p:embed/>
                </p:oleObj>
              </mc:Choice>
              <mc:Fallback>
                <p:oleObj name="Equation" r:id="rId6" imgW="520560" imgH="241200" progId="Equation.3">
                  <p:embed/>
                  <p:pic>
                    <p:nvPicPr>
                      <p:cNvPr id="1126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Equation" r:id="rId8" imgW="1041120" imgH="380880" progId="Equation.3">
                  <p:embed/>
                </p:oleObj>
              </mc:Choice>
              <mc:Fallback>
                <p:oleObj name="Equation" r:id="rId8" imgW="1041120" imgH="380880" progId="Equation.3">
                  <p:embed/>
                  <p:pic>
                    <p:nvPicPr>
                      <p:cNvPr id="1127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8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Idea:  given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Vector 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Eigenvectors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Eigenvalues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Simulate data from Corresponding Normal 	Distribution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Approach:  Invert PCA Data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Represent’n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where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00200" y="5638800"/>
          <a:ext cx="3048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6" name="Equation" r:id="rId4" imgW="2603160" imgH="774360" progId="Equation.3">
                  <p:embed/>
                </p:oleObj>
              </mc:Choice>
              <mc:Fallback>
                <p:oleObj name="Equation" r:id="rId4" imgW="2603160" imgH="77436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38800"/>
                        <a:ext cx="3048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6781800" y="5791200"/>
          <a:ext cx="1962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7" name="Equation" r:id="rId6" imgW="1447560" imgH="406080" progId="Equation.3">
                  <p:embed/>
                </p:oleObj>
              </mc:Choice>
              <mc:Fallback>
                <p:oleObj name="Equation" r:id="rId6" imgW="1447560" imgH="406080" progId="Equation.3">
                  <p:embed/>
                  <p:pic>
                    <p:nvPicPr>
                      <p:cNvPr id="112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791200"/>
                        <a:ext cx="1962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8" name="Equation" r:id="rId8" imgW="241200" imgH="406080" progId="Equation.3">
                  <p:embed/>
                </p:oleObj>
              </mc:Choice>
              <mc:Fallback>
                <p:oleObj name="Equation" r:id="rId8" imgW="241200" imgH="406080" progId="Equation.3">
                  <p:embed/>
                  <p:pic>
                    <p:nvPicPr>
                      <p:cNvPr id="112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" name="Equation" r:id="rId10" imgW="520560" imgH="241200" progId="Equation.3">
                  <p:embed/>
                </p:oleObj>
              </mc:Choice>
              <mc:Fallback>
                <p:oleObj name="Equation" r:id="rId10" imgW="520560" imgH="241200" progId="Equation.3">
                  <p:embed/>
                  <p:pic>
                    <p:nvPicPr>
                      <p:cNvPr id="1126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" name="Equation" r:id="rId12" imgW="1041120" imgH="380880" progId="Equation.3">
                  <p:embed/>
                </p:oleObj>
              </mc:Choice>
              <mc:Fallback>
                <p:oleObj name="Equation" r:id="rId12" imgW="1041120" imgH="380880" progId="Equation.3">
                  <p:embed/>
                  <p:pic>
                    <p:nvPicPr>
                      <p:cNvPr id="1127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5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Compact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For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Reduced Rank Approximation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Can Further Reduce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Key 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Dimension Reduction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8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819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>
            <p:extLst/>
          </p:nvPr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9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81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0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81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81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115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Small caution on PC directions &amp; plotting: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PCA directions (may) have sign flip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Mathematically no difference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Numerically caused artifact of round off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Can have large graphical impact</a:t>
            </a:r>
          </a:p>
        </p:txBody>
      </p:sp>
    </p:spTree>
    <p:extLst>
      <p:ext uri="{BB962C8B-B14F-4D97-AF65-F5344CB8AC3E}">
        <p14:creationId xmlns:p14="http://schemas.microsoft.com/office/powerpoint/2010/main" val="2921172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22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(1 point moved)</a:t>
            </a:r>
          </a:p>
        </p:txBody>
      </p:sp>
      <p:pic>
        <p:nvPicPr>
          <p:cNvPr id="11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3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(1 point moved)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907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Original Data   (arbitrary PC flip)</a:t>
            </a: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 Moved Data   (arbitrary PC flip)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Harder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See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Moving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</a:t>
            </a:r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9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to “fix directions”?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One Option: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 ± 1 flip that gives: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=1,⋯,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𝑃𝑟𝑜𝑗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=1,⋯,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𝑛</m:t>
                                  </m:r>
                                </m:lim>
                              </m:limLow>
                            </m:fName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𝑃𝑟𝑜𝑗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(assumes 0 centered)</a:t>
                </a: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blipFill rotWithShape="1">
                <a:blip r:embed="rId3"/>
                <a:stretch>
                  <a:fillRect l="-1909" b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177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6391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to “fix directions”?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Personal Current Favorite: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 ± 1 flip that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makes the projection vector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ar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𝑣</m:t>
                        </m:r>
                      </m:e>
                    </m:ba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“point most towards”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i.e. makes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&gt;0</m:t>
                    </m: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6391365"/>
              </a:xfrm>
              <a:prstGeom prst="rect">
                <a:avLst/>
              </a:prstGeom>
              <a:blipFill rotWithShape="1">
                <a:blip r:embed="rId3"/>
                <a:stretch>
                  <a:fillRect l="-1909" r="-18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84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410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Issue:  for </a:t>
                </a: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 (recall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May be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uite Large,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Slow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Work with, and to Compute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About a Shortcut?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Singular Value Decomposition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(of (centered, scaled) Data Matrix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122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410200"/>
              </a:xfrm>
              <a:blipFill rotWithShape="1">
                <a:blip r:embed="rId3"/>
                <a:stretch>
                  <a:fillRect l="-2201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3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SVD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Full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Graphics Display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Assumes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&gt;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410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4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2" name="Equation" r:id="rId5" imgW="330120" imgH="228600" progId="Equation.3">
                  <p:embed/>
                </p:oleObj>
              </mc:Choice>
              <mc:Fallback>
                <p:oleObj name="Equation" r:id="rId5" imgW="330120" imgH="228600" progId="Equation.3">
                  <p:embed/>
                  <p:pic>
                    <p:nvPicPr>
                      <p:cNvPr id="409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3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4" name="Equation" r:id="rId9" imgW="291960" imgH="228600" progId="Equation.3">
                  <p:embed/>
                </p:oleObj>
              </mc:Choice>
              <mc:Fallback>
                <p:oleObj name="Equation" r:id="rId9" imgW="291960" imgH="228600" progId="Equation.3">
                  <p:embed/>
                  <p:pic>
                    <p:nvPicPr>
                      <p:cNvPr id="41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5" name="Equation" r:id="rId11" imgW="342720" imgH="203040" progId="Equation.3">
                  <p:embed/>
                </p:oleObj>
              </mc:Choice>
              <mc:Fallback>
                <p:oleObj name="Equation" r:id="rId11" imgW="342720" imgH="203040" progId="Equation.3">
                  <p:embed/>
                  <p:pic>
                    <p:nvPicPr>
                      <p:cNvPr id="41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0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Outer Product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                                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here: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1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215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2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2150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1508" name="Object 18"/>
          <p:cNvGraphicFramePr>
            <a:graphicFrameLocks noChangeAspect="1"/>
          </p:cNvGraphicFramePr>
          <p:nvPr>
            <p:extLst/>
          </p:nvPr>
        </p:nvGraphicFramePr>
        <p:xfrm>
          <a:off x="2193925" y="5181600"/>
          <a:ext cx="575786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Equation" r:id="rId8" imgW="2286000" imgH="419040" progId="Equation.3">
                  <p:embed/>
                </p:oleObj>
              </mc:Choice>
              <mc:Fallback>
                <p:oleObj name="Equation" r:id="rId8" imgW="2286000" imgH="419040" progId="Equation.3">
                  <p:embed/>
                  <p:pic>
                    <p:nvPicPr>
                      <p:cNvPr id="2150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5181600"/>
                        <a:ext cx="5757863" cy="1144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5715000" y="4191000"/>
            <a:ext cx="838200" cy="609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05000" y="1600200"/>
            <a:ext cx="4114800" cy="25908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4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Reduced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61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5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6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61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7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61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6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SVD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w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here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rank(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blipFill rotWithShape="1">
                <a:blip r:embed="rId4"/>
                <a:stretch>
                  <a:fillRect l="-1909" b="-1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8" name="Equation" r:id="rId5" imgW="330120" imgH="228600" progId="Equation.3">
                  <p:embed/>
                </p:oleObj>
              </mc:Choice>
              <mc:Fallback>
                <p:oleObj name="Equation" r:id="rId5" imgW="330120" imgH="228600" progId="Equation.3">
                  <p:embed/>
                  <p:pic>
                    <p:nvPicPr>
                      <p:cNvPr id="819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9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81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0" name="Equation" r:id="rId9" imgW="266400" imgH="215640" progId="Equation.3">
                  <p:embed/>
                </p:oleObj>
              </mc:Choice>
              <mc:Fallback>
                <p:oleObj name="Equation" r:id="rId9" imgW="266400" imgH="215640" progId="Equation.3">
                  <p:embed/>
                  <p:pic>
                    <p:nvPicPr>
                      <p:cNvPr id="81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1" name="Equation" r:id="rId11" imgW="330120" imgH="203040" progId="Equation.3">
                  <p:embed/>
                </p:oleObj>
              </mc:Choice>
              <mc:Fallback>
                <p:oleObj name="Equation" r:id="rId11" imgW="330120" imgH="203040" progId="Equation.3">
                  <p:embed/>
                  <p:pic>
                    <p:nvPicPr>
                      <p:cNvPr id="81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69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5626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Singular Value Decomposition,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𝑈𝑆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Computational Advantage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(for Rank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ompact Form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only need to find</a:t>
                </a: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𝑡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e-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vec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s-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val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scores     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Other Components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Useful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can be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much faster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for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≫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53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562600"/>
              </a:xfrm>
              <a:blipFill>
                <a:blip r:embed="rId3"/>
                <a:stretch>
                  <a:fillRect l="-1834" t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2514600" y="3657600"/>
            <a:ext cx="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 flipV="1">
            <a:off x="4495800" y="3657600"/>
            <a:ext cx="3048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6095999" y="3581400"/>
            <a:ext cx="761998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5626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Variation:    Dual PCA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Matrix Views: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63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562600"/>
              </a:xfrm>
              <a:blipFill>
                <a:blip r:embed="rId3"/>
                <a:stretch>
                  <a:fillRect l="-1834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2667000"/>
            <a:ext cx="7162800" cy="2286000"/>
            <a:chOff x="228600" y="2667000"/>
            <a:chExt cx="7162800" cy="2286000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2667000"/>
              <a:ext cx="4831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</a:rPr>
                <a:t>Columns as Data Objects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5562600" y="3048000"/>
              <a:ext cx="0" cy="190500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6553200" y="3048000"/>
              <a:ext cx="0" cy="190500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7391400" y="3048000"/>
              <a:ext cx="0" cy="190500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91200" y="1676400"/>
            <a:ext cx="2222083" cy="83099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Recall:  </a:t>
            </a:r>
            <a:r>
              <a:rPr lang="en-US" sz="2400" dirty="0" err="1" smtClean="0">
                <a:solidFill>
                  <a:srgbClr val="00B050"/>
                </a:solidFill>
              </a:rPr>
              <a:t>Matlab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&amp; This Course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5626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Variation:    Dual PCA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Matrix Views: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63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562600"/>
              </a:xfrm>
              <a:blipFill>
                <a:blip r:embed="rId3"/>
                <a:stretch>
                  <a:fillRect l="-1834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667000"/>
            <a:ext cx="4831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Columns as Data Objects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444425"/>
            <a:ext cx="4240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Rows as Data Objects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257800" y="3962400"/>
            <a:ext cx="2743200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257800" y="3505200"/>
            <a:ext cx="2743200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5257800" y="4495800"/>
            <a:ext cx="2743200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5105400"/>
            <a:ext cx="2425664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Recall: R &amp; SAS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5626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Variation:    Dual PCA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Matrix Views: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Keep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Both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Mind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63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562600"/>
              </a:xfrm>
              <a:blipFill>
                <a:blip r:embed="rId3"/>
                <a:stretch>
                  <a:fillRect l="-1834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667000"/>
            <a:ext cx="4831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Columns as Data Objects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444425"/>
            <a:ext cx="4240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Rows as Data Objects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257800" y="3962400"/>
            <a:ext cx="2743200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257800" y="3505200"/>
            <a:ext cx="2743200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5257800" y="4495800"/>
            <a:ext cx="2743200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4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Dual PCA Computation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Same as above, but replace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almost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replace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Σ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𝐷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Then use SVD,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𝑈𝑆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 get:</a:t>
                </a: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𝑈𝑆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𝑈𝑆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𝑉𝑆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𝑈𝑆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𝑉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84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  <a:blipFill>
                <a:blip r:embed="rId3"/>
                <a:stretch>
                  <a:fillRect l="-2039" t="-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14800" y="5029200"/>
            <a:ext cx="4809330" cy="1295400"/>
            <a:chOff x="4114800" y="5029200"/>
            <a:chExt cx="4809330" cy="1295400"/>
          </a:xfrm>
        </p:grpSpPr>
        <p:sp>
          <p:nvSpPr>
            <p:cNvPr id="2" name="Oval 1"/>
            <p:cNvSpPr/>
            <p:nvPr/>
          </p:nvSpPr>
          <p:spPr>
            <a:xfrm>
              <a:off x="5486400" y="5029200"/>
              <a:ext cx="457200" cy="6318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14800" y="5739825"/>
              <a:ext cx="48093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Note:  </a:t>
              </a:r>
              <a:r>
                <a:rPr lang="en-US" sz="3200" u="sng" dirty="0" smtClean="0">
                  <a:solidFill>
                    <a:srgbClr val="FF0000"/>
                  </a:solidFill>
                </a:rPr>
                <a:t>Same</a:t>
              </a:r>
              <a:r>
                <a:rPr lang="en-US" sz="3200" dirty="0" smtClean="0">
                  <a:solidFill>
                    <a:srgbClr val="FF0000"/>
                  </a:solidFill>
                </a:rPr>
                <a:t> Eigenvalues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7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to be cool symmetry: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 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      Dual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Loadings            Scores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 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But,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care is needed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the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normalization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  <a:blipFill rotWithShape="1">
                <a:blip r:embed="rId4"/>
                <a:stretch>
                  <a:fillRect l="-203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5791200" y="3657600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0" name="Equation" r:id="rId5" imgW="241200" imgH="266400" progId="Equation.3">
                  <p:embed/>
                </p:oleObj>
              </mc:Choice>
              <mc:Fallback>
                <p:oleObj name="Equation" r:id="rId5" imgW="241200" imgH="266400" progId="Equation.3">
                  <p:embed/>
                  <p:pic>
                    <p:nvPicPr>
                      <p:cNvPr id="194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374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3505200" y="3657600"/>
          <a:ext cx="43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1" name="Equation" r:id="rId7" imgW="266400" imgH="266400" progId="Equation.3">
                  <p:embed/>
                </p:oleObj>
              </mc:Choice>
              <mc:Fallback>
                <p:oleObj name="Equation" r:id="rId7" imgW="266400" imgH="266400" progId="Equation.3">
                  <p:embed/>
                  <p:pic>
                    <p:nvPicPr>
                      <p:cNvPr id="194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43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4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Terminology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 Dual Covariance Matrix</a:t>
                </a: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Sometimes Called the</a:t>
                </a: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Gram Matrix</a:t>
                </a:r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184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  <a:blipFill>
                <a:blip r:embed="rId3"/>
                <a:stretch>
                  <a:fillRect l="-2039" t="-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from </a:t>
            </a:r>
            <a:r>
              <a:rPr lang="en-US" sz="3200" dirty="0" smtClean="0">
                <a:solidFill>
                  <a:srgbClr val="000000"/>
                </a:solidFill>
              </a:rPr>
              <a:t>Early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Meeting: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Mortality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003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95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 Data Set: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Mortality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For Spanish Males  (thus can relate to history)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Each curve is a single year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x coordinate is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  Choice made of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Object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(could also study age as curves,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 coordinate = time)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819400" y="3352800"/>
            <a:ext cx="2362200" cy="14478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78945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 Issue: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are the Data Objects?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Curves (years) :  Mortality vs. 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Curves (Ages) :   Mortality vs. Year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 Rows vs. Columns of Data Matrix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3200400"/>
            <a:ext cx="76200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404797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0340" name="TextBox 5"/>
          <p:cNvSpPr txBox="1">
            <a:spLocks noChangeArrowheads="1"/>
          </p:cNvSpPr>
          <p:nvPr/>
        </p:nvSpPr>
        <p:spPr bwMode="auto">
          <a:xfrm>
            <a:off x="152400" y="1143000"/>
            <a:ext cx="2514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Rainbow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Representing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Year: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Magenta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=  1908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  =  2002</a:t>
            </a:r>
          </a:p>
        </p:txBody>
      </p:sp>
    </p:spTree>
    <p:extLst>
      <p:ext uri="{BB962C8B-B14F-4D97-AF65-F5344CB8AC3E}">
        <p14:creationId xmlns:p14="http://schemas.microsoft.com/office/powerpoint/2010/main" val="73871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Space View of Projections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Onto PC1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Mode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Variation: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Across Ages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</p:spTree>
    <p:extLst>
      <p:ext uri="{BB962C8B-B14F-4D97-AF65-F5344CB8AC3E}">
        <p14:creationId xmlns:p14="http://schemas.microsoft.com/office/powerpoint/2010/main" val="2502111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Shows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 Time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(medical technology,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etc.)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Change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Rounding Blips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590800" y="4800600"/>
            <a:ext cx="2133600" cy="13716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</p:spTree>
    <p:extLst>
      <p:ext uri="{BB962C8B-B14F-4D97-AF65-F5344CB8AC3E}">
        <p14:creationId xmlns:p14="http://schemas.microsoft.com/office/powerpoint/2010/main" val="11480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Space View of Projections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Onto PC2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2nd Mode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Variation: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20-45 &amp; Rest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rot="16200000" flipH="1">
            <a:off x="3124200" y="3962400"/>
            <a:ext cx="15240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962400" y="4038600"/>
            <a:ext cx="1524000" cy="7620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V="1">
            <a:off x="1143000" y="5181600"/>
            <a:ext cx="32004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</p:spTree>
    <p:extLst>
      <p:ext uri="{BB962C8B-B14F-4D97-AF65-F5344CB8AC3E}">
        <p14:creationId xmlns:p14="http://schemas.microsoft.com/office/powerpoint/2010/main" val="4188257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2514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Scores Plot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(Point Cloud)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 View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Connecting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Highlight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 Order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View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Effects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3352800"/>
            <a:ext cx="4114800" cy="23622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</p:spTree>
    <p:extLst>
      <p:ext uri="{BB962C8B-B14F-4D97-AF65-F5344CB8AC3E}">
        <p14:creationId xmlns:p14="http://schemas.microsoft.com/office/powerpoint/2010/main" val="602592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    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Rows and Columns trade places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   from optimization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Insights come from studying “primal” &amp; “dual”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 Terminology:</a:t>
            </a:r>
          </a:p>
          <a:p>
            <a:pPr marL="0" indent="0" algn="ctr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Gram Matrix PCA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786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24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Columns are data vectors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0198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3434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76962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124200" y="4114800"/>
            <a:ext cx="12192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3124200" y="4038600"/>
            <a:ext cx="45720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3124200" y="4038600"/>
            <a:ext cx="28956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93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i.e. (Proportional to) a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Q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uadratic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orm in the Covariance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atrix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Simple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olution Comes from the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Eigenvalue Representation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6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235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7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235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6" name="Object 18"/>
          <p:cNvGraphicFramePr>
            <a:graphicFrameLocks noChangeAspect="1"/>
          </p:cNvGraphicFramePr>
          <p:nvPr>
            <p:extLst/>
          </p:nvPr>
        </p:nvGraphicFramePr>
        <p:xfrm>
          <a:off x="4337050" y="44735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8" name="Equation" r:id="rId8" imgW="215806" imgH="330057" progId="Equation.3">
                  <p:embed/>
                </p:oleObj>
              </mc:Choice>
              <mc:Fallback>
                <p:oleObj name="Equation" r:id="rId8" imgW="215806" imgH="330057" progId="Equation.3">
                  <p:embed/>
                  <p:pic>
                    <p:nvPicPr>
                      <p:cNvPr id="2355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4735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7" name="Object 20"/>
          <p:cNvGraphicFramePr>
            <a:graphicFrameLocks noChangeAspect="1"/>
          </p:cNvGraphicFramePr>
          <p:nvPr/>
        </p:nvGraphicFramePr>
        <p:xfrm>
          <a:off x="6019800" y="44958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9" name="Equation" r:id="rId10" imgW="1219200" imgH="330200" progId="Equation.3">
                  <p:embed/>
                </p:oleObj>
              </mc:Choice>
              <mc:Fallback>
                <p:oleObj name="Equation" r:id="rId10" imgW="1219200" imgH="330200" progId="Equation.3">
                  <p:embed/>
                  <p:pic>
                    <p:nvPicPr>
                      <p:cNvPr id="2355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1676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90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are data vectors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3810000" y="1752600"/>
            <a:ext cx="5334000" cy="685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V="1">
            <a:off x="2286000" y="2209800"/>
            <a:ext cx="1600200" cy="304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3810000" y="3124200"/>
            <a:ext cx="5334000" cy="685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3810000" y="4495800"/>
            <a:ext cx="5334000" cy="685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Line 13"/>
          <p:cNvSpPr>
            <a:spLocks noChangeShapeType="1"/>
          </p:cNvSpPr>
          <p:nvPr/>
        </p:nvSpPr>
        <p:spPr bwMode="auto">
          <a:xfrm flipV="1">
            <a:off x="2286000" y="3581400"/>
            <a:ext cx="1600200" cy="1676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V="1">
            <a:off x="2286000" y="4953000"/>
            <a:ext cx="16764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341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68" y="1808853"/>
            <a:ext cx="6539932" cy="504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Primal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Rainbow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Scheme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Allowed Good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739827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 Metal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Scheme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Help Keep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&amp; Dual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</a:t>
            </a:r>
          </a:p>
        </p:txBody>
      </p:sp>
    </p:spTree>
    <p:extLst>
      <p:ext uri="{BB962C8B-B14F-4D97-AF65-F5344CB8AC3E}">
        <p14:creationId xmlns:p14="http://schemas.microsoft.com/office/powerpoint/2010/main" val="995322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(Ages)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t="19951" r="10902" b="15576"/>
          <a:stretch/>
        </p:blipFill>
        <p:spPr bwMode="auto">
          <a:xfrm>
            <a:off x="3788390" y="1066800"/>
            <a:ext cx="4060210" cy="552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734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Flu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Pandemic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057400" y="3124200"/>
            <a:ext cx="1676400" cy="838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5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Flu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Pandemic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Spanish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Civil War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3962400"/>
            <a:ext cx="2819400" cy="10668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39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Indexed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Ages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1-95</a:t>
            </a:r>
          </a:p>
        </p:txBody>
      </p:sp>
    </p:spTree>
    <p:extLst>
      <p:ext uri="{BB962C8B-B14F-4D97-AF65-F5344CB8AC3E}">
        <p14:creationId xmlns:p14="http://schemas.microsoft.com/office/powerpoint/2010/main" val="2801833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Year of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Life Is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96528" y="3048000"/>
            <a:ext cx="3670872" cy="533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48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Year of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Life Is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Childhood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Years Much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Improved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057400" y="5029200"/>
            <a:ext cx="2743200" cy="11430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631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2091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4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10667</TotalTime>
  <Words>4364</Words>
  <Application>Microsoft Office PowerPoint</Application>
  <PresentationFormat>On-screen Show (4:3)</PresentationFormat>
  <Paragraphs>1581</Paragraphs>
  <Slides>178</Slides>
  <Notes>178</Notes>
  <HiddenSlides>0</HiddenSlides>
  <MMClips>11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178</vt:i4>
      </vt:variant>
    </vt:vector>
  </HeadingPairs>
  <TitlesOfParts>
    <vt:vector size="190" baseType="lpstr">
      <vt:lpstr>Arial Unicode MS</vt:lpstr>
      <vt:lpstr>Arial</vt:lpstr>
      <vt:lpstr>Cambria Math</vt:lpstr>
      <vt:lpstr>Courier New</vt:lpstr>
      <vt:lpstr>Gulim</vt:lpstr>
      <vt:lpstr>Tahoma</vt:lpstr>
      <vt:lpstr>Times New Roman</vt:lpstr>
      <vt:lpstr>Wingdings</vt:lpstr>
      <vt:lpstr>Default Design</vt:lpstr>
      <vt:lpstr>4_Default Design</vt:lpstr>
      <vt:lpstr>1_Default Design</vt:lpstr>
      <vt:lpstr>Equation</vt:lpstr>
      <vt:lpstr>Participant Presentations</vt:lpstr>
      <vt:lpstr>Object Oriented Data Analysis</vt:lpstr>
      <vt:lpstr>Course Background I</vt:lpstr>
      <vt:lpstr>Review of Linear Algebra  (Cont.)</vt:lpstr>
      <vt:lpstr>Review of Linear Algebra  (Cont.)</vt:lpstr>
      <vt:lpstr>Review of Linear Algebra  (Cont.)</vt:lpstr>
      <vt:lpstr>Review of Multivar. Prob. (Cont.)</vt:lpstr>
      <vt:lpstr>PCA as an Optimization Problem</vt:lpstr>
      <vt:lpstr>PCA as Optimization (Cont.)</vt:lpstr>
      <vt:lpstr>PCA as Optimization (Cont.)</vt:lpstr>
      <vt:lpstr>PCA as Optimization (Cont.)</vt:lpstr>
      <vt:lpstr>Connect Math to Graphics</vt:lpstr>
      <vt:lpstr>PCA Redistribution of Energy</vt:lpstr>
      <vt:lpstr>PCA Redist’n of Energy (Cont.)</vt:lpstr>
      <vt:lpstr>PCA Redist’n of Energy (Cont.)</vt:lpstr>
      <vt:lpstr>PCA Redist’n of Energy (Cont.)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PCA vs. SVD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PCA Data Representation</vt:lpstr>
      <vt:lpstr>PCA Data Representation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Simulation</vt:lpstr>
      <vt:lpstr>PCA Simulation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Alternate PCA Computation</vt:lpstr>
      <vt:lpstr>Review of Linear Algebra  (Cont.)</vt:lpstr>
      <vt:lpstr>Review of Linear Algebra  (Cont.)</vt:lpstr>
      <vt:lpstr>Review of Linear Algebra  (Cont.)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Functional Data Analysis</vt:lpstr>
      <vt:lpstr>Functional Data Analysis</vt:lpstr>
      <vt:lpstr>Functional Data Analysis</vt:lpstr>
      <vt:lpstr>Mortality Time Series</vt:lpstr>
      <vt:lpstr>Mortality Time Series</vt:lpstr>
      <vt:lpstr>Mortality Time Series</vt:lpstr>
      <vt:lpstr>Mortality Time Series</vt:lpstr>
      <vt:lpstr>Mortality Time Series</vt:lpstr>
      <vt:lpstr>Demography Data</vt:lpstr>
      <vt:lpstr>Primal / Dual PCA</vt:lpstr>
      <vt:lpstr>Primal / Dual PCA</vt:lpstr>
      <vt:lpstr>Primal / Dual PCA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Alternate PCA Computation</vt:lpstr>
      <vt:lpstr>Demography Data</vt:lpstr>
      <vt:lpstr>Demography Data</vt:lpstr>
      <vt:lpstr>Demography Data</vt:lpstr>
      <vt:lpstr>Demography Data</vt:lpstr>
      <vt:lpstr>Primal / Dual PCA</vt:lpstr>
      <vt:lpstr>Primal / Dual PCA</vt:lpstr>
      <vt:lpstr>Primal / Dual PCA</vt:lpstr>
      <vt:lpstr>Cornea Data</vt:lpstr>
      <vt:lpstr>Cornea Data</vt:lpstr>
      <vt:lpstr>Cornea Data</vt:lpstr>
      <vt:lpstr>Cornea Data</vt:lpstr>
      <vt:lpstr>Cornea Data</vt:lpstr>
      <vt:lpstr>Cornea Data</vt:lpstr>
      <vt:lpstr>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 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392</cp:revision>
  <dcterms:created xsi:type="dcterms:W3CDTF">2001-06-08T01:38:43Z</dcterms:created>
  <dcterms:modified xsi:type="dcterms:W3CDTF">2017-09-12T01:23:48Z</dcterms:modified>
</cp:coreProperties>
</file>