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2" r:id="rId2"/>
    <p:sldMasterId id="2147483746" r:id="rId3"/>
  </p:sldMasterIdLst>
  <p:notesMasterIdLst>
    <p:notesMasterId r:id="rId162"/>
  </p:notesMasterIdLst>
  <p:sldIdLst>
    <p:sldId id="967" r:id="rId4"/>
    <p:sldId id="838" r:id="rId5"/>
    <p:sldId id="839" r:id="rId6"/>
    <p:sldId id="1126" r:id="rId7"/>
    <p:sldId id="841" r:id="rId8"/>
    <p:sldId id="858" r:id="rId9"/>
    <p:sldId id="859" r:id="rId10"/>
    <p:sldId id="862" r:id="rId11"/>
    <p:sldId id="877" r:id="rId12"/>
    <p:sldId id="1182" r:id="rId13"/>
    <p:sldId id="1187" r:id="rId14"/>
    <p:sldId id="1200" r:id="rId15"/>
    <p:sldId id="1203" r:id="rId16"/>
    <p:sldId id="1290" r:id="rId17"/>
    <p:sldId id="1292" r:id="rId18"/>
    <p:sldId id="1293" r:id="rId19"/>
    <p:sldId id="1294" r:id="rId20"/>
    <p:sldId id="1295" r:id="rId21"/>
    <p:sldId id="1296" r:id="rId22"/>
    <p:sldId id="1297" r:id="rId23"/>
    <p:sldId id="1298" r:id="rId24"/>
    <p:sldId id="1299" r:id="rId25"/>
    <p:sldId id="1300" r:id="rId26"/>
    <p:sldId id="1301" r:id="rId27"/>
    <p:sldId id="1302" r:id="rId28"/>
    <p:sldId id="1303" r:id="rId29"/>
    <p:sldId id="1304" r:id="rId30"/>
    <p:sldId id="1305" r:id="rId31"/>
    <p:sldId id="1306" r:id="rId32"/>
    <p:sldId id="1307" r:id="rId33"/>
    <p:sldId id="1308" r:id="rId34"/>
    <p:sldId id="1309" r:id="rId35"/>
    <p:sldId id="1310" r:id="rId36"/>
    <p:sldId id="1311" r:id="rId37"/>
    <p:sldId id="1312" r:id="rId38"/>
    <p:sldId id="1313" r:id="rId39"/>
    <p:sldId id="1314" r:id="rId40"/>
    <p:sldId id="1315" r:id="rId41"/>
    <p:sldId id="1316" r:id="rId42"/>
    <p:sldId id="1317" r:id="rId43"/>
    <p:sldId id="1318" r:id="rId44"/>
    <p:sldId id="1319" r:id="rId45"/>
    <p:sldId id="1320" r:id="rId46"/>
    <p:sldId id="1321" r:id="rId47"/>
    <p:sldId id="1322" r:id="rId48"/>
    <p:sldId id="1323" r:id="rId49"/>
    <p:sldId id="1324" r:id="rId50"/>
    <p:sldId id="1325" r:id="rId51"/>
    <p:sldId id="1326" r:id="rId52"/>
    <p:sldId id="1327" r:id="rId53"/>
    <p:sldId id="1328" r:id="rId54"/>
    <p:sldId id="1329" r:id="rId55"/>
    <p:sldId id="1330" r:id="rId56"/>
    <p:sldId id="1331" r:id="rId57"/>
    <p:sldId id="1332" r:id="rId58"/>
    <p:sldId id="1333" r:id="rId59"/>
    <p:sldId id="1334" r:id="rId60"/>
    <p:sldId id="1335" r:id="rId61"/>
    <p:sldId id="1336" r:id="rId62"/>
    <p:sldId id="1337" r:id="rId63"/>
    <p:sldId id="1338" r:id="rId64"/>
    <p:sldId id="1339" r:id="rId65"/>
    <p:sldId id="1340" r:id="rId66"/>
    <p:sldId id="1341" r:id="rId67"/>
    <p:sldId id="1342" r:id="rId68"/>
    <p:sldId id="1343" r:id="rId69"/>
    <p:sldId id="1344" r:id="rId70"/>
    <p:sldId id="1345" r:id="rId71"/>
    <p:sldId id="1346" r:id="rId72"/>
    <p:sldId id="1380" r:id="rId73"/>
    <p:sldId id="1347" r:id="rId74"/>
    <p:sldId id="1348" r:id="rId75"/>
    <p:sldId id="1349" r:id="rId76"/>
    <p:sldId id="1350" r:id="rId77"/>
    <p:sldId id="1351" r:id="rId78"/>
    <p:sldId id="1352" r:id="rId79"/>
    <p:sldId id="1353" r:id="rId80"/>
    <p:sldId id="1354" r:id="rId81"/>
    <p:sldId id="1355" r:id="rId82"/>
    <p:sldId id="1386" r:id="rId83"/>
    <p:sldId id="1356" r:id="rId84"/>
    <p:sldId id="1357" r:id="rId85"/>
    <p:sldId id="1381" r:id="rId86"/>
    <p:sldId id="1359" r:id="rId87"/>
    <p:sldId id="1360" r:id="rId88"/>
    <p:sldId id="1361" r:id="rId89"/>
    <p:sldId id="1362" r:id="rId90"/>
    <p:sldId id="1363" r:id="rId91"/>
    <p:sldId id="1364" r:id="rId92"/>
    <p:sldId id="1365" r:id="rId93"/>
    <p:sldId id="1366" r:id="rId94"/>
    <p:sldId id="1367" r:id="rId95"/>
    <p:sldId id="1368" r:id="rId96"/>
    <p:sldId id="1369" r:id="rId97"/>
    <p:sldId id="1371" r:id="rId98"/>
    <p:sldId id="1382" r:id="rId99"/>
    <p:sldId id="1372" r:id="rId100"/>
    <p:sldId id="1373" r:id="rId101"/>
    <p:sldId id="1374" r:id="rId102"/>
    <p:sldId id="1375" r:id="rId103"/>
    <p:sldId id="1376" r:id="rId104"/>
    <p:sldId id="1377" r:id="rId105"/>
    <p:sldId id="1378" r:id="rId106"/>
    <p:sldId id="1379" r:id="rId107"/>
    <p:sldId id="1205" r:id="rId108"/>
    <p:sldId id="1206" r:id="rId109"/>
    <p:sldId id="1207" r:id="rId110"/>
    <p:sldId id="1208" r:id="rId111"/>
    <p:sldId id="1209" r:id="rId112"/>
    <p:sldId id="1210" r:id="rId113"/>
    <p:sldId id="1211" r:id="rId114"/>
    <p:sldId id="1212" r:id="rId115"/>
    <p:sldId id="1213" r:id="rId116"/>
    <p:sldId id="1214" r:id="rId117"/>
    <p:sldId id="1215" r:id="rId118"/>
    <p:sldId id="1216" r:id="rId119"/>
    <p:sldId id="1217" r:id="rId120"/>
    <p:sldId id="1383" r:id="rId121"/>
    <p:sldId id="1218" r:id="rId122"/>
    <p:sldId id="1219" r:id="rId123"/>
    <p:sldId id="1220" r:id="rId124"/>
    <p:sldId id="1221" r:id="rId125"/>
    <p:sldId id="1222" r:id="rId126"/>
    <p:sldId id="1223" r:id="rId127"/>
    <p:sldId id="1224" r:id="rId128"/>
    <p:sldId id="1225" r:id="rId129"/>
    <p:sldId id="1226" r:id="rId130"/>
    <p:sldId id="1227" r:id="rId131"/>
    <p:sldId id="1228" r:id="rId132"/>
    <p:sldId id="1229" r:id="rId133"/>
    <p:sldId id="1230" r:id="rId134"/>
    <p:sldId id="1231" r:id="rId135"/>
    <p:sldId id="1232" r:id="rId136"/>
    <p:sldId id="1233" r:id="rId137"/>
    <p:sldId id="1384" r:id="rId138"/>
    <p:sldId id="1234" r:id="rId139"/>
    <p:sldId id="1235" r:id="rId140"/>
    <p:sldId id="1236" r:id="rId141"/>
    <p:sldId id="1237" r:id="rId142"/>
    <p:sldId id="1238" r:id="rId143"/>
    <p:sldId id="1239" r:id="rId144"/>
    <p:sldId id="1240" r:id="rId145"/>
    <p:sldId id="1241" r:id="rId146"/>
    <p:sldId id="1242" r:id="rId147"/>
    <p:sldId id="1243" r:id="rId148"/>
    <p:sldId id="1244" r:id="rId149"/>
    <p:sldId id="1246" r:id="rId150"/>
    <p:sldId id="1247" r:id="rId151"/>
    <p:sldId id="1248" r:id="rId152"/>
    <p:sldId id="1249" r:id="rId153"/>
    <p:sldId id="1250" r:id="rId154"/>
    <p:sldId id="1251" r:id="rId155"/>
    <p:sldId id="1252" r:id="rId156"/>
    <p:sldId id="1253" r:id="rId157"/>
    <p:sldId id="1254" r:id="rId158"/>
    <p:sldId id="1255" r:id="rId159"/>
    <p:sldId id="1256" r:id="rId160"/>
    <p:sldId id="1385" r:id="rId1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9FFAD"/>
    <a:srgbClr val="00B050"/>
    <a:srgbClr val="8DEF8F"/>
    <a:srgbClr val="99FF99"/>
    <a:srgbClr val="0000FF"/>
    <a:srgbClr val="D357FF"/>
    <a:srgbClr val="FFB279"/>
    <a:srgbClr val="DA71FF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110" d="100"/>
          <a:sy n="110" d="100"/>
        </p:scale>
        <p:origin x="12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theme" Target="theme/theme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6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8.wmf"/><Relationship Id="rId1" Type="http://schemas.openxmlformats.org/officeDocument/2006/relationships/image" Target="../media/image18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8.wmf"/><Relationship Id="rId1" Type="http://schemas.openxmlformats.org/officeDocument/2006/relationships/image" Target="../media/image18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6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66.wmf"/><Relationship Id="rId4" Type="http://schemas.openxmlformats.org/officeDocument/2006/relationships/image" Target="../media/image74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6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66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68.wmf"/><Relationship Id="rId5" Type="http://schemas.openxmlformats.org/officeDocument/2006/relationships/image" Target="../media/image66.wmf"/><Relationship Id="rId4" Type="http://schemas.openxmlformats.org/officeDocument/2006/relationships/image" Target="../media/image80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9.wmf"/><Relationship Id="rId7" Type="http://schemas.openxmlformats.org/officeDocument/2006/relationships/image" Target="../media/image76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68.wmf"/><Relationship Id="rId5" Type="http://schemas.openxmlformats.org/officeDocument/2006/relationships/image" Target="../media/image66.wmf"/><Relationship Id="rId4" Type="http://schemas.openxmlformats.org/officeDocument/2006/relationships/image" Target="../media/image80.wmf"/><Relationship Id="rId9" Type="http://schemas.openxmlformats.org/officeDocument/2006/relationships/image" Target="../media/image82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5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13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13.wmf"/><Relationship Id="rId4" Type="http://schemas.openxmlformats.org/officeDocument/2006/relationships/image" Target="../media/image1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13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2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18E07-8B1E-4629-9FB4-9FB2A56292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8294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39848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22610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0526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55299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8255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9788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59287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FCA9D0-E5C8-40E2-943E-031AE7BB47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62768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34E0D-02C3-4E7E-958D-EAA67A1B44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2376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57B21B-D92A-4A57-8D0F-4988470F7A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524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4B527-266F-4FD5-8714-D7EBF362E2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32140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2B554-AC29-469C-B5A7-5EC783813F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9356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568B3-F171-46D0-BDDD-150CAC852C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88652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568B3-F171-46D0-BDDD-150CAC852C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58965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2B554-AC29-469C-B5A7-5EC783813F1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525407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568B3-F171-46D0-BDDD-150CAC852C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6828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568B3-F171-46D0-BDDD-150CAC852C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5196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AE52D-23EB-478F-800A-6FE7FA94A2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84523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0A24-A1AF-4D1F-8DEA-2DA0E7A5F8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11433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0A24-A1AF-4D1F-8DEA-2DA0E7A5F8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00861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9C0A24-A1AF-4D1F-8DEA-2DA0E7A5F8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637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9BE04-F2CC-4DA0-9BA4-49CFC92223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7045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EB35F-1A9A-46A1-BA01-EFB8A86C19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8799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EB35F-1A9A-46A1-BA01-EFB8A86C19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53149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48542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5897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7271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40041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2176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06674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01505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381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CB6EA-96C8-40FC-9459-92A2363B81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1249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7627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8EBE9-F15A-4A0F-8BD7-829264F6A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965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8EBE9-F15A-4A0F-8BD7-829264F6A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76083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8EBE9-F15A-4A0F-8BD7-829264F6A3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95650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AD261A-D20B-4AA4-A38E-50B73D873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41640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AD261A-D20B-4AA4-A38E-50B73D873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3483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AD261A-D20B-4AA4-A38E-50B73D873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9292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AD261A-D20B-4AA4-A38E-50B73D873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84892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AD261A-D20B-4AA4-A38E-50B73D8733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10922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14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24105-A121-4F63-918E-BA89B494F3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27972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65923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188078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69621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7063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5777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009088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71122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724656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724E0-07DD-4F94-93E4-4D8F8F30C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21948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01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92249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036518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03385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93248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17768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43597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91689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30317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19233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DB486-13F5-4898-B7F0-BA3941B576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34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0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09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204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3E6BC-70D5-449D-9CFD-C172B5F790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7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AC2C2-B634-4A26-9518-90BDC927E3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02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753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8598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690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0886-A42A-46D8-AF4A-8CFD3FE6B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980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1E390F-5F1D-4534-98C5-DE70848AE6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619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624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E395B-4CCB-431F-9F57-EB0DDF76FE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69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37535-08CB-4FF8-BB44-B8F654DE23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6750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37535-08CB-4FF8-BB44-B8F654DE23B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08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05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495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61C9-B9ED-408C-8F11-9F708EFA35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854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64C00F-476D-4822-8EB9-8FC8CA3112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35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789407-B442-4B5F-89AC-75A9389FA2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88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EBDCE4-6A3E-49BD-BE54-158CFA91A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81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EBDCE4-6A3E-49BD-BE54-158CFA91A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51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EBDCE4-6A3E-49BD-BE54-158CFA91A1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423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AF6A-4392-425E-ABF6-E373FBE11F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612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64AF6A-4392-425E-ABF6-E373FBE11F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135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D7939-3A09-4F93-9C89-9E303F8B28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1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02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D7939-3A09-4F93-9C89-9E303F8B28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8924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D7939-3A09-4F93-9C89-9E303F8B28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818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13C51-CC2D-4C0C-9A17-D8AEEB0C94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472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688C7-B408-4264-9B2A-5D623C15B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426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B26A43-2495-42A9-9209-C443A57BFB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6153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6368A-8D43-464E-85D9-4CDFED8B12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013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AF183-8085-4844-9CCA-1E978CCD35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2920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AF183-8085-4844-9CCA-1E978CCD35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044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AF183-8085-4844-9CCA-1E978CCD35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8511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AF183-8085-4844-9CCA-1E978CCD35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444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3AF183-8085-4844-9CCA-1E978CCD35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8814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96D85-0D35-4D47-B90C-B22403096FC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861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41A4D-67E2-4960-AD4D-8060C52B09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1225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41A4D-67E2-4960-AD4D-8060C52B09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040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41A4D-67E2-4960-AD4D-8060C52B09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228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341A4D-67E2-4960-AD4D-8060C52B099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5505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646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7773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2903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497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964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F58E6-546F-4DB6-8EFD-D487B79442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0591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F58E6-546F-4DB6-8EFD-D487B79442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1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F58E6-546F-4DB6-8EFD-D487B79442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122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F58E6-546F-4DB6-8EFD-D487B79442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317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A6150-50BB-4457-8835-B2A1FC47BE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3250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A6150-50BB-4457-8835-B2A1FC47BE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3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A6150-50BB-4457-8835-B2A1FC47BE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5448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4987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0204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40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535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5937A-3C90-45CE-9F86-3AB5D716F9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4366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9712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09341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9760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58708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79975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5597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590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223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EDDC7-B887-491B-883F-16D2123C08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For a high dimensional</a:t>
            </a:r>
            <a:r>
              <a:rPr lang="en-US" altLang="zh-CN" baseline="0" dirty="0" smtClean="0"/>
              <a:t> data set, automation is important!</a:t>
            </a:r>
          </a:p>
          <a:p>
            <a:r>
              <a:rPr lang="en-US" altLang="zh-CN" baseline="0" dirty="0" smtClean="0"/>
              <a:t>The parameterizations of the shift parameter strongly depend on knowledge of the data e.g. data range, data distribution, so user intervention is usually required. However, modern high-output data sets usually have a very large number of variables, i.e. features, so there is a strong need to automate the selection of shift parameter</a:t>
            </a:r>
          </a:p>
          <a:p>
            <a:r>
              <a:rPr lang="en-US" altLang="zh-CN" baseline="0" dirty="0" smtClean="0"/>
              <a:t>What is the challenge here?</a:t>
            </a:r>
          </a:p>
          <a:p>
            <a:pPr marL="228600" indent="-228600">
              <a:buAutoNum type="arabicPeriod"/>
            </a:pPr>
            <a:r>
              <a:rPr lang="en-US" altLang="zh-CN" baseline="0" dirty="0" smtClean="0"/>
              <a:t>First challenge comes from tuning the shift parameter value </a:t>
            </a:r>
          </a:p>
          <a:p>
            <a:pPr marL="0" indent="0">
              <a:buNone/>
            </a:pPr>
            <a:r>
              <a:rPr lang="en-US" altLang="zh-CN" baseline="0" dirty="0" smtClean="0"/>
              <a:t>   variables may range from different magnitude </a:t>
            </a:r>
          </a:p>
          <a:p>
            <a:pPr marL="0" indent="0">
              <a:buNone/>
            </a:pPr>
            <a:r>
              <a:rPr lang="en-US" altLang="zh-CN" baseline="0" dirty="0" smtClean="0"/>
              <a:t>   It depends on the data magnitude (to make valid log function)</a:t>
            </a:r>
          </a:p>
          <a:p>
            <a:pPr marL="0" indent="0">
              <a:buNone/>
            </a:pPr>
            <a:r>
              <a:rPr lang="en-US" altLang="zh-CN" baseline="0" dirty="0" smtClean="0"/>
              <a:t>   You have different optimal shift parameter value for different variables given a target</a:t>
            </a:r>
          </a:p>
          <a:p>
            <a:pPr marL="0" indent="0">
              <a:buNone/>
            </a:pPr>
            <a:r>
              <a:rPr lang="en-US" altLang="zh-CN" baseline="0" dirty="0" smtClean="0"/>
              <a:t>   How to handle positive and negative skewness at same time </a:t>
            </a:r>
          </a:p>
          <a:p>
            <a:pPr marL="0" indent="0">
              <a:buNone/>
            </a:pPr>
            <a:r>
              <a:rPr lang="en-US" altLang="zh-CN" baseline="0" dirty="0" smtClean="0"/>
              <a:t>2. Address outliers which are also quite different from variable to variable  </a:t>
            </a:r>
          </a:p>
          <a:p>
            <a:pPr marL="0" indent="0">
              <a:buNone/>
            </a:pPr>
            <a:r>
              <a:rPr lang="en-US" altLang="zh-CN" baseline="0" dirty="0" smtClean="0"/>
              <a:t>  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61DD9-4553-4CFF-8609-7C6FA60A40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53903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EDDC7-B887-491B-883F-16D2123C08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555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EDDC7-B887-491B-883F-16D2123C08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54755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EDDC7-B887-491B-883F-16D2123C08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11862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EDDC7-B887-491B-883F-16D2123C08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2119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EDDC7-B887-491B-883F-16D2123C08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2962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69316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33992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26506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44970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6934C-3121-4722-8049-113A420753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28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Besides, although</a:t>
            </a:r>
            <a:r>
              <a:rPr lang="en-US" baseline="0" dirty="0" smtClean="0"/>
              <a:t> the transformation targets at marginal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 </a:t>
            </a:r>
          </a:p>
          <a:p>
            <a:pPr eaLnBrk="1" hangingPunct="1"/>
            <a:r>
              <a:rPr lang="en-US" baseline="0" dirty="0" smtClean="0"/>
              <a:t>We see improvement of bivariate normality in many real data sets for example here.  </a:t>
            </a:r>
            <a:endParaRPr 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891DD-CD20-4941-8E48-0913D483AE1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5210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6934C-3121-4722-8049-113A420753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94570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6934C-3121-4722-8049-113A420753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2229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6934C-3121-4722-8049-113A420753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94137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86934C-3121-4722-8049-113A420753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7383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332FD-0F87-4AEC-A132-9F713B6120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92481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332FD-0F87-4AEC-A132-9F713B6120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27652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4332FD-0F87-4AEC-A132-9F713B6120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33166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50142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6E3245-E9C1-4622-965C-5729C2D3C4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3724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4267A-01F2-4232-B213-D4DAE9C563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46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5F740F-A7AB-43A9-8E90-0554C93065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191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179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902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076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971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15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134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186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188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3766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0500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114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9822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69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85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7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4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8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93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8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83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74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47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44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70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3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21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76.bin"/><Relationship Id="rId5" Type="http://schemas.openxmlformats.org/officeDocument/2006/relationships/image" Target="../media/image2500.png"/><Relationship Id="rId4" Type="http://schemas.openxmlformats.org/officeDocument/2006/relationships/image" Target="../media/image8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0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0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0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78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77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80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79.bin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3" Type="http://schemas.openxmlformats.org/officeDocument/2006/relationships/notesSlide" Target="../notesSlides/notesSlide136.xml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82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108.wmf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3" Type="http://schemas.openxmlformats.org/officeDocument/2006/relationships/notesSlide" Target="../notesSlides/notesSlide137.xml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85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108.wm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3" Type="http://schemas.openxmlformats.org/officeDocument/2006/relationships/notesSlide" Target="../notesSlides/notesSlide138.xml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88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108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9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91.bin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92.bin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93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0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0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0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9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3" Type="http://schemas.openxmlformats.org/officeDocument/2006/relationships/notesSlide" Target="../notesSlides/notesSlide150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96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14.wmf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3" Type="http://schemas.openxmlformats.org/officeDocument/2006/relationships/notesSlide" Target="../notesSlides/notesSlide151.xml"/><Relationship Id="rId7" Type="http://schemas.openxmlformats.org/officeDocument/2006/relationships/image" Target="../media/image109.wmf"/><Relationship Id="rId12" Type="http://schemas.openxmlformats.org/officeDocument/2006/relationships/image" Target="../media/image115.wmf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99.bin"/><Relationship Id="rId11" Type="http://schemas.openxmlformats.org/officeDocument/2006/relationships/oleObject" Target="../embeddings/oleObject202.bin"/><Relationship Id="rId5" Type="http://schemas.openxmlformats.org/officeDocument/2006/relationships/image" Target="../media/image113.wmf"/><Relationship Id="rId10" Type="http://schemas.openxmlformats.org/officeDocument/2006/relationships/image" Target="../media/image114.wmf"/><Relationship Id="rId4" Type="http://schemas.openxmlformats.org/officeDocument/2006/relationships/oleObject" Target="../embeddings/oleObject198.bin"/><Relationship Id="rId9" Type="http://schemas.openxmlformats.org/officeDocument/2006/relationships/oleObject" Target="../embeddings/oleObject201.bin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image" Target="../media/image115.wmf"/><Relationship Id="rId3" Type="http://schemas.openxmlformats.org/officeDocument/2006/relationships/notesSlide" Target="../notesSlides/notesSlide152.xml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208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04.bin"/><Relationship Id="rId11" Type="http://schemas.openxmlformats.org/officeDocument/2006/relationships/image" Target="../media/image114.wmf"/><Relationship Id="rId5" Type="http://schemas.openxmlformats.org/officeDocument/2006/relationships/image" Target="../media/image113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207.bin"/><Relationship Id="rId4" Type="http://schemas.openxmlformats.org/officeDocument/2006/relationships/oleObject" Target="../embeddings/oleObject203.bin"/><Relationship Id="rId9" Type="http://schemas.openxmlformats.org/officeDocument/2006/relationships/oleObject" Target="../embeddings/oleObject206.bin"/><Relationship Id="rId14" Type="http://schemas.openxmlformats.org/officeDocument/2006/relationships/oleObject" Target="../embeddings/oleObject209.bin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2.bin"/><Relationship Id="rId13" Type="http://schemas.openxmlformats.org/officeDocument/2006/relationships/image" Target="../media/image115.wmf"/><Relationship Id="rId3" Type="http://schemas.openxmlformats.org/officeDocument/2006/relationships/notesSlide" Target="../notesSlides/notesSlide153.xml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215.bin"/><Relationship Id="rId17" Type="http://schemas.openxmlformats.org/officeDocument/2006/relationships/image" Target="../media/image117.wmf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217.bin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114.wmf"/><Relationship Id="rId5" Type="http://schemas.openxmlformats.org/officeDocument/2006/relationships/image" Target="../media/image113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214.bin"/><Relationship Id="rId4" Type="http://schemas.openxmlformats.org/officeDocument/2006/relationships/oleObject" Target="../embeddings/oleObject210.bin"/><Relationship Id="rId9" Type="http://schemas.openxmlformats.org/officeDocument/2006/relationships/oleObject" Target="../embeddings/oleObject213.bin"/><Relationship Id="rId14" Type="http://schemas.openxmlformats.org/officeDocument/2006/relationships/oleObject" Target="../embeddings/oleObject216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4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3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4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0.wmf"/><Relationship Id="rId4" Type="http://schemas.openxmlformats.org/officeDocument/2006/relationships/image" Target="../media/image90.png"/><Relationship Id="rId9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6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6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25.wmf"/><Relationship Id="rId4" Type="http://schemas.openxmlformats.org/officeDocument/2006/relationships/image" Target="../media/image96.png"/><Relationship Id="rId9" Type="http://schemas.openxmlformats.org/officeDocument/2006/relationships/oleObject" Target="../embeddings/oleObject4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26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0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3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4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2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4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7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3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43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46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9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0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4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8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59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61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0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82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0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61.wmf"/><Relationship Id="rId5" Type="http://schemas.openxmlformats.org/officeDocument/2006/relationships/image" Target="../media/image57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99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108.bin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105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7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61.wmf"/><Relationship Id="rId5" Type="http://schemas.openxmlformats.org/officeDocument/2006/relationships/image" Target="../media/image57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06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84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61.wmf"/><Relationship Id="rId5" Type="http://schemas.openxmlformats.org/officeDocument/2006/relationships/image" Target="../media/image57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114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18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20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68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1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131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3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73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notesSlide" Target="../notesSlides/notesSlide91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38.bin"/><Relationship Id="rId11" Type="http://schemas.openxmlformats.org/officeDocument/2006/relationships/image" Target="../media/image74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140.bin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73.w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oleObject" Target="../embeddings/oleObject147.bin"/><Relationship Id="rId3" Type="http://schemas.openxmlformats.org/officeDocument/2006/relationships/notesSlide" Target="../notesSlides/notesSlide92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74.wmf"/><Relationship Id="rId5" Type="http://schemas.openxmlformats.org/officeDocument/2006/relationships/image" Target="../media/image66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48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oleObject" Target="../embeddings/oleObject154.bin"/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7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56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74.wmf"/><Relationship Id="rId5" Type="http://schemas.openxmlformats.org/officeDocument/2006/relationships/image" Target="../media/image66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55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79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66.wmf"/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163.bin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65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173.bin"/><Relationship Id="rId3" Type="http://schemas.openxmlformats.org/officeDocument/2006/relationships/notesSlide" Target="../notesSlides/notesSlide96.xml"/><Relationship Id="rId21" Type="http://schemas.openxmlformats.org/officeDocument/2006/relationships/oleObject" Target="../embeddings/oleObject175.bin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70.bin"/><Relationship Id="rId17" Type="http://schemas.openxmlformats.org/officeDocument/2006/relationships/image" Target="../media/image7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72.bin"/><Relationship Id="rId20" Type="http://schemas.openxmlformats.org/officeDocument/2006/relationships/image" Target="../media/image81.wmf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169.bin"/><Relationship Id="rId19" Type="http://schemas.openxmlformats.org/officeDocument/2006/relationships/oleObject" Target="../embeddings/oleObject174.bin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171.bin"/><Relationship Id="rId22" Type="http://schemas.openxmlformats.org/officeDocument/2006/relationships/image" Target="../media/image82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4.png"/><Relationship Id="rId4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(????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1489287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219200"/>
            <a:ext cx="8094663" cy="5410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Another Example Showing</a:t>
            </a: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Directions Beyond PCA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5410200"/>
            <a:ext cx="369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Exploratory Data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3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815" y="941500"/>
            <a:ext cx="21820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Toy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41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15" y="941500"/>
            <a:ext cx="36471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Toy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Empirical (Sample)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EigenVectors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14014" y="1981200"/>
            <a:ext cx="4805986" cy="1246188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4014" y="3227388"/>
            <a:ext cx="3510586" cy="735012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81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15" y="941500"/>
            <a:ext cx="223490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Toy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Theoretical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Distribution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44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15" y="941500"/>
            <a:ext cx="29418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Toy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Theoretical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&amp; Eigenvectors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2743200" y="2286000"/>
            <a:ext cx="4495800" cy="2667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43200" y="4038600"/>
            <a:ext cx="3505200" cy="914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5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3200400" y="807488"/>
            <a:ext cx="5943600" cy="60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815" y="941500"/>
            <a:ext cx="376096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Toy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Empirical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(Sample)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EigenVectors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Theoretical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&amp; Eigenvectors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Different!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7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11558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Much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Earlier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Class Meeting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8800" y="3962400"/>
            <a:ext cx="8686800" cy="2580620"/>
            <a:chOff x="358800" y="3962400"/>
            <a:chExt cx="8686800" cy="258062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58800" y="601980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Simple,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Visualizable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Descriptor Space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181600" y="3962400"/>
              <a:ext cx="1676400" cy="304800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962400"/>
            <a:ext cx="8686800" cy="2133600"/>
            <a:chOff x="228600" y="3962400"/>
            <a:chExt cx="8686800" cy="2133600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3962400"/>
              <a:ext cx="1447800" cy="3048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28600" y="5572780"/>
              <a:ext cx="8686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2-d Curves as Data In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Object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5935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228600" y="5715000"/>
            <a:ext cx="2042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Data Points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V="1">
            <a:off x="1752600" y="3200400"/>
            <a:ext cx="4800600" cy="2667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3257550"/>
            <a:ext cx="3353803" cy="2980670"/>
            <a:chOff x="381000" y="3257550"/>
            <a:chExt cx="3353803" cy="2980670"/>
          </a:xfrm>
        </p:grpSpPr>
        <p:sp>
          <p:nvSpPr>
            <p:cNvPr id="42001" name="Line 20"/>
            <p:cNvSpPr>
              <a:spLocks noChangeShapeType="1"/>
            </p:cNvSpPr>
            <p:nvPr/>
          </p:nvSpPr>
          <p:spPr bwMode="auto">
            <a:xfrm flipH="1" flipV="1">
              <a:off x="2743200" y="3257550"/>
              <a:ext cx="228600" cy="26098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81000" y="5715000"/>
              <a:ext cx="33538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             (Curves)</a:t>
              </a:r>
              <a:endPara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533400" y="5715000"/>
                <a:ext cx="855234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                          are </a:t>
                </a:r>
                <a:r>
                  <a:rPr kumimoji="0" lang="en-US" sz="28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columns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×25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matrix,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𝑋</m:t>
                    </m:r>
                  </m:oMath>
                </a14:m>
                <a:endPara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715000"/>
                <a:ext cx="855234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b="-3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541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5" name="Text Box 15"/>
              <p:cNvSpPr txBox="1">
                <a:spLocks noChangeArrowheads="1"/>
              </p:cNvSpPr>
              <p:nvPr/>
            </p:nvSpPr>
            <p:spPr bwMode="auto">
              <a:xfrm>
                <a:off x="838200" y="5867400"/>
                <a:ext cx="4114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Sample Mean,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𝑋</m:t>
                        </m:r>
                      </m:e>
                    </m:acc>
                  </m:oMath>
                </a14:m>
                <a:endPara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66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5867400"/>
                <a:ext cx="411480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111" t="-11765" b="-3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0" name="Object 16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77480" imgH="368280" progId="Equation.3">
                  <p:embed/>
                </p:oleObj>
              </mc:Choice>
              <mc:Fallback>
                <p:oleObj name="Equation" r:id="rId6" imgW="177480" imgH="368280" progId="Equation.3">
                  <p:embed/>
                  <p:pic>
                    <p:nvPicPr>
                      <p:cNvPr id="2765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Line 18"/>
          <p:cNvSpPr>
            <a:spLocks noChangeShapeType="1"/>
          </p:cNvSpPr>
          <p:nvPr/>
        </p:nvSpPr>
        <p:spPr bwMode="auto">
          <a:xfrm flipV="1">
            <a:off x="2667000" y="3048000"/>
            <a:ext cx="228600" cy="28956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V="1">
            <a:off x="2667000" y="2971800"/>
            <a:ext cx="4038600" cy="29718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6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685800" y="57150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Residuals from Mean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 Data -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</a:t>
            </a: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1828800" y="3505200"/>
            <a:ext cx="5257800" cy="2286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5029200" y="3962400"/>
            <a:ext cx="2286000" cy="19050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V="1">
            <a:off x="6172200" y="2971800"/>
            <a:ext cx="533400" cy="2819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766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47" name="Text Box 15"/>
              <p:cNvSpPr txBox="1">
                <a:spLocks noChangeArrowheads="1"/>
              </p:cNvSpPr>
              <p:nvPr/>
            </p:nvSpPr>
            <p:spPr bwMode="auto">
              <a:xfrm>
                <a:off x="457200" y="5562600"/>
                <a:ext cx="8153400" cy="1094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Recentered Data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= 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 Residuals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shifted to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                          =  (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recentering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𝑋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𝑋</m:t>
                        </m:r>
                      </m:e>
                    </m:acc>
                  </m:oMath>
                </a14:m>
                <a:endPara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047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62600"/>
                <a:ext cx="8153400" cy="1094146"/>
              </a:xfrm>
              <a:prstGeom prst="rect">
                <a:avLst/>
              </a:prstGeom>
              <a:blipFill rotWithShape="1">
                <a:blip r:embed="rId3"/>
                <a:stretch>
                  <a:fillRect l="-1495" t="-9497" b="-145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69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994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 Data, FDA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143000"/>
            <a:ext cx="22860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Periodic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genes?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approach: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PCA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429000" y="866775"/>
            <a:ext cx="5270500" cy="6600825"/>
          </a:xfrm>
          <a:noFill/>
        </p:spPr>
      </p:pic>
    </p:spTree>
    <p:extLst>
      <p:ext uri="{BB962C8B-B14F-4D97-AF65-F5344CB8AC3E}">
        <p14:creationId xmlns:p14="http://schemas.microsoft.com/office/powerpoint/2010/main" val="42929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71" name="Text Box 15"/>
              <p:cNvSpPr txBox="1">
                <a:spLocks noChangeArrowheads="1"/>
              </p:cNvSpPr>
              <p:nvPr/>
            </p:nvSpPr>
            <p:spPr bwMode="auto">
              <a:xfrm>
                <a:off x="228600" y="5627688"/>
                <a:ext cx="914147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PC1 Direction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follows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= 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Eigvec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(w/ biggest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𝜆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)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07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627688"/>
                <a:ext cx="9141477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01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2057400" y="3798888"/>
            <a:ext cx="4876800" cy="1828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353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334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 Projections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Best 1-d Approximations of Data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2590800" y="3962400"/>
            <a:ext cx="22098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800600" y="3962400"/>
            <a:ext cx="2209800" cy="15240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39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75328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 Residuals</a:t>
            </a: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 flipV="1">
            <a:off x="6477000" y="3581400"/>
            <a:ext cx="152400" cy="2209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082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71" name="Text Box 15"/>
              <p:cNvSpPr txBox="1">
                <a:spLocks noChangeArrowheads="1"/>
              </p:cNvSpPr>
              <p:nvPr/>
            </p:nvSpPr>
            <p:spPr bwMode="auto">
              <a:xfrm>
                <a:off x="228600" y="5029200"/>
                <a:ext cx="8357865" cy="138499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>
                        <a:lumMod val="7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PC2 Direction 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follows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8C8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8C8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8C8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= 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Eigvec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(w/ 2nd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𝜆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𝜆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)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507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029200"/>
                <a:ext cx="8357865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532" b="-1145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1676400" y="3962400"/>
            <a:ext cx="3733800" cy="2057400"/>
          </a:xfrm>
          <a:prstGeom prst="line">
            <a:avLst/>
          </a:prstGeom>
          <a:noFill/>
          <a:ln w="2540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544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334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E7E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PC2 Projections (= PC1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E7E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Resid’s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E7E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E7E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E7E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E7E7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Best 1-d Approximations of Data</a:t>
            </a:r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 flipV="1">
            <a:off x="2819400" y="3581400"/>
            <a:ext cx="1981200" cy="19050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 flipV="1">
            <a:off x="4800600" y="3657600"/>
            <a:ext cx="1066800" cy="1828800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006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52400" y="5791200"/>
            <a:ext cx="8034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PC2 Residuals = PC1 Projections</a:t>
            </a:r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V="1">
            <a:off x="4114800" y="3962400"/>
            <a:ext cx="2590800" cy="1981200"/>
          </a:xfrm>
          <a:prstGeom prst="line">
            <a:avLst/>
          </a:prstGeom>
          <a:noFill/>
          <a:ln w="25400">
            <a:solidFill>
              <a:srgbClr val="DA71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9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Note for this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Example: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PC1 Residuals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=  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PC2 Projections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PC2 Residuals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=  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PC1 Projections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(i.e. colors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common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across these pics)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691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7" t="12490" r="5438" b="71524"/>
          <a:stretch/>
        </p:blipFill>
        <p:spPr>
          <a:xfrm>
            <a:off x="5411992" y="2817813"/>
            <a:ext cx="3732008" cy="3735387"/>
          </a:xfrm>
          <a:noFill/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Now for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Scree Plots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(Upper Right of FDA Anal.)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Carefully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Look At: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Intuition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Relation to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Eigenanalysis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Numerical </a:t>
            </a:r>
            <a:r>
              <a:rPr lang="en-US" sz="3200" baseline="0" dirty="0" smtClean="0">
                <a:solidFill>
                  <a:srgbClr val="000000"/>
                </a:solidFill>
                <a:sym typeface="Wingdings" pitchFamily="2" charset="2"/>
              </a:rPr>
              <a:t>Calculation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895600" y="1828800"/>
            <a:ext cx="3276600" cy="25908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11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028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Convenient Summary of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mount of Structure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Sum of Squares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Physical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Interpetation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Energy in Data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(Signal Processing Literature)</a:t>
                </a:r>
              </a:p>
            </p:txBody>
          </p:sp>
        </mc:Choice>
        <mc:Fallback xmlns="">
          <p:sp>
            <p:nvSpPr>
              <p:cNvPr id="286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028364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578" b="-30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42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Redistribution of Energy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603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Convenient Summary of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mount of Structure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Sum of Squares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Physical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Interpetation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Energy in Data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Insight comes from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decomposition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Statistical Terminology: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ANalysis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VAriance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(ANOVA)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86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603072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4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967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Yeast Cell Cycles, Freq. 2 Proj.</a:t>
            </a:r>
          </a:p>
        </p:txBody>
      </p:sp>
      <p:pic>
        <p:nvPicPr>
          <p:cNvPr id="2253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>
            <a:fillRect/>
          </a:stretch>
        </p:blipFill>
        <p:spPr>
          <a:xfrm>
            <a:off x="3581400" y="1009650"/>
            <a:ext cx="5219700" cy="6534150"/>
          </a:xfrm>
          <a:noFill/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62000" y="1524000"/>
            <a:ext cx="23622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Freq.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Periodic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0" y="1066800"/>
            <a:ext cx="4572000" cy="3200400"/>
            <a:chOff x="762000" y="1066800"/>
            <a:chExt cx="4572000" cy="3200400"/>
          </a:xfrm>
        </p:grpSpPr>
        <p:sp>
          <p:nvSpPr>
            <p:cNvPr id="2" name="Rounded Rectangle 1"/>
            <p:cNvSpPr/>
            <p:nvPr/>
          </p:nvSpPr>
          <p:spPr>
            <a:xfrm>
              <a:off x="762000" y="2286000"/>
              <a:ext cx="2286000" cy="1981200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191000" y="1066800"/>
              <a:ext cx="1143000" cy="1219200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" y="5867400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Choice of Data Object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192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ANOVA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ecomposition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Variation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192494"/>
              </a:xfrm>
              <a:prstGeom prst="rect">
                <a:avLst/>
              </a:prstGeom>
              <a:blipFill rotWithShape="1">
                <a:blip r:embed="rId3"/>
                <a:stretch>
                  <a:fillRect l="-1754" t="-18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944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20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ANOVA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ecomposition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Variation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=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Variation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+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Residual Variation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=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Mathematics:    Pythagorean Theorem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Intuition Quantified via Sums of Squares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 smtClean="0">
                    <a:solidFill>
                      <a:srgbClr val="000000"/>
                    </a:solidFill>
                    <a:sym typeface="Wingdings" pitchFamily="2" charset="2"/>
                  </a:rPr>
                  <a:t>(Squares More Intuitive Than Absolutes) 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970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20807"/>
              </a:xfrm>
              <a:prstGeom prst="rect">
                <a:avLst/>
              </a:prstGeom>
              <a:blipFill>
                <a:blip r:embed="rId3"/>
                <a:stretch>
                  <a:fillRect l="-1754" t="-1436" r="-140" b="-26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Line 16"/>
          <p:cNvSpPr>
            <a:spLocks noChangeShapeType="1"/>
          </p:cNvSpPr>
          <p:nvPr/>
        </p:nvSpPr>
        <p:spPr bwMode="auto">
          <a:xfrm>
            <a:off x="1676400" y="2438400"/>
            <a:ext cx="228600" cy="1676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Line 17"/>
          <p:cNvSpPr>
            <a:spLocks noChangeShapeType="1"/>
          </p:cNvSpPr>
          <p:nvPr/>
        </p:nvSpPr>
        <p:spPr bwMode="auto">
          <a:xfrm>
            <a:off x="2743200" y="2952750"/>
            <a:ext cx="1219200" cy="11620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5" name="Line 18"/>
          <p:cNvSpPr>
            <a:spLocks noChangeShapeType="1"/>
          </p:cNvSpPr>
          <p:nvPr/>
        </p:nvSpPr>
        <p:spPr bwMode="auto">
          <a:xfrm flipH="1">
            <a:off x="6172200" y="2971800"/>
            <a:ext cx="0" cy="1143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75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76400" y="2209800"/>
            <a:ext cx="14478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1600" y="22098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78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486400"/>
                <a:ext cx="8153400" cy="448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Total Sum of Squares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86400"/>
                <a:ext cx="8153400" cy="448071"/>
              </a:xfrm>
              <a:prstGeom prst="rect">
                <a:avLst/>
              </a:prstGeom>
              <a:blipFill rotWithShape="1">
                <a:blip r:embed="rId4"/>
                <a:stretch>
                  <a:fillRect l="-1571" t="-32432" b="-33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92" name="Line 16"/>
          <p:cNvSpPr>
            <a:spLocks noChangeShapeType="1"/>
          </p:cNvSpPr>
          <p:nvPr/>
        </p:nvSpPr>
        <p:spPr bwMode="auto">
          <a:xfrm flipV="1">
            <a:off x="5486400" y="4191000"/>
            <a:ext cx="838200" cy="13346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93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Total Sum of Squares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=861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5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5943600" y="2590800"/>
            <a:ext cx="762000" cy="2286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36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Total Sum of Squares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=861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Quantifies Overall Variation (from 0)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86400"/>
                <a:ext cx="8153400" cy="1005275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545" b="-1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057400"/>
            <a:ext cx="457200" cy="2362200"/>
          </a:xfrm>
          <a:prstGeom prst="righ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238500"/>
            <a:ext cx="2057400" cy="30099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6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 Sum of Squares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2222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16"/>
          <p:cNvSpPr>
            <a:spLocks noChangeShapeType="1"/>
          </p:cNvSpPr>
          <p:nvPr/>
        </p:nvSpPr>
        <p:spPr bwMode="auto">
          <a:xfrm flipV="1">
            <a:off x="5334000" y="3657599"/>
            <a:ext cx="609600" cy="156323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782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109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 Sum of Squares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=606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=92%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of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Sum</a:t>
                </a: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109663"/>
              </a:xfrm>
              <a:prstGeom prst="rect">
                <a:avLst/>
              </a:prstGeom>
              <a:blipFill rotWithShape="1">
                <a:blip r:embed="rId4"/>
                <a:stretch>
                  <a:fillRect l="-1571" t="-6044" b="-137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5943600" y="2971800"/>
            <a:ext cx="762000" cy="228600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8400" y="3352800"/>
            <a:ext cx="762000" cy="228600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647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 Sum of Squares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FF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FF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FF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FF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=606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=92%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of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Sum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Quantifies Variation Due to Mean (from 0)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4029" b="-91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743200"/>
            <a:ext cx="457200" cy="1676400"/>
          </a:xfrm>
          <a:prstGeom prst="rightBrac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581400"/>
            <a:ext cx="2057400" cy="26670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5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Resid Sum of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Sq’s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549574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2222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5334000" y="3694564"/>
            <a:ext cx="1905000" cy="1487036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49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Frequency 2 Analysis</a:t>
            </a:r>
          </a:p>
        </p:txBody>
      </p:sp>
      <p:pic>
        <p:nvPicPr>
          <p:cNvPr id="245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7696200" cy="543560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746362" y="156644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Colors are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1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Resid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Sum of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Sq’s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=55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=8%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of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Total Sum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Quantifies Variation About Mean 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66981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4029" b="-91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6248400" y="4114800"/>
            <a:ext cx="762000" cy="304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00800" y="3733800"/>
            <a:ext cx="762000" cy="3048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32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Have already studied this decomposition (recall curve e.g.)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</p:spTree>
    <p:extLst>
      <p:ext uri="{BB962C8B-B14F-4D97-AF65-F5344CB8AC3E}">
        <p14:creationId xmlns:p14="http://schemas.microsoft.com/office/powerpoint/2010/main" val="2450424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Have already studied this decomposition (recall curve e.g.)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Variation (SS) due to Mean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573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Have already studied this decomposition (recall curve e.g.)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Variation (SS) due to Mean (% of total)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Variation (SS) of Mean Residuals (% of total)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8686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28687" name="Line 16"/>
          <p:cNvSpPr>
            <a:spLocks noChangeShapeType="1"/>
          </p:cNvSpPr>
          <p:nvPr/>
        </p:nvSpPr>
        <p:spPr bwMode="auto">
          <a:xfrm flipH="1">
            <a:off x="3810000" y="1447800"/>
            <a:ext cx="533400" cy="838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4953000" y="1873250"/>
            <a:ext cx="381000" cy="4127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938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Now Decompose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SS About the Mean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cs typeface="Arial"/>
                <a:sym typeface="Wingdings" pitchFamily="2" charset="2"/>
              </a:rPr>
              <a:t>Called the Squared </a:t>
            </a:r>
            <a:r>
              <a:rPr lang="en-US" sz="3200" i="1" dirty="0" err="1" smtClean="0">
                <a:solidFill>
                  <a:srgbClr val="000000"/>
                </a:solidFill>
                <a:cs typeface="Arial"/>
                <a:sym typeface="Wingdings" pitchFamily="2" charset="2"/>
              </a:rPr>
              <a:t>Frobenius</a:t>
            </a:r>
            <a:r>
              <a:rPr lang="en-US" sz="3200" i="1" dirty="0" smtClean="0">
                <a:solidFill>
                  <a:srgbClr val="000000"/>
                </a:solidFill>
                <a:cs typeface="Arial"/>
                <a:sym typeface="Wingdings" pitchFamily="2" charset="2"/>
              </a:rPr>
              <a:t> Norm </a:t>
            </a:r>
            <a:r>
              <a:rPr lang="en-US" sz="3200" dirty="0" smtClean="0">
                <a:solidFill>
                  <a:srgbClr val="000000"/>
                </a:solidFill>
                <a:cs typeface="Arial"/>
                <a:sym typeface="Wingdings" pitchFamily="2" charset="2"/>
              </a:rPr>
              <a:t>of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cs typeface="Arial"/>
                <a:sym typeface="Wingdings" pitchFamily="2" charset="2"/>
              </a:rPr>
              <a:t>	the Matrix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07034"/>
              </p:ext>
            </p:extLst>
          </p:nvPr>
        </p:nvGraphicFramePr>
        <p:xfrm>
          <a:off x="3227807" y="4585909"/>
          <a:ext cx="1322569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6" imgW="444240" imgH="228600" progId="Equation.3">
                  <p:embed/>
                </p:oleObj>
              </mc:Choice>
              <mc:Fallback>
                <p:oleObj name="Equation" r:id="rId6" imgW="444240" imgH="228600" progId="Equation.3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807" y="4585909"/>
                        <a:ext cx="1322569" cy="687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438400" y="2767013"/>
            <a:ext cx="2111976" cy="1271587"/>
          </a:xfrm>
          <a:prstGeom prst="straightConnector1">
            <a:avLst/>
          </a:prstGeom>
          <a:ln w="508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98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Now Decompose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SS About the Mean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where: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4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5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71800" y="2362200"/>
            <a:ext cx="5468164" cy="3556575"/>
            <a:chOff x="2971800" y="2362200"/>
            <a:chExt cx="5468164" cy="3556575"/>
          </a:xfrm>
        </p:grpSpPr>
        <p:grpSp>
          <p:nvGrpSpPr>
            <p:cNvPr id="6" name="Group 5"/>
            <p:cNvGrpSpPr/>
            <p:nvPr/>
          </p:nvGrpSpPr>
          <p:grpSpPr>
            <a:xfrm>
              <a:off x="2971800" y="2362200"/>
              <a:ext cx="5468164" cy="3556575"/>
              <a:chOff x="2971800" y="2362200"/>
              <a:chExt cx="5468164" cy="355657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971800" y="5334000"/>
                <a:ext cx="54681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Note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Inner Products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</a:rPr>
                  <a:t> this time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  <p:cxnSp>
            <p:nvCxnSpPr>
              <p:cNvPr id="5" name="Straight Arrow Connector 4"/>
              <p:cNvCxnSpPr>
                <a:stCxn id="3" idx="0"/>
              </p:cNvCxnSpPr>
              <p:nvPr/>
            </p:nvCxnSpPr>
            <p:spPr>
              <a:xfrm flipH="1" flipV="1">
                <a:off x="4419601" y="2362200"/>
                <a:ext cx="1286281" cy="2971800"/>
              </a:xfrm>
              <a:prstGeom prst="straightConnector1">
                <a:avLst/>
              </a:prstGeom>
              <a:ln w="38100">
                <a:solidFill>
                  <a:schemeClr val="bg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>
              <a:stCxn id="3" idx="0"/>
            </p:cNvCxnSpPr>
            <p:nvPr/>
          </p:nvCxnSpPr>
          <p:spPr>
            <a:xfrm flipV="1">
              <a:off x="5705882" y="2362200"/>
              <a:ext cx="1761718" cy="2971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03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Now Decompose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SS About the Mean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where: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Recall:   Can Commute Matrices Inside Trace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781800" y="20574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4572000"/>
            <a:ext cx="121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439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Now Decompose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SS About the Mean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where: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             Recall: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Cov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Matrix is Outer Product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7239000" y="4495800"/>
            <a:ext cx="419100" cy="685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226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Now Decompose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SS About the Mean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where: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i.e.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Energy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Expressed in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race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Cov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atrix</a:t>
            </a: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090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0" y="1981200"/>
          <a:ext cx="7162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4" imgW="6489700" imgH="812800" progId="Equation.3">
                  <p:embed/>
                </p:oleObj>
              </mc:Choice>
              <mc:Fallback>
                <p:oleObj name="Equation" r:id="rId4" imgW="6489700" imgH="8128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162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Rectangle 1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133600" y="3352800"/>
          <a:ext cx="4953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6" imgW="4559300" imgH="736600" progId="Equation.3">
                  <p:embed/>
                </p:oleObj>
              </mc:Choice>
              <mc:Fallback>
                <p:oleObj name="Equation" r:id="rId6" imgW="4559300" imgH="736600" progId="Equation.3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530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7800" y="4419600"/>
          <a:ext cx="62484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8" imgW="5130800" imgH="812800" progId="Equation.3">
                  <p:embed/>
                </p:oleObj>
              </mc:Choice>
              <mc:Fallback>
                <p:oleObj name="Equation" r:id="rId8" imgW="5130800" imgH="812800" progId="Equation.3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62484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892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(Using Eigenvalue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Decomp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.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Cov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Matrix)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33800" y="1524000"/>
            <a:ext cx="838200" cy="45720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92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DAD"/>
            </a:gs>
            <a:gs pos="50000">
              <a:schemeClr val="tx1"/>
            </a:gs>
            <a:gs pos="100000">
              <a:srgbClr val="FFADA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Detailed Look at PCA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Three Important (&amp; Interesting) Viewpoints: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Mathematics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Numerics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Statistics</a:t>
            </a: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Goal:  Study Interrelationships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5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(Commute Matrices Within Trace)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7800" y="1524000"/>
            <a:ext cx="838200" cy="4572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59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(Since Basis Matrix is Orthonormal)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743700" y="1524000"/>
            <a:ext cx="4191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234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Eigenvalues Provide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toms of SS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Decompos’n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5200" y="12954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58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PC1 Sum of Squares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=51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=93%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of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Res.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724" r="-150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5791200" y="2971800"/>
            <a:ext cx="7620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72200" y="3429000"/>
            <a:ext cx="7620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72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PC1 Sum of Squares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=51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=93%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of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Res. Sum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Quantifies PC1 Component of Variation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blipFill rotWithShape="1">
                <a:blip r:embed="rId4"/>
                <a:stretch>
                  <a:fillRect l="-1571" t="-9412" r="-150" b="-98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133600"/>
            <a:ext cx="457200" cy="2133600"/>
          </a:xfrm>
          <a:prstGeom prst="rightBrace">
            <a:avLst/>
          </a:prstGeom>
          <a:ln w="38100">
            <a:solidFill>
              <a:srgbClr val="DA7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200400"/>
            <a:ext cx="2057400" cy="2895600"/>
          </a:xfrm>
          <a:prstGeom prst="line">
            <a:avLst/>
          </a:prstGeom>
          <a:ln w="38100">
            <a:solidFill>
              <a:srgbClr val="DA7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103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PC2 Residual SS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E7E7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3.8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E7E7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=7%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of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Residual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>
                <a:blip r:embed="rId4"/>
                <a:stretch>
                  <a:fillRect l="-1571" t="-15337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6172200" y="4267200"/>
            <a:ext cx="762000" cy="228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24600" y="3810000"/>
            <a:ext cx="762000" cy="228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315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PC2 Sum of Squares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E7E7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=3.8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E7E7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E7E7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=7%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of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Res.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>
                <a:blip r:embed="rId4"/>
                <a:stretch>
                  <a:fillRect l="-1571" t="-15337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5791200" y="2971800"/>
            <a:ext cx="762000" cy="228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72200" y="3429000"/>
            <a:ext cx="762000" cy="2286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19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PC2 Sum of Squares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E7E7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=3.8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E7E7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E7E7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=7%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of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Res. Sum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Quantifies PC2 Component of Variation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1557349"/>
              </a:xfrm>
              <a:prstGeom prst="rect">
                <a:avLst/>
              </a:prstGeom>
              <a:blipFill rotWithShape="1">
                <a:blip r:embed="rId4"/>
                <a:stretch>
                  <a:fillRect l="-1571" t="-9412" b="-98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038600" y="2895600"/>
            <a:ext cx="457200" cy="533400"/>
          </a:xfrm>
          <a:prstGeom prst="righ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>
            <a:off x="4495800" y="3162300"/>
            <a:ext cx="2057400" cy="29337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400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 t="20530" r="12089" b="20530"/>
          <a:stretch/>
        </p:blipFill>
        <p:spPr bwMode="auto">
          <a:xfrm>
            <a:off x="1097280" y="1463040"/>
            <a:ext cx="685800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 (Cont.)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91" name="Text Box 15"/>
              <p:cNvSpPr txBox="1">
                <a:spLocks noChangeArrowheads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PC2 Residual SS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51</m:t>
                    </m:r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357FF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=93%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of Mean Residual Sum</a:t>
                </a:r>
              </a:p>
            </p:txBody>
          </p:sp>
        </mc:Choice>
        <mc:Fallback xmlns="">
          <p:sp>
            <p:nvSpPr>
              <p:cNvPr id="50191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105400"/>
                <a:ext cx="8153400" cy="997196"/>
              </a:xfrm>
              <a:prstGeom prst="rect">
                <a:avLst/>
              </a:prstGeom>
              <a:blipFill rotWithShape="1">
                <a:blip r:embed="rId4"/>
                <a:stretch>
                  <a:fillRect l="-1571" t="-14724" b="-15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6172200" y="4267200"/>
            <a:ext cx="9144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24600" y="3810000"/>
            <a:ext cx="762000" cy="228600"/>
          </a:xfrm>
          <a:prstGeom prst="roundRect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43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Eigenvalues Provide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toms of SS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Decompos’n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4" imgW="6896100" imgH="838200" progId="Equation.3">
                  <p:embed/>
                </p:oleObj>
              </mc:Choice>
              <mc:Fallback>
                <p:oleObj name="Equation" r:id="rId4" imgW="6896100" imgH="8382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15200" y="1295400"/>
            <a:ext cx="838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07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Please Check Familiarity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No? Read Up in Linear Algebra Text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 Wikipedia?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57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Eigenvalues Provide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toms of SS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Decompos’n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are: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vs.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Equation" r:id="rId8" imgW="304668" imgH="418918" progId="Equation.3">
                  <p:embed/>
                </p:oleObj>
              </mc:Choice>
              <mc:Fallback>
                <p:oleObj name="Equation" r:id="rId8" imgW="304668" imgH="418918" progId="Equation.3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02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5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Eigenvalues Provide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toms of SS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Decompos’n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are: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vs.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log 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       vs.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(Very Useful When   Are Orders of Mag. Apart)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Equation" r:id="rId9" imgW="304668" imgH="418918" progId="Equation.3">
                  <p:embed/>
                </p:oleObj>
              </mc:Choice>
              <mc:Fallback>
                <p:oleObj name="Equation" r:id="rId9" imgW="304668" imgH="418918" progId="Equation.3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11" imgW="901309" imgH="418918" progId="Equation.3">
                  <p:embed/>
                </p:oleObj>
              </mc:Choice>
              <mc:Fallback>
                <p:oleObj name="Equation" r:id="rId11" imgW="901309" imgH="418918" progId="Equation.3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038600" y="4114800"/>
            <a:ext cx="533400" cy="2057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85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Eigenvalues Provide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toms of SS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Decompos’n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are: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vs.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log 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       vs.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    vs.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91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37338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" name="Equation" r:id="rId4" imgW="190335" imgH="317225" progId="Equation.3">
                  <p:embed/>
                </p:oleObj>
              </mc:Choice>
              <mc:Fallback>
                <p:oleObj name="Equation" r:id="rId4" imgW="190335" imgH="317225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Eigenvalues Provide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toms of SS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Decompos’n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are: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vs.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log 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       vs.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             vs.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 PCA Gives SS’s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ree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(As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Eigenval’s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),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But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atch Factors of  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62000" y="1371600"/>
          <a:ext cx="7467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9" name="Equation" r:id="rId6" imgW="6896100" imgH="838200" progId="Equation.3">
                  <p:embed/>
                </p:oleObj>
              </mc:Choice>
              <mc:Fallback>
                <p:oleObj name="Equation" r:id="rId6" imgW="6896100" imgH="83820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467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086600" y="4343400"/>
          <a:ext cx="2365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" name="Equation" r:id="rId8" imgW="190335" imgH="317225" progId="Equation.3">
                  <p:embed/>
                </p:oleObj>
              </mc:Choice>
              <mc:Fallback>
                <p:oleObj name="Equation" r:id="rId8" imgW="190335" imgH="317225" progId="Equation.3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3400"/>
                        <a:ext cx="2365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305800" y="4953000"/>
          <a:ext cx="236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" name="Equation" r:id="rId9" imgW="190335" imgH="317225" progId="Equation.3">
                  <p:embed/>
                </p:oleObj>
              </mc:Choice>
              <mc:Fallback>
                <p:oleObj name="Equation" r:id="rId9" imgW="190335" imgH="317225" progId="Equation.3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953000"/>
                        <a:ext cx="236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419600" y="3657600"/>
          <a:ext cx="4302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" name="Equation" r:id="rId10" imgW="304668" imgH="418918" progId="Equation.3">
                  <p:embed/>
                </p:oleObj>
              </mc:Choice>
              <mc:Fallback>
                <p:oleObj name="Equation" r:id="rId10" imgW="304668" imgH="418918" progId="Equation.3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57600"/>
                        <a:ext cx="4302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029200" y="4267200"/>
          <a:ext cx="1219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" name="Equation" r:id="rId12" imgW="901309" imgH="418918" progId="Equation.3">
                  <p:embed/>
                </p:oleObj>
              </mc:Choice>
              <mc:Fallback>
                <p:oleObj name="Equation" r:id="rId12" imgW="901309" imgH="418918" progId="Equation.3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92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629400" y="4648200"/>
          <a:ext cx="8318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" name="Equation" r:id="rId14" imgW="736600" imgH="850900" progId="Equation.3">
                  <p:embed/>
                </p:oleObj>
              </mc:Choice>
              <mc:Fallback>
                <p:oleObj name="Equation" r:id="rId14" imgW="736600" imgH="850900" progId="Equation.3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648200"/>
                        <a:ext cx="8318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705600" y="6019800"/>
          <a:ext cx="914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" name="Equation" r:id="rId16" imgW="774364" imgH="342751" progId="Equation.3">
                  <p:embed/>
                </p:oleObj>
              </mc:Choice>
              <mc:Fallback>
                <p:oleObj name="Equation" r:id="rId16" imgW="774364" imgH="342751" progId="Equation.3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019800"/>
                        <a:ext cx="914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0507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</p:spTree>
    <p:extLst>
      <p:ext uri="{BB962C8B-B14F-4D97-AF65-F5344CB8AC3E}">
        <p14:creationId xmlns:p14="http://schemas.microsoft.com/office/powerpoint/2010/main" val="3038974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lvl="0" eaLnBrk="1" hangingPunct="1">
              <a:buFontTx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Spectrum (as %s)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761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lvl="0" eaLnBrk="1" hangingPunct="1">
              <a:buFontTx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Power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Spectrum (as %s)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lvl="0" eaLnBrk="1" hangingPunct="1">
              <a:buFontTx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Spectrum (%)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/>
          <a:stretch>
            <a:fillRect/>
          </a:stretch>
        </p:blipFill>
        <p:spPr>
          <a:xfrm>
            <a:off x="685800" y="1979613"/>
            <a:ext cx="7735888" cy="9602787"/>
          </a:xfrm>
          <a:noFill/>
        </p:spPr>
      </p:pic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16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Note, have already considered some of these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Useful Plots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 (as %s)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Cumulative Power Spectrum (%)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Common Terminology: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Power Spectrum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is Called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“Scree Plot”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Kruskal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(1964)                         Cattell (1966)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   (all but name “scree”)                                           (1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Appearance of name???)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9710" name="Picture 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71674"/>
          <a:stretch/>
        </p:blipFill>
        <p:spPr>
          <a:xfrm>
            <a:off x="685800" y="1979613"/>
            <a:ext cx="7735888" cy="1737360"/>
          </a:xfrm>
          <a:noFill/>
        </p:spPr>
      </p:pic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5486400" y="1752600"/>
            <a:ext cx="114300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4419600" y="1373524"/>
            <a:ext cx="2286000" cy="191418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9973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Redist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of Energy (Cont.)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3820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Etimology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of term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Scree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Geological Feature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Pile Up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 of Rock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Fragments</a:t>
            </a: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000000"/>
                </a:solidFill>
                <a:cs typeface="Arial"/>
                <a:sym typeface="Wingdings" pitchFamily="2" charset="2"/>
              </a:rPr>
              <a:t>(from Wikipedia)</a:t>
            </a:r>
            <a:endParaRPr kumimoji="0" lang="en-US" sz="1800" b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Wingdings" pitchFamily="2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32" y="1371600"/>
            <a:ext cx="4113514" cy="548639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505200" y="3529013"/>
            <a:ext cx="3505200" cy="1881187"/>
          </a:xfrm>
          <a:prstGeom prst="straightConnector1">
            <a:avLst/>
          </a:prstGeom>
          <a:ln w="508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00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Algebra Key Concepts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Scalar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Space (Subspace)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Basis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Dimension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Unit Vector Basis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Combo as Matrix Multiplication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17563" y="4316413"/>
                <a:ext cx="2318007" cy="1379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⋯,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563" y="4316413"/>
                <a:ext cx="2318007" cy="1379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994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Linear Algebra Key Concepts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Matrix Trace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Norm = Length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Distance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= Euclidean Metric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Inner (Dot, Scalar) Product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Vector Angles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Orthogonality (Perpendicularity)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Orthonormal Basis</a:t>
                </a:r>
              </a:p>
            </p:txBody>
          </p:sp>
        </mc:Choice>
        <mc:Fallback xmlns="">
          <p:sp>
            <p:nvSpPr>
              <p:cNvPr id="103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20065"/>
              </a:xfrm>
              <a:prstGeom prst="rect">
                <a:avLst/>
              </a:prstGeom>
              <a:blipFill rotWithShape="1">
                <a:blip r:embed="rId3"/>
                <a:stretch>
                  <a:fillRect l="-1909" b="-1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986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 Key Concepts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Spectral Representation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Pythagorean Theorem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ANOVA Decomposition (Sums of Squares)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Parseval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Identity / Inequality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Projection (Vector onto a Subspace)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Projection Operator / Matrix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(Real) Unitary Matrices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20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34" name="Text Box 4"/>
          <p:cNvSpPr txBox="1">
            <a:spLocks noChangeArrowheads="1"/>
          </p:cNvSpPr>
          <p:nvPr/>
        </p:nvSpPr>
        <p:spPr bwMode="auto">
          <a:xfrm>
            <a:off x="685800" y="990600"/>
            <a:ext cx="83058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Linear Algebra Key Concepts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Now look more carefully at: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Singular Value Decomposition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Eigenanalysis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Generalized Inverse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59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Useful Method for Data Analysts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Apply to Marginal Distributions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to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 Variables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Idea:  Put Data on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Scale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Example: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Orders of Magnitude Different</a:t>
            </a:r>
          </a:p>
          <a:p>
            <a:pPr marL="857250" lvl="1" indent="-457200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Log</a:t>
            </a:r>
            <a:r>
              <a:rPr lang="en-US" baseline="-25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Puts Data on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ore Analyzable Scale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  </a:t>
            </a:r>
          </a:p>
        </p:txBody>
      </p:sp>
      <p:sp>
        <p:nvSpPr>
          <p:cNvPr id="22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40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743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Singular Value Decomposition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(SVD):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a 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𝑋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iagonal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atrix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with  Entries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𝑚𝑖𝑛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𝑑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𝑛</m:t>
                            </m:r>
                          </m:e>
                        </m:d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  <a:sym typeface="Wingdings" pitchFamily="2" charset="2"/>
                      </a:rPr>
                      <m:t>,0,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⋯,0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called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ingular Values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Unitary (Isometry) Matrices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𝑈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𝑛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(recall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𝑈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𝑈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𝐼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𝑉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𝑉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𝐼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 That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𝑈𝑆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𝑉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225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743432"/>
              </a:xfrm>
              <a:prstGeom prst="rect">
                <a:avLst/>
              </a:prstGeom>
              <a:blipFill>
                <a:blip r:embed="rId3"/>
                <a:stretch>
                  <a:fillRect l="-19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2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988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Graphics Display Assumes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6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409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7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41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41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880100" y="5715000"/>
          <a:ext cx="10590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Equation" r:id="rId12" imgW="368140" imgH="177723" progId="Equation.3">
                  <p:embed/>
                </p:oleObj>
              </mc:Choice>
              <mc:Fallback>
                <p:oleObj name="Equation" r:id="rId12" imgW="368140" imgH="177723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715000"/>
                        <a:ext cx="10590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034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 Rank Basis Matrix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(Orthonormal)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409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41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41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71800" y="3325813"/>
            <a:ext cx="1600200" cy="17033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25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Full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Intuition:     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as Linear Operator: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Represent as:       </a:t>
                </a:r>
              </a:p>
            </p:txBody>
          </p:sp>
        </mc:Choice>
        <mc:Fallback xmlns="">
          <p:sp>
            <p:nvSpPr>
              <p:cNvPr id="410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blipFill>
                <a:blip r:embed="rId4"/>
                <a:stretch>
                  <a:fillRect l="-1909" b="-1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Equation" r:id="rId5" imgW="330120" imgH="228600" progId="Equation.3">
                  <p:embed/>
                </p:oleObj>
              </mc:Choice>
              <mc:Fallback>
                <p:oleObj name="Equation" r:id="rId5" imgW="330120" imgH="228600" progId="Equation.3">
                  <p:embed/>
                  <p:pic>
                    <p:nvPicPr>
                      <p:cNvPr id="409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Equation" r:id="rId7" imgW="317160" imgH="228600" progId="Equation.3">
                  <p:embed/>
                </p:oleObj>
              </mc:Choice>
              <mc:Fallback>
                <p:oleObj name="Equation" r:id="rId7" imgW="317160" imgH="228600" progId="Equation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Equation" r:id="rId9" imgW="291960" imgH="228600" progId="Equation.3">
                  <p:embed/>
                </p:oleObj>
              </mc:Choice>
              <mc:Fallback>
                <p:oleObj name="Equation" r:id="rId9" imgW="291960" imgH="228600" progId="Equation.3">
                  <p:embed/>
                  <p:pic>
                    <p:nvPicPr>
                      <p:cNvPr id="41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11" imgW="342720" imgH="203040" progId="Equation.3">
                  <p:embed/>
                </p:oleObj>
              </mc:Choice>
              <mc:Fallback>
                <p:oleObj name="Equation" r:id="rId11" imgW="342720" imgH="203040" progId="Equation.3">
                  <p:embed/>
                  <p:pic>
                    <p:nvPicPr>
                      <p:cNvPr id="41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0" y="3110708"/>
            <a:ext cx="2981907" cy="2460476"/>
            <a:chOff x="5715000" y="3110708"/>
            <a:chExt cx="2981907" cy="246047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629400" y="3110708"/>
              <a:ext cx="1028700" cy="2070892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1200" y="3295650"/>
            <a:ext cx="2981907" cy="3105150"/>
            <a:chOff x="5715000" y="2466034"/>
            <a:chExt cx="2981907" cy="310515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629400" y="2466034"/>
              <a:ext cx="1447800" cy="271556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15000" y="5109519"/>
              <a:ext cx="298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Isometry (~Rotation)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3151188"/>
            <a:ext cx="3132589" cy="2851191"/>
            <a:chOff x="5715000" y="2719993"/>
            <a:chExt cx="3132589" cy="2851191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629400" y="2719993"/>
              <a:ext cx="1981200" cy="246160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15000" y="5109519"/>
              <a:ext cx="31325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Coordinate Rescaling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7084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Full Rank Basis Matrix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All 0s off diagonal (&amp; in bottom)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4098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6019800" y="2743200"/>
          <a:ext cx="7143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Equation" r:id="rId8" imgW="291960" imgH="228600" progId="Equation.3">
                  <p:embed/>
                </p:oleObj>
              </mc:Choice>
              <mc:Fallback>
                <p:oleObj name="Equation" r:id="rId8" imgW="291960" imgH="228600" progId="Equation.3">
                  <p:embed/>
                  <p:pic>
                    <p:nvPicPr>
                      <p:cNvPr id="41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7143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7467600" y="25908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41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200400" y="3657600"/>
            <a:ext cx="3086100" cy="21478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513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Reduced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These Columns Get 0ed Out</a:t>
            </a:r>
          </a:p>
        </p:txBody>
      </p:sp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5122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512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4267200" y="2743200"/>
          <a:ext cx="7778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6" imgW="317160" imgH="228600" progId="Equation.3">
                  <p:embed/>
                </p:oleObj>
              </mc:Choice>
              <mc:Fallback>
                <p:oleObj name="Equation" r:id="rId6" imgW="317160" imgH="228600" progId="Equation.3">
                  <p:embed/>
                  <p:pic>
                    <p:nvPicPr>
                      <p:cNvPr id="51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743200"/>
                        <a:ext cx="7778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51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51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2209800"/>
            <a:ext cx="1752600" cy="1828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818188" y="3481388"/>
          <a:ext cx="96361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" name="Equation" r:id="rId12" imgW="444240" imgH="241200" progId="Equation.3">
                  <p:embed/>
                </p:oleObj>
              </mc:Choice>
              <mc:Fallback>
                <p:oleObj name="Equation" r:id="rId12" imgW="444240" imgH="241200" progId="Equation.3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3481388"/>
                        <a:ext cx="963612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3429000"/>
            <a:ext cx="1143000" cy="6096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3000" y="2209800"/>
            <a:ext cx="5334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43200" y="3429000"/>
            <a:ext cx="2476500" cy="237648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20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Reduced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61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Equation" r:id="rId8" imgW="279360" imgH="228600" progId="Equation.3">
                  <p:embed/>
                </p:oleObj>
              </mc:Choice>
              <mc:Fallback>
                <p:oleObj name="Equation" r:id="rId8" imgW="279360" imgH="228600" progId="Equation.3">
                  <p:embed/>
                  <p:pic>
                    <p:nvPicPr>
                      <p:cNvPr id="61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Equation" r:id="rId10" imgW="342720" imgH="203040" progId="Equation.3">
                  <p:embed/>
                </p:oleObj>
              </mc:Choice>
              <mc:Fallback>
                <p:oleObj name="Equation" r:id="rId10" imgW="342720" imgH="203040" progId="Equation.3">
                  <p:embed/>
                  <p:pic>
                    <p:nvPicPr>
                      <p:cNvPr id="61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06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Also, Some of These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May be 0    </a:t>
                </a:r>
              </a:p>
            </p:txBody>
          </p:sp>
        </mc:Choice>
        <mc:Fallback xmlns="">
          <p:sp>
            <p:nvSpPr>
              <p:cNvPr id="615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blipFill>
                <a:blip r:embed="rId4"/>
                <a:stretch>
                  <a:fillRect l="-1909" b="-21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Equation" r:id="rId5" imgW="330120" imgH="228600" progId="Equation.3">
                  <p:embed/>
                </p:oleObj>
              </mc:Choice>
              <mc:Fallback>
                <p:oleObj name="Equation" r:id="rId5" imgW="330120" imgH="228600" progId="Equation.3">
                  <p:embed/>
                  <p:pic>
                    <p:nvPicPr>
                      <p:cNvPr id="614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4052888" y="2743200"/>
          <a:ext cx="7477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2743200"/>
                        <a:ext cx="7477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943600" y="2514600"/>
          <a:ext cx="684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9" imgW="279360" imgH="228600" progId="Equation.3">
                  <p:embed/>
                </p:oleObj>
              </mc:Choice>
              <mc:Fallback>
                <p:oleObj name="Equation" r:id="rId9" imgW="279360" imgH="228600" progId="Equation.3">
                  <p:embed/>
                  <p:pic>
                    <p:nvPicPr>
                      <p:cNvPr id="61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14600"/>
                        <a:ext cx="6842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7467600" y="2514600"/>
          <a:ext cx="8397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11" imgW="342720" imgH="203040" progId="Equation.3">
                  <p:embed/>
                </p:oleObj>
              </mc:Choice>
              <mc:Fallback>
                <p:oleObj name="Equation" r:id="rId11" imgW="342720" imgH="203040" progId="Equation.3">
                  <p:embed/>
                  <p:pic>
                    <p:nvPicPr>
                      <p:cNvPr id="61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14600"/>
                        <a:ext cx="83978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81450" y="3219450"/>
            <a:ext cx="2724150" cy="190023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204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Compact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    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717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71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71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71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6477000" y="2971800"/>
          <a:ext cx="311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71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111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509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Compact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These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Get 0ed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Out  </a:t>
            </a: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8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717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717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717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717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150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2209800"/>
            <a:ext cx="1143000" cy="12192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733800" y="2209800"/>
            <a:ext cx="1219200" cy="18288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6477000" y="2971800"/>
          <a:ext cx="3111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" name="Equation" r:id="rId12" imgW="126720" imgH="177480" progId="Equation.3">
                  <p:embed/>
                </p:oleObj>
              </mc:Choice>
              <mc:Fallback>
                <p:oleObj name="Equation" r:id="rId12" imgW="126720" imgH="177480" progId="Equation.3">
                  <p:embed/>
                  <p:pic>
                    <p:nvPicPr>
                      <p:cNvPr id="71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971800"/>
                        <a:ext cx="31115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371600" y="3048000"/>
            <a:ext cx="3352800" cy="2743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371600" y="3200400"/>
            <a:ext cx="6400800" cy="2590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978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Famous Family:  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– Cox Transformations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Box &amp; Cox (1964)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parameter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𝜆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 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𝜆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SVD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Compact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=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 the rank of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82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43000"/>
                <a:ext cx="8305800" cy="4524315"/>
              </a:xfrm>
              <a:prstGeom prst="rect">
                <a:avLst/>
              </a:prstGeom>
              <a:blipFill>
                <a:blip r:embed="rId4"/>
                <a:stretch>
                  <a:fillRect l="-1909" b="-13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0" name="Equation" r:id="rId5" imgW="330120" imgH="228600" progId="Equation.3">
                  <p:embed/>
                </p:oleObj>
              </mc:Choice>
              <mc:Fallback>
                <p:oleObj name="Equation" r:id="rId5" imgW="330120" imgH="228600" progId="Equation.3">
                  <p:embed/>
                  <p:pic>
                    <p:nvPicPr>
                      <p:cNvPr id="819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>
            <p:extLst/>
          </p:nvPr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1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81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Equation" r:id="rId9" imgW="266400" imgH="215640" progId="Equation.3">
                  <p:embed/>
                </p:oleObj>
              </mc:Choice>
              <mc:Fallback>
                <p:oleObj name="Equation" r:id="rId9" imgW="266400" imgH="215640" progId="Equation.3">
                  <p:embed/>
                  <p:pic>
                    <p:nvPicPr>
                      <p:cNvPr id="81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Equation" r:id="rId11" imgW="330120" imgH="203040" progId="Equation.3">
                  <p:embed/>
                </p:oleObj>
              </mc:Choice>
              <mc:Fallback>
                <p:oleObj name="Equation" r:id="rId11" imgW="330120" imgH="203040" progId="Equation.3">
                  <p:embed/>
                  <p:pic>
                    <p:nvPicPr>
                      <p:cNvPr id="81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853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830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SVD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Compact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Representation: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=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For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Reduced Rank Approximation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Can Further Reduce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Key to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Dimension Reduction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1524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3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1676400" y="2743200"/>
          <a:ext cx="808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name="Equation" r:id="rId4" imgW="330120" imgH="228600" progId="Equation.3">
                  <p:embed/>
                </p:oleObj>
              </mc:Choice>
              <mc:Fallback>
                <p:oleObj name="Equation" r:id="rId4" imgW="330120" imgH="228600" progId="Equation.3">
                  <p:embed/>
                  <p:pic>
                    <p:nvPicPr>
                      <p:cNvPr id="819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08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>
            <p:extLst/>
          </p:nvPr>
        </p:nvGraphicFramePr>
        <p:xfrm>
          <a:off x="3733800" y="2743200"/>
          <a:ext cx="7477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6" imgW="304560" imgH="228600" progId="Equation.3">
                  <p:embed/>
                </p:oleObj>
              </mc:Choice>
              <mc:Fallback>
                <p:oleObj name="Equation" r:id="rId6" imgW="304560" imgH="228600" progId="Equation.3">
                  <p:embed/>
                  <p:pic>
                    <p:nvPicPr>
                      <p:cNvPr id="81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743200"/>
                        <a:ext cx="74771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5729288" y="2225675"/>
          <a:ext cx="6540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Equation" r:id="rId8" imgW="266400" imgH="215640" progId="Equation.3">
                  <p:embed/>
                </p:oleObj>
              </mc:Choice>
              <mc:Fallback>
                <p:oleObj name="Equation" r:id="rId8" imgW="266400" imgH="215640" progId="Equation.3">
                  <p:embed/>
                  <p:pic>
                    <p:nvPicPr>
                      <p:cNvPr id="81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2225675"/>
                        <a:ext cx="6540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7483475" y="2286000"/>
          <a:ext cx="8080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Equation" r:id="rId10" imgW="330120" imgH="203040" progId="Equation.3">
                  <p:embed/>
                </p:oleObj>
              </mc:Choice>
              <mc:Fallback>
                <p:oleObj name="Equation" r:id="rId10" imgW="330120" imgH="203040" progId="Equation.3">
                  <p:embed/>
                  <p:pic>
                    <p:nvPicPr>
                      <p:cNvPr id="81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2286000"/>
                        <a:ext cx="8080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447800" y="2209800"/>
            <a:ext cx="1143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22098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22098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09800"/>
            <a:ext cx="7620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292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7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838200"/>
                <a:ext cx="8305800" cy="5759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Eigenvalue Decomposition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For a (Symmetric) Square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atrix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𝑋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Find a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Diagonal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Matrix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𝐷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  <a:sym typeface="Wingdings" pitchFamily="2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  <a:sym typeface="Wingdings" pitchFamily="2" charset="2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an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rthonormal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(Unitary) Matrix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𝐵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(i.e.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𝐼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So that: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  i.e.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𝐷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922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838200"/>
                <a:ext cx="8305800" cy="5759012"/>
              </a:xfrm>
              <a:prstGeom prst="rect">
                <a:avLst/>
              </a:prstGeom>
              <a:blipFill>
                <a:blip r:embed="rId3"/>
                <a:stretch>
                  <a:fillRect l="-1909" b="-11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841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Text Box 4"/>
              <p:cNvSpPr txBox="1">
                <a:spLocks noChangeArrowheads="1"/>
              </p:cNvSpPr>
              <p:nvPr/>
            </p:nvSpPr>
            <p:spPr bwMode="auto">
              <a:xfrm>
                <a:off x="381000" y="990600"/>
                <a:ext cx="8610600" cy="5578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9144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Eigenvalue Decomposition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(cont.):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Relation to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Singular Value Decomposition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(looks similar?):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Eigenvalue Decomposition “Looks Harder”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Since Needs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B</m:t>
                    </m:r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𝑈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𝑉</m:t>
                    </m: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Price is Eigenvalue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ecomp’n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is Generally 	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Complex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(uses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−1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Except 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Square and Symmetric</a:t>
                </a:r>
              </a:p>
              <a:p>
                <a:pPr marL="914400" marR="0" lvl="1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Then Eigenvalue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ecomp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 is Real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alued</a:t>
                </a:r>
              </a:p>
              <a:p>
                <a:pPr marL="914400" marR="0" lvl="1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Thus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the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ing’r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Value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ecomp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  with:</a:t>
                </a:r>
              </a:p>
              <a:p>
                <a:pPr marL="457200" marR="0" lvl="1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𝑈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𝑉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𝐵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990600"/>
                <a:ext cx="8610600" cy="5578450"/>
              </a:xfrm>
              <a:prstGeom prst="rect">
                <a:avLst/>
              </a:prstGeom>
              <a:blipFill rotWithShape="1">
                <a:blip r:embed="rId3"/>
                <a:stretch>
                  <a:fillRect l="-1841" t="-1421" r="-1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92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5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Better View of Relationship: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Singular Value Dec.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Eigenvalue Dec.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(better than on previous page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2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809" b="-1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9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5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218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Better View of Relationship: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Singular Value Dec.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Eigenvalue Dec.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Start with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data matrix: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 SVD: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𝑈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𝑆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𝑉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Create square, symmetric matrix: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𝑋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Terminology:  “Outer Product”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 Contrast to:  “Inner Product”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𝑥</m:t>
                    </m: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2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218865"/>
              </a:xfrm>
              <a:prstGeom prst="rect">
                <a:avLst/>
              </a:prstGeom>
              <a:blipFill rotWithShape="1">
                <a:blip r:embed="rId3"/>
                <a:stretch>
                  <a:fillRect l="-1809" b="-18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857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5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30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Better View of Relationship: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Singular Value Dec.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Eigenvalue Dec.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Start with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data matrix: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 SVD: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𝑈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𝑆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𝑉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Create square, symmetric matrix: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𝑋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 that: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𝑋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𝑈𝑆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𝑉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𝑉𝑆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𝑈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𝑈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𝑆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𝑈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Gives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Eigenanalysis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𝑈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&amp;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𝐷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𝑆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127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305170"/>
              </a:xfrm>
              <a:prstGeom prst="rect">
                <a:avLst/>
              </a:prstGeom>
              <a:blipFill rotWithShape="1">
                <a:blip r:embed="rId3"/>
                <a:stretch>
                  <a:fillRect l="-1809" b="-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7620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47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8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21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Singular Value and 	Eigenvalue Decompositions: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Details too complex to spend time here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primitive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good software packages</a:t>
                </a:r>
              </a:p>
              <a:p>
                <a:pPr lvl="0" eaLnBrk="1" hangingPunct="1">
                  <a:lnSpc>
                    <a:spcPct val="130000"/>
                  </a:lnSpc>
                  <a:buFontTx/>
                  <a:buChar char="•"/>
                  <a:defRPr/>
                </a:pP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Set of Eigenvalues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,⋯,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is Unique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(Often Ordered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≥⋯≥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229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213735"/>
              </a:xfrm>
              <a:prstGeom prst="rect">
                <a:avLst/>
              </a:prstGeom>
              <a:blipFill>
                <a:blip r:embed="rId3"/>
                <a:stretch>
                  <a:fillRect l="-1909" b="-15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863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8" name="Text Box 4"/>
              <p:cNvSpPr txBox="1">
                <a:spLocks noChangeArrowheads="1"/>
              </p:cNvSpPr>
              <p:nvPr/>
            </p:nvSpPr>
            <p:spPr bwMode="auto">
              <a:xfrm>
                <a:off x="685800" y="990600"/>
                <a:ext cx="8305800" cy="5669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Singular Value and 	Eigenvalue Decompositions: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Details too complex to spend time here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primitive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of good software packages</a:t>
                </a:r>
              </a:p>
              <a:p>
                <a:pPr lvl="0" eaLnBrk="1" hangingPunct="1">
                  <a:lnSpc>
                    <a:spcPct val="130000"/>
                  </a:lnSpc>
                  <a:buFontTx/>
                  <a:buChar char="•"/>
                  <a:defRPr/>
                </a:pPr>
                <a:r>
                  <a:rPr lang="en-US" sz="3200" i="1" dirty="0">
                    <a:solidFill>
                      <a:srgbClr val="000000"/>
                    </a:solidFill>
                    <a:sym typeface="Wingdings" pitchFamily="2" charset="2"/>
                  </a:rPr>
                  <a:t>Set of Eigenvalues</a:t>
                </a:r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itchFamily="2" charset="2"/>
                          </a:rPr>
                          <m:t>,⋯,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00000"/>
                    </a:solidFill>
                    <a:sym typeface="Wingdings" pitchFamily="2" charset="2"/>
                  </a:rPr>
                  <a:t>  is Unique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Col’s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⋯,</m:t>
                        </m:r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  <a:sym typeface="Wingdings" pitchFamily="2" charset="2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  <a:sym typeface="Wingdings" pitchFamily="2" charset="2"/>
                                  </a:rPr>
                                  <m:t>𝑑</m:t>
                                </m:r>
                              </m:sub>
                            </m:sSub>
                          </m:e>
                        </m:ba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“Eigenvectors”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Eigenvectors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“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𝜆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-Stretched”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as 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Linear Transform: 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bar>
                      <m:bar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𝑖</m:t>
                            </m:r>
                          </m:sub>
                        </m:sSub>
                      </m:e>
                    </m:ba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bar>
                      <m:bar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229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90600"/>
                <a:ext cx="8305800" cy="5669822"/>
              </a:xfrm>
              <a:prstGeom prst="rect">
                <a:avLst/>
              </a:prstGeom>
              <a:blipFill>
                <a:blip r:embed="rId3"/>
                <a:stretch>
                  <a:fillRect l="-1909" r="-1615" b="-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950173"/>
            <a:ext cx="3886200" cy="3698027"/>
            <a:chOff x="5029200" y="950173"/>
            <a:chExt cx="3886200" cy="3698027"/>
          </a:xfrm>
        </p:grpSpPr>
        <p:sp>
          <p:nvSpPr>
            <p:cNvPr id="2" name="TextBox 1"/>
            <p:cNvSpPr txBox="1"/>
            <p:nvPr/>
          </p:nvSpPr>
          <p:spPr>
            <a:xfrm>
              <a:off x="7429096" y="950173"/>
              <a:ext cx="1486304" cy="120032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Direction 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Vectors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In PCA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>
            <a:xfrm flipH="1">
              <a:off x="5029200" y="2150502"/>
              <a:ext cx="3143048" cy="24976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6729" y="1618516"/>
            <a:ext cx="4952471" cy="2267684"/>
            <a:chOff x="5613023" y="418187"/>
            <a:chExt cx="4952471" cy="2267684"/>
          </a:xfrm>
        </p:grpSpPr>
        <p:sp>
          <p:nvSpPr>
            <p:cNvPr id="21" name="TextBox 20"/>
            <p:cNvSpPr txBox="1"/>
            <p:nvPr/>
          </p:nvSpPr>
          <p:spPr>
            <a:xfrm>
              <a:off x="5613023" y="418187"/>
              <a:ext cx="2933047" cy="83099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Sums of Squares 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Of Projection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Coeffs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2"/>
            </p:cNvCxnSpPr>
            <p:nvPr/>
          </p:nvCxnSpPr>
          <p:spPr>
            <a:xfrm>
              <a:off x="7079547" y="1249184"/>
              <a:ext cx="3485947" cy="1436687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825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4204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Eigenvalue </a:t>
                </a:r>
                <a:r>
                  <a:rPr kumimoji="0" lang="en-US" sz="3200" b="0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Decomp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olves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atrix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roblems: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Inversion: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𝑋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−1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  <a:sym typeface="Wingdings" pitchFamily="2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  <a:sym typeface="Wingdings" pitchFamily="2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33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4204869"/>
              </a:xfrm>
              <a:prstGeom prst="rect">
                <a:avLst/>
              </a:prstGeom>
              <a:blipFill rotWithShape="1">
                <a:blip r:embed="rId3"/>
                <a:stretch>
                  <a:fillRect l="-18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169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Another useful family:  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Shifted Log Transformations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parameter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δ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↦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(Will use more below)</a:t>
                </a:r>
              </a:p>
            </p:txBody>
          </p:sp>
        </mc:Choice>
        <mc:Fallback xmlns="">
          <p:sp>
            <p:nvSpPr>
              <p:cNvPr id="41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414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Eigenvalue </a:t>
                </a:r>
                <a:r>
                  <a:rPr kumimoji="0" lang="en-US" sz="3200" b="0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Decomp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olves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atrix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roblems: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Sq. Root: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𝑋</m:t>
                        </m:r>
                      </m:e>
                      <m:sup>
                        <m:box>
                          <m:box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  <a:sym typeface="Wingdings" pitchFamily="2" charset="2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𝐵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  <a:sym typeface="Wingdings" pitchFamily="2" charset="2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box>
                                    <m:box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Cambria Math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Cambria Math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⋱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  <a:sym typeface="Wingdings" pitchFamily="2" charset="2"/>
                                </a:rPr>
                                <m:t>⋯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sup>
                                  <m:box>
                                    <m:box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/>
                                          <a:cs typeface="+mn-cs"/>
                                          <a:sym typeface="Wingdings" pitchFamily="2" charset="2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+mn-cs"/>
                                              <a:sym typeface="Wingdings" pitchFamily="2" charset="2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Cambria Math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Cambria Math"/>
                                              <a:cs typeface="+mn-cs"/>
                                              <a:sym typeface="Wingdings" pitchFamily="2" charset="2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∙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𝐵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33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414174"/>
              </a:xfrm>
              <a:prstGeom prst="rect">
                <a:avLst/>
              </a:prstGeom>
              <a:blipFill rotWithShape="1">
                <a:blip r:embed="rId3"/>
                <a:stretch>
                  <a:fillRect l="-18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87600" y="2973600"/>
                <a:ext cx="521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⟺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600" y="2973600"/>
                <a:ext cx="5212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590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Linear Algebra  (Cont.)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3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607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Eigenvalue </a:t>
                </a:r>
                <a:r>
                  <a:rPr kumimoji="0" lang="en-US" sz="3200" b="0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Decomp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olves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atrix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roblems: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𝑋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is Positive (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onn’ve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i.e. Semi) Definite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6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⟺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&gt;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≥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 0</m:t>
                    </m: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332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607689"/>
              </a:xfrm>
              <a:prstGeom prst="rect">
                <a:avLst/>
              </a:prstGeom>
              <a:blipFill rotWithShape="1">
                <a:blip r:embed="rId3"/>
                <a:stretch>
                  <a:fillRect l="-1809" b="-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12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14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16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87600" y="2973600"/>
                <a:ext cx="521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⟺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600" y="2973600"/>
                <a:ext cx="5212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94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Moore-Penrose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Generalized Inverse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828800" y="2819400"/>
          <a:ext cx="62484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4" imgW="4889160" imgH="2717640" progId="Equation.3">
                  <p:embed/>
                </p:oleObj>
              </mc:Choice>
              <mc:Fallback>
                <p:oleObj name="Equation" r:id="rId4" imgW="4889160" imgH="2717640" progId="Equation.3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6248400" cy="346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4" name="Rectangle 19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5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295400" y="2057400"/>
          <a:ext cx="45894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6" imgW="3441600" imgH="380880" progId="Equation.3">
                  <p:embed/>
                </p:oleObj>
              </mc:Choice>
              <mc:Fallback>
                <p:oleObj name="Equation" r:id="rId6" imgW="3441600" imgH="380880" progId="Equation.3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57400"/>
                        <a:ext cx="458946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384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5369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763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Easy to see this satisfies the definition of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Generalized (Pseudo) Inverse</a:t>
            </a: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symmetric</a:t>
            </a:r>
          </a:p>
          <a:p>
            <a:pPr marL="457200" marR="0" lvl="0" indent="-45720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symmetric</a:t>
            </a:r>
          </a:p>
        </p:txBody>
      </p:sp>
      <p:sp>
        <p:nvSpPr>
          <p:cNvPr id="1537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6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95400" y="30480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2" name="Equation" r:id="rId4" imgW="1447560" imgH="330120" progId="Equation.3">
                  <p:embed/>
                </p:oleObj>
              </mc:Choice>
              <mc:Fallback>
                <p:oleObj name="Equation" r:id="rId4" imgW="1447560" imgH="330120" progId="Equation.3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122363" y="3962400"/>
          <a:ext cx="26336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" name="Equation" r:id="rId6" imgW="1714320" imgH="330120" progId="Equation.3">
                  <p:embed/>
                </p:oleObj>
              </mc:Choice>
              <mc:Fallback>
                <p:oleObj name="Equation" r:id="rId6" imgW="1714320" imgH="330120" progId="Equation.3">
                  <p:embed/>
                  <p:pic>
                    <p:nvPicPr>
                      <p:cNvPr id="15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962400"/>
                        <a:ext cx="2633662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219200" y="4800600"/>
          <a:ext cx="914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4" name="Equation" r:id="rId8" imgW="609480" imgH="330120" progId="Equation.3">
                  <p:embed/>
                </p:oleObj>
              </mc:Choice>
              <mc:Fallback>
                <p:oleObj name="Equation" r:id="rId8" imgW="609480" imgH="330120" progId="Equation.3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914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9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0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219200" y="5638800"/>
          <a:ext cx="9731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5" name="Equation" r:id="rId10" imgW="685800" imgH="330120" progId="Equation.3">
                  <p:embed/>
                </p:oleObj>
              </mc:Choice>
              <mc:Fallback>
                <p:oleObj name="Equation" r:id="rId10" imgW="685800" imgH="330120" progId="Equation.3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38800"/>
                        <a:ext cx="9731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37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Text Box 4"/>
              <p:cNvSpPr txBox="1">
                <a:spLocks noChangeArrowheads="1"/>
              </p:cNvSpPr>
              <p:nvPr/>
            </p:nvSpPr>
            <p:spPr bwMode="auto">
              <a:xfrm>
                <a:off x="152400" y="990600"/>
                <a:ext cx="8991600" cy="5467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Moore-Penrose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Generalized Inverse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Idea:  Matrix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nverse on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Non-Null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pace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of the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orresponding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inear Transformation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Reduces to Ordinary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nverse,  in Full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ank case,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i.e.  for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𝑟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so could just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lways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U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his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Tricky aspect: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“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&gt;0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vs.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”   &amp;   Floating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oint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rithmetic</a:t>
                </a:r>
              </a:p>
            </p:txBody>
          </p:sp>
        </mc:Choice>
        <mc:Fallback xmlns="">
          <p:sp>
            <p:nvSpPr>
              <p:cNvPr id="378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990600"/>
                <a:ext cx="8991600" cy="5467202"/>
              </a:xfrm>
              <a:prstGeom prst="rect">
                <a:avLst/>
              </a:prstGeom>
              <a:blipFill rotWithShape="1">
                <a:blip r:embed="rId3"/>
                <a:stretch>
                  <a:fillRect l="-1695" t="-1339" r="-949" b="-26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450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Linear Algebra 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6245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Moore-Penrose </a:t>
                </a: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Generalized Inverse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Folklore:  most multivariate formulas involving matrix inversion “still work” when Generalized Inverse is used instead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E.g. Least Squares Projection Formula: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  <a:sym typeface="Wingdings" pitchFamily="2" charset="2"/>
                        </a:rPr>
                        <m:t>𝑋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  <a:sym typeface="Wingdings" pitchFamily="2" charset="2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Wingdings" pitchFamily="2" charset="2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Wingdings" pitchFamily="2" charset="2"/>
                            </a:rPr>
                            <m:t>𝑋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  <a:sym typeface="Wingdings" pitchFamily="2" charset="2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891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6245428"/>
              </a:xfrm>
              <a:prstGeom prst="rect">
                <a:avLst/>
              </a:prstGeom>
              <a:blipFill rotWithShape="1">
                <a:blip r:embed="rId3"/>
                <a:stretch>
                  <a:fillRect l="-1809" t="-1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4" name="Rectangle 13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5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6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7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8" name="Rectangle 1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49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II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29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MultiVariate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Probability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Again Please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Check Familiarity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No? Read Up in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Probability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Text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 Wikipedia?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88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Course Background II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762000"/>
                <a:ext cx="8686800" cy="713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MultiVariate Probability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Data Matrix (Course Convention)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  <a:sym typeface="Wingdings" pitchFamily="2" charset="2"/>
                        </a:rPr>
                        <m:t>𝑋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 as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Data Objects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(e.g.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Matlab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Rows (e.g. SAS, R)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639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762000"/>
                <a:ext cx="8686800" cy="7137851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770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andom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tion" r:id="rId4" imgW="1295400" imgH="1320800" progId="Equation.3">
                  <p:embed/>
                </p:oleObj>
              </mc:Choice>
              <mc:Fallback>
                <p:oleObj name="Equation" r:id="rId4" imgW="1295400" imgH="1320800" progId="Equation.3">
                  <p:embed/>
                  <p:pic>
                    <p:nvPicPr>
                      <p:cNvPr id="163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391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andom Vector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enter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the Distribution is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ean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6" name="Equation" r:id="rId4" imgW="1295400" imgH="1320800" progId="Equation.3">
                  <p:embed/>
                </p:oleObj>
              </mc:Choice>
              <mc:Fallback>
                <p:oleObj name="Equation" r:id="rId4" imgW="1295400" imgH="1320800" progId="Equation.3">
                  <p:embed/>
                  <p:pic>
                    <p:nvPicPr>
                      <p:cNvPr id="163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6387" name="Object 13"/>
          <p:cNvGraphicFramePr>
            <a:graphicFrameLocks noChangeAspect="1"/>
          </p:cNvGraphicFramePr>
          <p:nvPr>
            <p:extLst/>
          </p:nvPr>
        </p:nvGraphicFramePr>
        <p:xfrm>
          <a:off x="3276600" y="3886200"/>
          <a:ext cx="337661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Equation" r:id="rId6" imgW="2171700" imgH="1320800" progId="Equation.3">
                  <p:embed/>
                </p:oleObj>
              </mc:Choice>
              <mc:Fallback>
                <p:oleObj name="Equation" r:id="rId6" imgW="2171700" imgH="1320800" progId="Equation.3">
                  <p:embed/>
                  <p:pic>
                    <p:nvPicPr>
                      <p:cNvPr id="1638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3376613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756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Image Analysis of Histology Slides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-1588" y="0"/>
            <a:ext cx="9142413" cy="317500"/>
            <a:chOff x="-1" y="0"/>
            <a:chExt cx="5759" cy="200"/>
          </a:xfrm>
        </p:grpSpPr>
        <p:sp>
          <p:nvSpPr>
            <p:cNvPr id="8207" name="Rectangle 3"/>
            <p:cNvSpPr>
              <a:spLocks noChangeArrowheads="1"/>
            </p:cNvSpPr>
            <p:nvPr/>
          </p:nvSpPr>
          <p:spPr bwMode="auto">
            <a:xfrm>
              <a:off x="2879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Goal</a:t>
              </a:r>
            </a:p>
          </p:txBody>
        </p:sp>
        <p:sp>
          <p:nvSpPr>
            <p:cNvPr id="8208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Background</a:t>
              </a:r>
            </a:p>
          </p:txBody>
        </p:sp>
        <p:sp>
          <p:nvSpPr>
            <p:cNvPr id="8209" name="Line 5"/>
            <p:cNvSpPr>
              <a:spLocks noChangeShapeType="1"/>
            </p:cNvSpPr>
            <p:nvPr/>
          </p:nvSpPr>
          <p:spPr bwMode="auto">
            <a:xfrm>
              <a:off x="-1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0" name="Line 6"/>
            <p:cNvSpPr>
              <a:spLocks noChangeShapeType="1"/>
            </p:cNvSpPr>
            <p:nvPr/>
          </p:nvSpPr>
          <p:spPr bwMode="auto">
            <a:xfrm>
              <a:off x="-1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1" name="Line 7"/>
            <p:cNvSpPr>
              <a:spLocks noChangeShapeType="1"/>
            </p:cNvSpPr>
            <p:nvPr/>
          </p:nvSpPr>
          <p:spPr bwMode="auto">
            <a:xfrm>
              <a:off x="-1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2" name="Line 8"/>
            <p:cNvSpPr>
              <a:spLocks noChangeShapeType="1"/>
            </p:cNvSpPr>
            <p:nvPr/>
          </p:nvSpPr>
          <p:spPr bwMode="auto">
            <a:xfrm>
              <a:off x="5758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3" name="Line 9"/>
            <p:cNvSpPr>
              <a:spLocks noChangeShapeType="1"/>
            </p:cNvSpPr>
            <p:nvPr/>
          </p:nvSpPr>
          <p:spPr bwMode="auto">
            <a:xfrm>
              <a:off x="2879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4" name="Line 10"/>
            <p:cNvSpPr>
              <a:spLocks noChangeShapeType="1"/>
            </p:cNvSpPr>
            <p:nvPr/>
          </p:nvSpPr>
          <p:spPr bwMode="auto">
            <a:xfrm>
              <a:off x="2879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04913"/>
            <a:ext cx="26050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04913"/>
            <a:ext cx="26050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4114800" y="3810000"/>
            <a:ext cx="1828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Melanoma</a:t>
            </a:r>
          </a:p>
        </p:txBody>
      </p:sp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667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781800" y="3349625"/>
            <a:ext cx="1677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524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Image: www.melanoma.ca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1143000" y="3810000"/>
            <a:ext cx="1143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Benign</a:t>
            </a: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228600" y="4232275"/>
            <a:ext cx="8686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1 in 75 North Americans will develop a 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malignant melanoma in their lifetime.</a:t>
            </a:r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auto">
          <a:xfrm>
            <a:off x="1390650" y="5449888"/>
            <a:ext cx="180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228600" y="5029200"/>
            <a:ext cx="861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Initial goal: 	Automatically segment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Challenge: 	Dense packing of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Ultimately:	Cancer grading and patient survival.</a:t>
            </a:r>
          </a:p>
        </p:txBody>
      </p:sp>
      <p:pic>
        <p:nvPicPr>
          <p:cNvPr id="820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57600"/>
            <a:ext cx="20986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6" name="Text Box 22"/>
          <p:cNvSpPr txBox="1">
            <a:spLocks noChangeArrowheads="1"/>
          </p:cNvSpPr>
          <p:nvPr/>
        </p:nvSpPr>
        <p:spPr bwMode="auto">
          <a:xfrm>
            <a:off x="6705600" y="5407025"/>
            <a:ext cx="2051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Image: melanoma.blogsome.com</a:t>
            </a:r>
          </a:p>
        </p:txBody>
      </p:sp>
    </p:spTree>
    <p:extLst>
      <p:ext uri="{BB962C8B-B14F-4D97-AF65-F5344CB8AC3E}">
        <p14:creationId xmlns:p14="http://schemas.microsoft.com/office/powerpoint/2010/main" val="899303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andom Vector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enter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the Distribution is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ean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Note:  Component-Wise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Calc’n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(Euclidean)</a:t>
            </a:r>
          </a:p>
        </p:txBody>
      </p:sp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6386" name="Object 1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name="Equation" r:id="rId4" imgW="1295400" imgH="1320800" progId="Equation.3">
                  <p:embed/>
                </p:oleObj>
              </mc:Choice>
              <mc:Fallback>
                <p:oleObj name="Equation" r:id="rId4" imgW="1295400" imgH="1320800" progId="Equation.3">
                  <p:embed/>
                  <p:pic>
                    <p:nvPicPr>
                      <p:cNvPr id="163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6387" name="Object 13"/>
          <p:cNvGraphicFramePr>
            <a:graphicFrameLocks noChangeAspect="1"/>
          </p:cNvGraphicFramePr>
          <p:nvPr>
            <p:extLst/>
          </p:nvPr>
        </p:nvGraphicFramePr>
        <p:xfrm>
          <a:off x="3276600" y="3886200"/>
          <a:ext cx="337661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Equation" r:id="rId6" imgW="2171700" imgH="1320800" progId="Equation.3">
                  <p:embed/>
                </p:oleObj>
              </mc:Choice>
              <mc:Fallback>
                <p:oleObj name="Equation" r:id="rId6" imgW="2171700" imgH="1320800" progId="Equation.3">
                  <p:embed/>
                  <p:pic>
                    <p:nvPicPr>
                      <p:cNvPr id="1638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3376613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397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Multivariate Probability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Random Vector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easure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pread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is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ovariance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atrix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3" name="Rectangle 14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7411" name="Object 15"/>
          <p:cNvGraphicFramePr>
            <a:graphicFrameLocks noChangeAspect="1"/>
          </p:cNvGraphicFramePr>
          <p:nvPr/>
        </p:nvGraphicFramePr>
        <p:xfrm>
          <a:off x="990600" y="4495800"/>
          <a:ext cx="79422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4" name="Equation" r:id="rId4" imgW="2908080" imgH="711000" progId="Equation.3">
                  <p:embed/>
                </p:oleObj>
              </mc:Choice>
              <mc:Fallback>
                <p:oleObj name="Equation" r:id="rId4" imgW="2908080" imgH="711000" progId="Equation.3">
                  <p:embed/>
                  <p:pic>
                    <p:nvPicPr>
                      <p:cNvPr id="174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79422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257800" y="1066800"/>
          <a:ext cx="19050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Equation" r:id="rId6" imgW="1295400" imgH="1320800" progId="Equation.3">
                  <p:embed/>
                </p:oleObj>
              </mc:Choice>
              <mc:Fallback>
                <p:oleObj name="Equation" r:id="rId6" imgW="1295400" imgH="1320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066800"/>
                        <a:ext cx="1905000" cy="193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19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Covariance Matrix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Noneg’ve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Definite (Since all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are ≥ 0)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(i.e.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linear combo)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0" y="2487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338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Covariance Matrix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Noneg’ve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Definite (Since all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are ≥ 0)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Provides “Elliptical Summary of Distribution”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(e.g. Contours of Gaussian Density)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0" y="2487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40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105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Covariance Matrix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Noneg’ve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Definite (Since all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are ≥ 0)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Provides “Elliptical Summary of Distribution”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(e.g. Contours of Gaussian Density)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0" y="2487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299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Covariance Matrix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Noneg’ve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Definite (Since all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are ≥ 0)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Provides “Elliptical Summary of Distribution”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Calculated via 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uter Product”:</a:t>
            </a: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Rectangle 20"/>
          <p:cNvSpPr>
            <a:spLocks noChangeArrowheads="1"/>
          </p:cNvSpPr>
          <p:nvPr/>
        </p:nvSpPr>
        <p:spPr bwMode="auto">
          <a:xfrm>
            <a:off x="0" y="2487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435" name="Object 19"/>
          <p:cNvGraphicFramePr>
            <a:graphicFrameLocks noChangeAspect="1"/>
          </p:cNvGraphicFramePr>
          <p:nvPr/>
        </p:nvGraphicFramePr>
        <p:xfrm>
          <a:off x="228600" y="4162425"/>
          <a:ext cx="86868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Equation" r:id="rId4" imgW="3974760" imgH="990360" progId="Equation.3">
                  <p:embed/>
                </p:oleObj>
              </mc:Choice>
              <mc:Fallback>
                <p:oleObj name="Equation" r:id="rId4" imgW="3974760" imgH="990360" progId="Equation.3">
                  <p:embed/>
                  <p:pic>
                    <p:nvPicPr>
                      <p:cNvPr id="184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62425"/>
                        <a:ext cx="8686800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30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955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Aside on Terminology,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Inner Product: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9559989"/>
              </a:xfrm>
              <a:prstGeom prst="rect">
                <a:avLst/>
              </a:prstGeom>
              <a:blipFill rotWithShape="1">
                <a:blip r:embed="rId3"/>
                <a:stretch>
                  <a:fillRect l="-1754" t="-8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Aside on Terminology,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Inner Product: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=                         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(scalar)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48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054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Aside on Terminology,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Inner Product:                       Outer Product: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kumimoji="0" lang="en-US" sz="3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(scalar)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0544874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94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Aside on Terminology,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Inner Product:                       Outer Product: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bar>
                      <m:bar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𝑦</m:t>
                        </m:r>
                      </m:e>
                    </m:ba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kumimoji="0" lang="en-US" sz="3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barPr>
                          <m:e>
                            <m:r>
                              <a:rPr kumimoji="0" lang="en-US" sz="3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𝑦</m:t>
                            </m:r>
                          </m:e>
                        </m:bar>
                      </m:e>
                      <m:sup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=                                 =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(scalar)            (matrix)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11037317"/>
              </a:xfrm>
              <a:prstGeom prst="rect">
                <a:avLst/>
              </a:prstGeom>
              <a:blipFill rotWithShape="1">
                <a:blip r:embed="rId3"/>
                <a:stretch>
                  <a:fillRect l="-1754" t="-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46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2800" y="5181600"/>
            <a:ext cx="228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67100" y="5486400"/>
            <a:ext cx="114300" cy="609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953000" y="4724400"/>
            <a:ext cx="1752600" cy="228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4724400"/>
            <a:ext cx="1752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4724400"/>
            <a:ext cx="228600" cy="1676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705600" y="5791200"/>
            <a:ext cx="838200" cy="304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65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Direction (Negative) of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6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Empirical Versions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andom Sample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/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194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55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Empirical Versions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andom Sample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Estimate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heoretical Mean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/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194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9" name="Object 16"/>
          <p:cNvGraphicFramePr>
            <a:graphicFrameLocks noChangeAspect="1"/>
          </p:cNvGraphicFramePr>
          <p:nvPr/>
        </p:nvGraphicFramePr>
        <p:xfrm>
          <a:off x="6324600" y="2590800"/>
          <a:ext cx="428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6" imgW="241195" imgH="406224" progId="Equation.3">
                  <p:embed/>
                </p:oleObj>
              </mc:Choice>
              <mc:Fallback>
                <p:oleObj name="Equation" r:id="rId6" imgW="241195" imgH="406224" progId="Equation.3">
                  <p:embed/>
                  <p:pic>
                    <p:nvPicPr>
                      <p:cNvPr id="1945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28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247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Empirical Versions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andom Sample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Estimate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heoretical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	with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ample Mean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/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194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9" name="Object 16"/>
          <p:cNvGraphicFramePr>
            <a:graphicFrameLocks noChangeAspect="1"/>
          </p:cNvGraphicFramePr>
          <p:nvPr/>
        </p:nvGraphicFramePr>
        <p:xfrm>
          <a:off x="6324600" y="2590800"/>
          <a:ext cx="428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3" name="Equation" r:id="rId6" imgW="241195" imgH="406224" progId="Equation.3">
                  <p:embed/>
                </p:oleObj>
              </mc:Choice>
              <mc:Fallback>
                <p:oleObj name="Equation" r:id="rId6" imgW="241195" imgH="406224" progId="Equation.3">
                  <p:embed/>
                  <p:pic>
                    <p:nvPicPr>
                      <p:cNvPr id="1945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28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60" name="Object 18"/>
          <p:cNvGraphicFramePr>
            <a:graphicFrameLocks noChangeAspect="1"/>
          </p:cNvGraphicFramePr>
          <p:nvPr/>
        </p:nvGraphicFramePr>
        <p:xfrm>
          <a:off x="4343400" y="4114800"/>
          <a:ext cx="41148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Equation" r:id="rId8" imgW="3048000" imgH="1320800" progId="Equation.3">
                  <p:embed/>
                </p:oleObj>
              </mc:Choice>
              <mc:Fallback>
                <p:oleObj name="Equation" r:id="rId8" imgW="3048000" imgH="1320800" progId="Equation.3">
                  <p:embed/>
                  <p:pic>
                    <p:nvPicPr>
                      <p:cNvPr id="1946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4114800" cy="177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900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194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Empirical Versions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andom Sample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,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Estimate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heoretical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	with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ample Mean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Notation:  “hat” for estimate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7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0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1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2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3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8" name="Object 14"/>
          <p:cNvGraphicFramePr>
            <a:graphicFrameLocks noChangeAspect="1"/>
          </p:cNvGraphicFramePr>
          <p:nvPr>
            <p:extLst/>
          </p:nvPr>
        </p:nvGraphicFramePr>
        <p:xfrm>
          <a:off x="5105400" y="1839239"/>
          <a:ext cx="1905000" cy="75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6" name="Equation" r:id="rId4" imgW="1180588" imgH="418918" progId="Equation.3">
                  <p:embed/>
                </p:oleObj>
              </mc:Choice>
              <mc:Fallback>
                <p:oleObj name="Equation" r:id="rId4" imgW="1180588" imgH="418918" progId="Equation.3">
                  <p:embed/>
                  <p:pic>
                    <p:nvPicPr>
                      <p:cNvPr id="194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39239"/>
                        <a:ext cx="1905000" cy="7515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59" name="Object 16"/>
          <p:cNvGraphicFramePr>
            <a:graphicFrameLocks noChangeAspect="1"/>
          </p:cNvGraphicFramePr>
          <p:nvPr/>
        </p:nvGraphicFramePr>
        <p:xfrm>
          <a:off x="6324600" y="2590800"/>
          <a:ext cx="428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7" name="Equation" r:id="rId6" imgW="241195" imgH="406224" progId="Equation.3">
                  <p:embed/>
                </p:oleObj>
              </mc:Choice>
              <mc:Fallback>
                <p:oleObj name="Equation" r:id="rId6" imgW="241195" imgH="406224" progId="Equation.3">
                  <p:embed/>
                  <p:pic>
                    <p:nvPicPr>
                      <p:cNvPr id="1945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0"/>
                        <a:ext cx="4286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Rectangle 19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9460" name="Object 18"/>
          <p:cNvGraphicFramePr>
            <a:graphicFrameLocks noChangeAspect="1"/>
          </p:cNvGraphicFramePr>
          <p:nvPr/>
        </p:nvGraphicFramePr>
        <p:xfrm>
          <a:off x="4343400" y="4114800"/>
          <a:ext cx="41148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8" name="Equation" r:id="rId8" imgW="3048000" imgH="1320800" progId="Equation.3">
                  <p:embed/>
                </p:oleObj>
              </mc:Choice>
              <mc:Fallback>
                <p:oleObj name="Equation" r:id="rId8" imgW="3048000" imgH="1320800" progId="Equation.3">
                  <p:embed/>
                  <p:pic>
                    <p:nvPicPr>
                      <p:cNvPr id="1946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4114800" cy="177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 flipV="1">
            <a:off x="4660900" y="5257800"/>
            <a:ext cx="673100" cy="1295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459" idx="2"/>
          </p:cNvCxnSpPr>
          <p:nvPr/>
        </p:nvCxnSpPr>
        <p:spPr>
          <a:xfrm flipV="1">
            <a:off x="5334000" y="3298825"/>
            <a:ext cx="1204912" cy="3254375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30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Empirical Versions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(cont.)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 Estimate the “Theoretical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.”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>
            <p:extLst/>
          </p:nvPr>
        </p:nvGraphicFramePr>
        <p:xfrm>
          <a:off x="6905625" y="1676400"/>
          <a:ext cx="409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4" imgW="215640" imgH="253800" progId="Equation.3">
                  <p:embed/>
                </p:oleObj>
              </mc:Choice>
              <mc:Fallback>
                <p:oleObj name="Equation" r:id="rId4" imgW="215640" imgH="253800" progId="Equation.3">
                  <p:embed/>
                  <p:pic>
                    <p:nvPicPr>
                      <p:cNvPr id="2048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1676400"/>
                        <a:ext cx="4095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70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Empirical Versions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(cont.)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 Estimate the “Theoretical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.”     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with the “Sample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.”: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482" name="Object 14"/>
          <p:cNvGraphicFramePr>
            <a:graphicFrameLocks noChangeAspect="1"/>
          </p:cNvGraphicFramePr>
          <p:nvPr/>
        </p:nvGraphicFramePr>
        <p:xfrm>
          <a:off x="914400" y="2743200"/>
          <a:ext cx="78644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name="Equation" r:id="rId4" imgW="7860960" imgH="1854000" progId="Equation.3">
                  <p:embed/>
                </p:oleObj>
              </mc:Choice>
              <mc:Fallback>
                <p:oleObj name="Equation" r:id="rId4" imgW="7860960" imgH="1854000" progId="Equation.3">
                  <p:embed/>
                  <p:pic>
                    <p:nvPicPr>
                      <p:cNvPr id="204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7864475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>
            <p:extLst/>
          </p:nvPr>
        </p:nvGraphicFramePr>
        <p:xfrm>
          <a:off x="6905625" y="1676400"/>
          <a:ext cx="409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quation" r:id="rId6" imgW="215640" imgH="253800" progId="Equation.3">
                  <p:embed/>
                </p:oleObj>
              </mc:Choice>
              <mc:Fallback>
                <p:oleObj name="Equation" r:id="rId6" imgW="215640" imgH="253800" progId="Equation.3">
                  <p:embed/>
                  <p:pic>
                    <p:nvPicPr>
                      <p:cNvPr id="2048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1676400"/>
                        <a:ext cx="4095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67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Empirical Versions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(cont.)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 Estimate the “Theoretical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.”     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with the “Sample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.”: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Normalizations: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			Gives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nbiasedness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			Gives MLE in Gaussian Case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99" name="Rectangle 15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482" name="Object 14"/>
          <p:cNvGraphicFramePr>
            <a:graphicFrameLocks noChangeAspect="1"/>
          </p:cNvGraphicFramePr>
          <p:nvPr/>
        </p:nvGraphicFramePr>
        <p:xfrm>
          <a:off x="914400" y="2743200"/>
          <a:ext cx="78644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0" name="Equation" r:id="rId4" imgW="7860960" imgH="1854000" progId="Equation.3">
                  <p:embed/>
                </p:oleObj>
              </mc:Choice>
              <mc:Fallback>
                <p:oleObj name="Equation" r:id="rId4" imgW="7860960" imgH="1854000" progId="Equation.3">
                  <p:embed/>
                  <p:pic>
                    <p:nvPicPr>
                      <p:cNvPr id="204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7864475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0" name="Rectangle 1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483" name="Object 16"/>
          <p:cNvGraphicFramePr>
            <a:graphicFrameLocks noChangeAspect="1"/>
          </p:cNvGraphicFramePr>
          <p:nvPr/>
        </p:nvGraphicFramePr>
        <p:xfrm>
          <a:off x="1295400" y="5105400"/>
          <a:ext cx="5873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1" name="Equation" r:id="rId6" imgW="583947" imgH="723586" progId="Equation.3">
                  <p:embed/>
                </p:oleObj>
              </mc:Choice>
              <mc:Fallback>
                <p:oleObj name="Equation" r:id="rId6" imgW="583947" imgH="723586" progId="Equation.3">
                  <p:embed/>
                  <p:pic>
                    <p:nvPicPr>
                      <p:cNvPr id="2048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5873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Rectangle 1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484" name="Object 18"/>
          <p:cNvGraphicFramePr>
            <a:graphicFrameLocks noChangeAspect="1"/>
          </p:cNvGraphicFramePr>
          <p:nvPr/>
        </p:nvGraphicFramePr>
        <p:xfrm>
          <a:off x="1524000" y="5791200"/>
          <a:ext cx="2127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2" name="Equation" r:id="rId8" imgW="215806" imgH="723586" progId="Equation.3">
                  <p:embed/>
                </p:oleObj>
              </mc:Choice>
              <mc:Fallback>
                <p:oleObj name="Equation" r:id="rId8" imgW="215806" imgH="723586" progId="Equation.3">
                  <p:embed/>
                  <p:pic>
                    <p:nvPicPr>
                      <p:cNvPr id="2048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91200"/>
                        <a:ext cx="2127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0485" name="Object 20"/>
          <p:cNvGraphicFramePr>
            <a:graphicFrameLocks noChangeAspect="1"/>
          </p:cNvGraphicFramePr>
          <p:nvPr>
            <p:extLst/>
          </p:nvPr>
        </p:nvGraphicFramePr>
        <p:xfrm>
          <a:off x="6905625" y="1676400"/>
          <a:ext cx="4095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name="Equation" r:id="rId10" imgW="215640" imgH="253800" progId="Equation.3">
                  <p:embed/>
                </p:oleObj>
              </mc:Choice>
              <mc:Fallback>
                <p:oleObj name="Equation" r:id="rId10" imgW="215640" imgH="253800" progId="Equation.3">
                  <p:embed/>
                  <p:pic>
                    <p:nvPicPr>
                      <p:cNvPr id="2048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1676400"/>
                        <a:ext cx="4095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619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Outer Product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                                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215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79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Outer Product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                                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215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2150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631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151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Outer Product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epresentation: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                                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here: 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04800" y="1828800"/>
          <a:ext cx="84582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0" name="Equation" r:id="rId4" imgW="7620000" imgH="1447800" progId="Equation.3">
                  <p:embed/>
                </p:oleObj>
              </mc:Choice>
              <mc:Fallback>
                <p:oleObj name="Equation" r:id="rId4" imgW="7620000" imgH="1447800" progId="Equation.3">
                  <p:embed/>
                  <p:pic>
                    <p:nvPicPr>
                      <p:cNvPr id="215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458200" cy="160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1507" name="Object 16"/>
          <p:cNvGraphicFramePr>
            <a:graphicFrameLocks noChangeAspect="1"/>
          </p:cNvGraphicFramePr>
          <p:nvPr/>
        </p:nvGraphicFramePr>
        <p:xfrm>
          <a:off x="457200" y="4038600"/>
          <a:ext cx="60198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1" name="Equation" r:id="rId6" imgW="4508500" imgH="812800" progId="Equation.3">
                  <p:embed/>
                </p:oleObj>
              </mc:Choice>
              <mc:Fallback>
                <p:oleObj name="Equation" r:id="rId6" imgW="4508500" imgH="812800" progId="Equation.3">
                  <p:embed/>
                  <p:pic>
                    <p:nvPicPr>
                      <p:cNvPr id="2150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6019800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150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607466"/>
              </p:ext>
            </p:extLst>
          </p:nvPr>
        </p:nvGraphicFramePr>
        <p:xfrm>
          <a:off x="2193925" y="5181600"/>
          <a:ext cx="575786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2" name="Equation" r:id="rId8" imgW="2286000" imgH="419040" progId="Equation.3">
                  <p:embed/>
                </p:oleObj>
              </mc:Choice>
              <mc:Fallback>
                <p:oleObj name="Equation" r:id="rId8" imgW="2286000" imgH="419040" progId="Equation.3">
                  <p:embed/>
                  <p:pic>
                    <p:nvPicPr>
                      <p:cNvPr id="2150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5181600"/>
                        <a:ext cx="5757863" cy="1144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5715000" y="4191000"/>
            <a:ext cx="838200" cy="6096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05000" y="1600200"/>
            <a:ext cx="4114800" cy="259080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550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Transformations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Log Difference Transformation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7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Review of Multivar. Prob. (Cont.)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4936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Outer Product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epresentation: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𝑋</m:t>
                        </m:r>
                      </m:e>
                    </m:acc>
                    <m:sSup>
                      <m:sSup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accPr>
                          <m:e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  <a:sym typeface="Wingdings" pitchFamily="2" charset="2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  <a:sym typeface="Wingdings" pitchFamily="2" charset="2"/>
                  </a:rPr>
                  <a:t> 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</m:oMath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 smtClean="0">
                    <a:solidFill>
                      <a:srgbClr val="000000"/>
                    </a:solidFill>
                    <a:sym typeface="Wingdings" pitchFamily="2" charset="2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𝑛</m:t>
                    </m:r>
                  </m:oMath>
                </a14:m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                                                 </a:t>
                </a:r>
              </a:p>
            </p:txBody>
          </p:sp>
        </mc:Choice>
        <mc:Fallback xmlns="">
          <p:sp>
            <p:nvSpPr>
              <p:cNvPr id="215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4936608"/>
              </a:xfrm>
              <a:prstGeom prst="rect">
                <a:avLst/>
              </a:prstGeom>
              <a:blipFill>
                <a:blip r:embed="rId3"/>
                <a:stretch>
                  <a:fillRect l="-1754" t="-1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5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1237" y="2807368"/>
            <a:ext cx="1071563" cy="2221832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1237" y="3325813"/>
            <a:ext cx="1071563" cy="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640930" y="2819402"/>
            <a:ext cx="7270" cy="1071562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rot="5400000">
            <a:off x="4068302" y="2244266"/>
            <a:ext cx="1071563" cy="2221832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5400000">
            <a:off x="6623383" y="2813386"/>
            <a:ext cx="2209801" cy="2221832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7848600" y="3325813"/>
            <a:ext cx="147637" cy="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23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6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835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Raw Data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1946" b="21824"/>
          <a:stretch/>
        </p:blipFill>
        <p:spPr>
          <a:xfrm>
            <a:off x="2542253" y="2752842"/>
            <a:ext cx="4010947" cy="4105158"/>
          </a:xfrm>
          <a:noFill/>
        </p:spPr>
      </p:pic>
    </p:spTree>
    <p:extLst>
      <p:ext uri="{BB962C8B-B14F-4D97-AF65-F5344CB8AC3E}">
        <p14:creationId xmlns:p14="http://schemas.microsoft.com/office/powerpoint/2010/main" val="149296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Mean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Residuals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(Shift to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Origin)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1946" b="21472"/>
          <a:stretch/>
        </p:blipFill>
        <p:spPr>
          <a:xfrm>
            <a:off x="2590800" y="2727358"/>
            <a:ext cx="4010947" cy="4130642"/>
          </a:xfrm>
          <a:noFill/>
        </p:spPr>
      </p:pic>
    </p:spTree>
    <p:extLst>
      <p:ext uri="{BB962C8B-B14F-4D97-AF65-F5344CB8AC3E}">
        <p14:creationId xmlns:p14="http://schemas.microsoft.com/office/powerpoint/2010/main" val="403027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Mean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Residuals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(Shift to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Origin)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Content Placeholder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3106" b="21472"/>
          <a:stretch/>
        </p:blipFill>
        <p:spPr>
          <a:xfrm>
            <a:off x="2584951" y="2727358"/>
            <a:ext cx="3892049" cy="4130642"/>
          </a:xfrm>
          <a:noFill/>
        </p:spPr>
      </p:pic>
    </p:spTree>
    <p:extLst>
      <p:ext uri="{BB962C8B-B14F-4D97-AF65-F5344CB8AC3E}">
        <p14:creationId xmlns:p14="http://schemas.microsoft.com/office/powerpoint/2010/main" val="3752903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Centered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Data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1447800" y="2770189"/>
            <a:ext cx="2438400" cy="12541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790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entered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Projections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438400" y="2971800"/>
            <a:ext cx="914400" cy="11430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25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Centered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Data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Projections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9950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18945" r="53526"/>
          <a:stretch>
            <a:fillRect/>
          </a:stretch>
        </p:blipFill>
        <p:spPr>
          <a:xfrm>
            <a:off x="2447925" y="2087563"/>
            <a:ext cx="3984625" cy="5670550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971800"/>
            <a:ext cx="1447800" cy="2590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31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Vector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           (i.e.           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Over Which Will Optimize)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225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/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3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2253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70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838200"/>
                <a:ext cx="8534400" cy="5867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kern="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  Shifted log transform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endParaRPr lang="en-US" kern="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kern="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Challenges Addressed: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kern="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Tune </a:t>
                </a:r>
                <a:r>
                  <a:rPr lang="en-US" kern="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 shift parameter for each variable </a:t>
                </a:r>
              </a:p>
              <a:p>
                <a:pPr lvl="1"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 ker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∙+</m:t>
                            </m:r>
                            <m:r>
                              <a:rPr lang="en-US" i="1" ker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kern="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Independent of data magnitude </a:t>
                </a:r>
              </a:p>
              <a:p>
                <a:pPr lvl="1"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kern="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Handle both positive and negative skewness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kern="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Address influential data points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38200"/>
                <a:ext cx="8534400" cy="5867400"/>
              </a:xfrm>
              <a:prstGeom prst="rect">
                <a:avLst/>
              </a:prstGeom>
              <a:blipFill>
                <a:blip r:embed="rId3"/>
                <a:stretch>
                  <a:fillRect l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5037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Vector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           (i.e.           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Idea:    Think of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Optimizing Projected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Variance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Over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/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Content Placeholder 1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21472" r="53106" b="21472"/>
          <a:stretch/>
        </p:blipFill>
        <p:spPr>
          <a:xfrm>
            <a:off x="4953000" y="2727358"/>
            <a:ext cx="3892049" cy="4130642"/>
          </a:xfrm>
          <a:noFill/>
        </p:spPr>
      </p:pic>
      <p:cxnSp>
        <p:nvCxnSpPr>
          <p:cNvPr id="7" name="Straight Connector 6"/>
          <p:cNvCxnSpPr/>
          <p:nvPr/>
        </p:nvCxnSpPr>
        <p:spPr>
          <a:xfrm>
            <a:off x="6885432" y="4663440"/>
            <a:ext cx="152400" cy="0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67728" y="4581144"/>
            <a:ext cx="0" cy="152400"/>
          </a:xfrm>
          <a:prstGeom prst="line">
            <a:avLst/>
          </a:prstGeom>
          <a:ln w="508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477815" y="3886200"/>
            <a:ext cx="6218385" cy="2771606"/>
            <a:chOff x="1477815" y="3886200"/>
            <a:chExt cx="6218385" cy="277160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6967728" y="3886200"/>
              <a:ext cx="0" cy="76200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967728" y="3962400"/>
              <a:ext cx="347472" cy="68580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967728" y="4495800"/>
              <a:ext cx="728472" cy="152400"/>
            </a:xfrm>
            <a:prstGeom prst="straightConnector1">
              <a:avLst/>
            </a:prstGeom>
            <a:ln w="635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477815" y="5064998"/>
                  <a:ext cx="2165978" cy="15928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7030A0"/>
                      </a:solidFill>
                    </a:rPr>
                    <a:t>Candidate </a:t>
                  </a:r>
                </a:p>
                <a:p>
                  <a:r>
                    <a:rPr lang="en-US" sz="3200" dirty="0" smtClean="0">
                      <a:solidFill>
                        <a:srgbClr val="7030A0"/>
                      </a:solidFill>
                    </a:rPr>
                    <a:t>Direction</a:t>
                  </a:r>
                </a:p>
                <a:p>
                  <a:r>
                    <a:rPr lang="en-US" sz="3200" dirty="0" smtClean="0">
                      <a:solidFill>
                        <a:srgbClr val="7030A0"/>
                      </a:solidFill>
                    </a:rPr>
                    <a:t>Vectors </a:t>
                  </a:r>
                  <a14:m>
                    <m:oMath xmlns:m="http://schemas.openxmlformats.org/officeDocument/2006/math">
                      <m:bar>
                        <m:bar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</m:oMath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7815" y="5064998"/>
                  <a:ext cx="2165978" cy="159280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022" t="-4981" r="-6180" b="-9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5687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Vector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           (i.e.           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Projection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            in the Direction       :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2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225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/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3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2253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4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2253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5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2253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6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225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28329" y="3657600"/>
            <a:ext cx="4867871" cy="2362200"/>
            <a:chOff x="2828329" y="3657600"/>
            <a:chExt cx="4867871" cy="2362200"/>
          </a:xfrm>
        </p:grpSpPr>
        <p:sp>
          <p:nvSpPr>
            <p:cNvPr id="2" name="Left Brace 1"/>
            <p:cNvSpPr/>
            <p:nvPr/>
          </p:nvSpPr>
          <p:spPr>
            <a:xfrm rot="16200000">
              <a:off x="5821746" y="3230946"/>
              <a:ext cx="685800" cy="1539108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28329" y="5558135"/>
              <a:ext cx="4867871" cy="4616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Projection Coefficients, i.e. Scores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Connector 4"/>
            <p:cNvCxnSpPr>
              <a:stCxn id="2" idx="1"/>
              <a:endCxn id="3" idx="0"/>
            </p:cNvCxnSpPr>
            <p:nvPr/>
          </p:nvCxnSpPr>
          <p:spPr>
            <a:xfrm flipH="1">
              <a:off x="5262265" y="4343400"/>
              <a:ext cx="902381" cy="12147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9200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Vector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           (i.e.           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Projection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            in the Direction       :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0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225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/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1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2253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2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2253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3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2253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4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225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/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5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2253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6" name="Equation" r:id="rId16" imgW="190417" imgH="330057" progId="Equation.3">
                  <p:embed/>
                </p:oleObj>
              </mc:Choice>
              <mc:Fallback>
                <p:oleObj name="Equation" r:id="rId16" imgW="190417" imgH="330057" progId="Equation.3">
                  <p:embed/>
                  <p:pic>
                    <p:nvPicPr>
                      <p:cNvPr id="2253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0104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Vector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           (i.e.           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Projection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            in the Direction       :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4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225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/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5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2253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6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2253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7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2253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8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225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/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9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2253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3200400" y="5105400"/>
          <a:ext cx="4800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0" name="Equation" r:id="rId16" imgW="4648200" imgH="812800" progId="Equation.3">
                  <p:embed/>
                </p:oleObj>
              </mc:Choice>
              <mc:Fallback>
                <p:oleObj name="Equation" r:id="rId16" imgW="4648200" imgH="812800" progId="Equation.3">
                  <p:embed/>
                  <p:pic>
                    <p:nvPicPr>
                      <p:cNvPr id="2253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48006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01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2253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410200" y="5176837"/>
            <a:ext cx="2743200" cy="842963"/>
          </a:xfrm>
          <a:prstGeom prst="rect">
            <a:avLst/>
          </a:prstGeom>
          <a:solidFill>
            <a:srgbClr val="69F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4495800"/>
            <a:ext cx="3200400" cy="1914228"/>
            <a:chOff x="228600" y="4495800"/>
            <a:chExt cx="3200400" cy="1914228"/>
          </a:xfrm>
        </p:grpSpPr>
        <p:sp>
          <p:nvSpPr>
            <p:cNvPr id="3" name="Oval 2"/>
            <p:cNvSpPr/>
            <p:nvPr/>
          </p:nvSpPr>
          <p:spPr>
            <a:xfrm>
              <a:off x="3124200" y="4495800"/>
              <a:ext cx="304800" cy="1219200"/>
            </a:xfrm>
            <a:prstGeom prst="ellipse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8600" y="5948363"/>
              <a:ext cx="2444900" cy="461665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7030A0"/>
                  </a:solidFill>
                </a:rPr>
                <a:t>Parseval</a:t>
              </a:r>
              <a:r>
                <a:rPr lang="en-US" sz="2400" dirty="0" smtClean="0">
                  <a:solidFill>
                    <a:srgbClr val="7030A0"/>
                  </a:solidFill>
                </a:rPr>
                <a:t> identity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6" name="Straight Connector 5"/>
            <p:cNvCxnSpPr>
              <a:stCxn id="4" idx="3"/>
              <a:endCxn id="3" idx="4"/>
            </p:cNvCxnSpPr>
            <p:nvPr/>
          </p:nvCxnSpPr>
          <p:spPr>
            <a:xfrm flipV="1">
              <a:off x="2673500" y="5715000"/>
              <a:ext cx="603100" cy="46419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366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2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2542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Find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of Greatest Variability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Given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 Vector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           (i.e.           )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Projection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            in the Direction       :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:</a:t>
            </a:r>
          </a:p>
        </p:txBody>
      </p:sp>
      <p:sp>
        <p:nvSpPr>
          <p:cNvPr id="225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0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1828800"/>
          <a:ext cx="1143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1" name="Equation" r:id="rId4" imgW="850900" imgH="368300" progId="Equation.3">
                  <p:embed/>
                </p:oleObj>
              </mc:Choice>
              <mc:Fallback>
                <p:oleObj name="Equation" r:id="rId4" imgW="850900" imgH="368300" progId="Equation.3">
                  <p:embed/>
                  <p:pic>
                    <p:nvPicPr>
                      <p:cNvPr id="225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828800"/>
                        <a:ext cx="11430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3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1" name="Object 16"/>
          <p:cNvGraphicFramePr>
            <a:graphicFrameLocks noChangeAspect="1"/>
          </p:cNvGraphicFramePr>
          <p:nvPr>
            <p:extLst/>
          </p:nvPr>
        </p:nvGraphicFramePr>
        <p:xfrm>
          <a:off x="7162800" y="1828800"/>
          <a:ext cx="1143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2" name="Equation" r:id="rId6" imgW="736280" imgH="406224" progId="Equation.3">
                  <p:embed/>
                </p:oleObj>
              </mc:Choice>
              <mc:Fallback>
                <p:oleObj name="Equation" r:id="rId6" imgW="736280" imgH="406224" progId="Equation.3">
                  <p:embed/>
                  <p:pic>
                    <p:nvPicPr>
                      <p:cNvPr id="2253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828800"/>
                        <a:ext cx="1143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2" name="Object 18"/>
          <p:cNvGraphicFramePr>
            <a:graphicFrameLocks noChangeAspect="1"/>
          </p:cNvGraphicFramePr>
          <p:nvPr/>
        </p:nvGraphicFramePr>
        <p:xfrm>
          <a:off x="2895600" y="2590800"/>
          <a:ext cx="11430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3" name="Equation" r:id="rId8" imgW="901309" imgH="406224" progId="Equation.3">
                  <p:embed/>
                </p:oleObj>
              </mc:Choice>
              <mc:Fallback>
                <p:oleObj name="Equation" r:id="rId8" imgW="901309" imgH="406224" progId="Equation.3">
                  <p:embed/>
                  <p:pic>
                    <p:nvPicPr>
                      <p:cNvPr id="2253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90800"/>
                        <a:ext cx="11430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3" name="Object 20"/>
          <p:cNvGraphicFramePr>
            <a:graphicFrameLocks noChangeAspect="1"/>
          </p:cNvGraphicFramePr>
          <p:nvPr/>
        </p:nvGraphicFramePr>
        <p:xfrm>
          <a:off x="7239000" y="2514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4" name="Equation" r:id="rId10" imgW="190417" imgH="330057" progId="Equation.3">
                  <p:embed/>
                </p:oleObj>
              </mc:Choice>
              <mc:Fallback>
                <p:oleObj name="Equation" r:id="rId10" imgW="190417" imgH="330057" progId="Equation.3">
                  <p:embed/>
                  <p:pic>
                    <p:nvPicPr>
                      <p:cNvPr id="2253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14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4" name="Object 22"/>
          <p:cNvGraphicFramePr>
            <a:graphicFrameLocks noChangeAspect="1"/>
          </p:cNvGraphicFramePr>
          <p:nvPr/>
        </p:nvGraphicFramePr>
        <p:xfrm>
          <a:off x="3276600" y="3200400"/>
          <a:ext cx="38862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5" name="Equation" r:id="rId12" imgW="3175000" imgH="457200" progId="Equation.3">
                  <p:embed/>
                </p:oleObj>
              </mc:Choice>
              <mc:Fallback>
                <p:oleObj name="Equation" r:id="rId12" imgW="3175000" imgH="457200" progId="Equation.3">
                  <p:embed/>
                  <p:pic>
                    <p:nvPicPr>
                      <p:cNvPr id="225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38862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5" name="Object 24"/>
          <p:cNvGraphicFramePr>
            <a:graphicFrameLocks noChangeAspect="1"/>
          </p:cNvGraphicFramePr>
          <p:nvPr>
            <p:extLst/>
          </p:nvPr>
        </p:nvGraphicFramePr>
        <p:xfrm>
          <a:off x="990600" y="4267200"/>
          <a:ext cx="7925610" cy="9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6" name="Equation" r:id="rId14" imgW="3682800" imgH="431640" progId="Equation.3">
                  <p:embed/>
                </p:oleObj>
              </mc:Choice>
              <mc:Fallback>
                <p:oleObj name="Equation" r:id="rId14" imgW="3682800" imgH="431640" progId="Equation.3">
                  <p:embed/>
                  <p:pic>
                    <p:nvPicPr>
                      <p:cNvPr id="2253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7925610" cy="9312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3200400" y="5105400"/>
          <a:ext cx="4800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7" name="Equation" r:id="rId16" imgW="4648200" imgH="812800" progId="Equation.3">
                  <p:embed/>
                </p:oleObj>
              </mc:Choice>
              <mc:Fallback>
                <p:oleObj name="Equation" r:id="rId16" imgW="4648200" imgH="812800" progId="Equation.3">
                  <p:embed/>
                  <p:pic>
                    <p:nvPicPr>
                      <p:cNvPr id="2253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05400"/>
                        <a:ext cx="4800600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9" name="Rectangle 2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2537" name="Object 28"/>
          <p:cNvGraphicFramePr>
            <a:graphicFrameLocks noChangeAspect="1"/>
          </p:cNvGraphicFramePr>
          <p:nvPr/>
        </p:nvGraphicFramePr>
        <p:xfrm>
          <a:off x="3200400" y="5943600"/>
          <a:ext cx="35210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8" name="Equation" r:id="rId18" imgW="3517900" imgH="812800" progId="Equation.3">
                  <p:embed/>
                </p:oleObj>
              </mc:Choice>
              <mc:Fallback>
                <p:oleObj name="Equation" r:id="rId18" imgW="3517900" imgH="812800" progId="Equation.3">
                  <p:embed/>
                  <p:pic>
                    <p:nvPicPr>
                      <p:cNvPr id="2253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943600"/>
                        <a:ext cx="3521075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31"/>
          <p:cNvGraphicFramePr>
            <a:graphicFrameLocks noChangeAspect="1"/>
          </p:cNvGraphicFramePr>
          <p:nvPr/>
        </p:nvGraphicFramePr>
        <p:xfrm>
          <a:off x="5029200" y="3886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69" name="Equation" r:id="rId20" imgW="190417" imgH="330057" progId="Equation.3">
                  <p:embed/>
                </p:oleObj>
              </mc:Choice>
              <mc:Fallback>
                <p:oleObj name="Equation" r:id="rId20" imgW="190417" imgH="330057" progId="Equation.3">
                  <p:embed/>
                  <p:pic>
                    <p:nvPicPr>
                      <p:cNvPr id="2253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44806" y="5105400"/>
            <a:ext cx="4132354" cy="990600"/>
            <a:chOff x="144806" y="5105400"/>
            <a:chExt cx="4132354" cy="990600"/>
          </a:xfrm>
        </p:grpSpPr>
        <p:sp>
          <p:nvSpPr>
            <p:cNvPr id="2" name="TextBox 1"/>
            <p:cNvSpPr txBox="1"/>
            <p:nvPr/>
          </p:nvSpPr>
          <p:spPr>
            <a:xfrm>
              <a:off x="144806" y="5105400"/>
              <a:ext cx="2667718" cy="83099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Heading Towards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Covariance Matrix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>
            <a:xfrm>
              <a:off x="2812524" y="5520899"/>
              <a:ext cx="1464636" cy="575101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7101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235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3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235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859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i.e. (Proportional to) a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Q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uadratic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orm in the Covariance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atrix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235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235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4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i.e. (Proportional to) a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Q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uadratic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orm in the Covariance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atrix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Simple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olution Comes from the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Eigenvalue Representation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4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235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5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235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6" name="Object 18"/>
          <p:cNvGraphicFramePr>
            <a:graphicFrameLocks noChangeAspect="1"/>
          </p:cNvGraphicFramePr>
          <p:nvPr>
            <p:extLst/>
          </p:nvPr>
        </p:nvGraphicFramePr>
        <p:xfrm>
          <a:off x="4337050" y="44735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6" name="Equation" r:id="rId8" imgW="215806" imgH="330057" progId="Equation.3">
                  <p:embed/>
                </p:oleObj>
              </mc:Choice>
              <mc:Fallback>
                <p:oleObj name="Equation" r:id="rId8" imgW="215806" imgH="330057" progId="Equation.3">
                  <p:embed/>
                  <p:pic>
                    <p:nvPicPr>
                      <p:cNvPr id="2355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4735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7" name="Object 20"/>
          <p:cNvGraphicFramePr>
            <a:graphicFrameLocks noChangeAspect="1"/>
          </p:cNvGraphicFramePr>
          <p:nvPr/>
        </p:nvGraphicFramePr>
        <p:xfrm>
          <a:off x="6019800" y="44958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7" name="Equation" r:id="rId10" imgW="1219200" imgH="330200" progId="Equation.3">
                  <p:embed/>
                </p:oleObj>
              </mc:Choice>
              <mc:Fallback>
                <p:oleObj name="Equation" r:id="rId10" imgW="1219200" imgH="330200" progId="Equation.3">
                  <p:embed/>
                  <p:pic>
                    <p:nvPicPr>
                      <p:cNvPr id="2355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1676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270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35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686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i.e. (Proportional to) a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Q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uadratic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orm in the Covariance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atrix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Simple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olution Comes from the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Eigenvalue Representation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here                    is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Orthonormal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&amp; </a:t>
            </a: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4" name="Object 14"/>
          <p:cNvGraphicFramePr>
            <a:graphicFrameLocks noChangeAspect="1"/>
          </p:cNvGraphicFramePr>
          <p:nvPr/>
        </p:nvGraphicFramePr>
        <p:xfrm>
          <a:off x="5410200" y="9906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2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235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906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5" name="Object 16"/>
          <p:cNvGraphicFramePr>
            <a:graphicFrameLocks noChangeAspect="1"/>
          </p:cNvGraphicFramePr>
          <p:nvPr/>
        </p:nvGraphicFramePr>
        <p:xfrm>
          <a:off x="685800" y="1524000"/>
          <a:ext cx="81534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3" name="Equation" r:id="rId6" imgW="7239000" imgH="838200" progId="Equation.3">
                  <p:embed/>
                </p:oleObj>
              </mc:Choice>
              <mc:Fallback>
                <p:oleObj name="Equation" r:id="rId6" imgW="7239000" imgH="838200" progId="Equation.3">
                  <p:embed/>
                  <p:pic>
                    <p:nvPicPr>
                      <p:cNvPr id="2355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8153400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6" name="Object 18"/>
          <p:cNvGraphicFramePr>
            <a:graphicFrameLocks noChangeAspect="1"/>
          </p:cNvGraphicFramePr>
          <p:nvPr>
            <p:extLst/>
          </p:nvPr>
        </p:nvGraphicFramePr>
        <p:xfrm>
          <a:off x="4337050" y="4473575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4" name="Equation" r:id="rId8" imgW="215806" imgH="330057" progId="Equation.3">
                  <p:embed/>
                </p:oleObj>
              </mc:Choice>
              <mc:Fallback>
                <p:oleObj name="Equation" r:id="rId8" imgW="215806" imgH="330057" progId="Equation.3">
                  <p:embed/>
                  <p:pic>
                    <p:nvPicPr>
                      <p:cNvPr id="2355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4473575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7" name="Object 20"/>
          <p:cNvGraphicFramePr>
            <a:graphicFrameLocks noChangeAspect="1"/>
          </p:cNvGraphicFramePr>
          <p:nvPr/>
        </p:nvGraphicFramePr>
        <p:xfrm>
          <a:off x="6019800" y="4495800"/>
          <a:ext cx="16764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5" name="Equation" r:id="rId10" imgW="1219200" imgH="330200" progId="Equation.3">
                  <p:embed/>
                </p:oleObj>
              </mc:Choice>
              <mc:Fallback>
                <p:oleObj name="Equation" r:id="rId10" imgW="1219200" imgH="330200" progId="Equation.3">
                  <p:embed/>
                  <p:pic>
                    <p:nvPicPr>
                      <p:cNvPr id="2355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16764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8" name="Object 22"/>
          <p:cNvGraphicFramePr>
            <a:graphicFrameLocks noChangeAspect="1"/>
          </p:cNvGraphicFramePr>
          <p:nvPr/>
        </p:nvGraphicFramePr>
        <p:xfrm>
          <a:off x="1676400" y="5486400"/>
          <a:ext cx="1981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6" name="Equation" r:id="rId12" imgW="1651000" imgH="406400" progId="Equation.3">
                  <p:embed/>
                </p:oleObj>
              </mc:Choice>
              <mc:Fallback>
                <p:oleObj name="Equation" r:id="rId12" imgW="1651000" imgH="406400" progId="Equation.3">
                  <p:embed/>
                  <p:pic>
                    <p:nvPicPr>
                      <p:cNvPr id="235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86400"/>
                        <a:ext cx="1981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9" name="Object 24"/>
          <p:cNvGraphicFramePr>
            <a:graphicFrameLocks noChangeAspect="1"/>
          </p:cNvGraphicFramePr>
          <p:nvPr/>
        </p:nvGraphicFramePr>
        <p:xfrm>
          <a:off x="6705600" y="5453063"/>
          <a:ext cx="243840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7" name="Equation" r:id="rId14" imgW="2286000" imgH="1320800" progId="Equation.3">
                  <p:embed/>
                </p:oleObj>
              </mc:Choice>
              <mc:Fallback>
                <p:oleObj name="Equation" r:id="rId14" imgW="2286000" imgH="1320800" progId="Equation.3">
                  <p:embed/>
                  <p:pic>
                    <p:nvPicPr>
                      <p:cNvPr id="2355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453063"/>
                        <a:ext cx="2438400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337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8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245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2457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15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</a:t>
            </a:r>
            <a:r>
              <a:rPr lang="en-US" altLang="zh-CN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8674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Nicer Distributions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7" b="24227"/>
          <a:stretch/>
        </p:blipFill>
        <p:spPr bwMode="auto">
          <a:xfrm>
            <a:off x="1516252" y="1087999"/>
            <a:ext cx="7512002" cy="50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2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But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4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245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5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2457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6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2458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519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But                             = “     Transform of    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245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3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2457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4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2458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5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2458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6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2458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59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But                             = “     Transform of    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 “    Rotated into     Coordinates”,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0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245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1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2457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2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2458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>
            <p:extLst/>
          </p:nvPr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3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2458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4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2458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3" name="Object 26"/>
          <p:cNvGraphicFramePr>
            <a:graphicFrameLocks noChangeAspect="1"/>
          </p:cNvGraphicFramePr>
          <p:nvPr>
            <p:extLst/>
          </p:nvPr>
        </p:nvGraphicFramePr>
        <p:xfrm>
          <a:off x="3124200" y="37338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5" name="Equation" r:id="rId13" imgW="190417" imgH="330057" progId="Equation.3">
                  <p:embed/>
                </p:oleObj>
              </mc:Choice>
              <mc:Fallback>
                <p:oleObj name="Equation" r:id="rId13" imgW="190417" imgH="330057" progId="Equation.3">
                  <p:embed/>
                  <p:pic>
                    <p:nvPicPr>
                      <p:cNvPr id="2458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4" name="Object 28"/>
          <p:cNvGraphicFramePr>
            <a:graphicFrameLocks noChangeAspect="1"/>
          </p:cNvGraphicFramePr>
          <p:nvPr>
            <p:extLst/>
          </p:nvPr>
        </p:nvGraphicFramePr>
        <p:xfrm>
          <a:off x="5840412" y="382905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6" name="Equation" r:id="rId14" imgW="241091" imgH="266469" progId="Equation.3">
                  <p:embed/>
                </p:oleObj>
              </mc:Choice>
              <mc:Fallback>
                <p:oleObj name="Equation" r:id="rId14" imgW="241091" imgH="266469" progId="Equation.3">
                  <p:embed/>
                  <p:pic>
                    <p:nvPicPr>
                      <p:cNvPr id="245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2" y="382905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783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4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4589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83920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Variability in the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Direction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: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But                             = “     Transform of    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= “    Rotated into     Coordinates”,</a:t>
            </a: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 the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iagonalized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Q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uadratic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F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orm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Becomes</a:t>
            </a:r>
          </a:p>
        </p:txBody>
      </p:sp>
      <p:sp>
        <p:nvSpPr>
          <p:cNvPr id="245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78" name="Object 14"/>
          <p:cNvGraphicFramePr>
            <a:graphicFrameLocks noChangeAspect="1"/>
          </p:cNvGraphicFramePr>
          <p:nvPr>
            <p:extLst/>
          </p:nvPr>
        </p:nvGraphicFramePr>
        <p:xfrm>
          <a:off x="5029200" y="8382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6" name="Equation" r:id="rId4" imgW="190417" imgH="330057" progId="Equation.3">
                  <p:embed/>
                </p:oleObj>
              </mc:Choice>
              <mc:Fallback>
                <p:oleObj name="Equation" r:id="rId4" imgW="190417" imgH="330057" progId="Equation.3">
                  <p:embed/>
                  <p:pic>
                    <p:nvPicPr>
                      <p:cNvPr id="245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0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79" name="Object 16"/>
          <p:cNvGraphicFramePr>
            <a:graphicFrameLocks noChangeAspect="1"/>
          </p:cNvGraphicFramePr>
          <p:nvPr/>
        </p:nvGraphicFramePr>
        <p:xfrm>
          <a:off x="838200" y="1295400"/>
          <a:ext cx="8077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7" name="Equation" r:id="rId6" imgW="6883400" imgH="812800" progId="Equation.3">
                  <p:embed/>
                </p:oleObj>
              </mc:Choice>
              <mc:Fallback>
                <p:oleObj name="Equation" r:id="rId6" imgW="6883400" imgH="812800" progId="Equation.3">
                  <p:embed/>
                  <p:pic>
                    <p:nvPicPr>
                      <p:cNvPr id="2457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8077200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1" name="Rectangle 19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0" name="Object 18"/>
          <p:cNvGraphicFramePr>
            <a:graphicFrameLocks noChangeAspect="1"/>
          </p:cNvGraphicFramePr>
          <p:nvPr/>
        </p:nvGraphicFramePr>
        <p:xfrm>
          <a:off x="1143000" y="2209800"/>
          <a:ext cx="30480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8" name="Equation" r:id="rId8" imgW="2997200" imgH="1397000" progId="Equation.3">
                  <p:embed/>
                </p:oleObj>
              </mc:Choice>
              <mc:Fallback>
                <p:oleObj name="Equation" r:id="rId8" imgW="2997200" imgH="1397000" progId="Equation.3">
                  <p:embed/>
                  <p:pic>
                    <p:nvPicPr>
                      <p:cNvPr id="2458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30480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2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1" name="Object 20"/>
          <p:cNvGraphicFramePr>
            <a:graphicFrameLocks noChangeAspect="1"/>
          </p:cNvGraphicFramePr>
          <p:nvPr/>
        </p:nvGraphicFramePr>
        <p:xfrm>
          <a:off x="4724400" y="2667000"/>
          <a:ext cx="384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9" name="Equation" r:id="rId10" imgW="241091" imgH="266469" progId="Equation.3">
                  <p:embed/>
                </p:oleObj>
              </mc:Choice>
              <mc:Fallback>
                <p:oleObj name="Equation" r:id="rId10" imgW="241091" imgH="266469" progId="Equation.3">
                  <p:embed/>
                  <p:pic>
                    <p:nvPicPr>
                      <p:cNvPr id="2458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67000"/>
                        <a:ext cx="3841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3" name="Rectangle 23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2" name="Object 24"/>
          <p:cNvGraphicFramePr>
            <a:graphicFrameLocks noChangeAspect="1"/>
          </p:cNvGraphicFramePr>
          <p:nvPr/>
        </p:nvGraphicFramePr>
        <p:xfrm>
          <a:off x="7620000" y="2590800"/>
          <a:ext cx="2730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0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2458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90800"/>
                        <a:ext cx="2730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3" name="Object 26"/>
          <p:cNvGraphicFramePr>
            <a:graphicFrameLocks noChangeAspect="1"/>
          </p:cNvGraphicFramePr>
          <p:nvPr>
            <p:extLst/>
          </p:nvPr>
        </p:nvGraphicFramePr>
        <p:xfrm>
          <a:off x="3124200" y="3733800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1" name="Equation" r:id="rId13" imgW="190417" imgH="330057" progId="Equation.3">
                  <p:embed/>
                </p:oleObj>
              </mc:Choice>
              <mc:Fallback>
                <p:oleObj name="Equation" r:id="rId13" imgW="190417" imgH="330057" progId="Equation.3">
                  <p:embed/>
                  <p:pic>
                    <p:nvPicPr>
                      <p:cNvPr id="2458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Rectangle 2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4" name="Object 28"/>
          <p:cNvGraphicFramePr>
            <a:graphicFrameLocks noChangeAspect="1"/>
          </p:cNvGraphicFramePr>
          <p:nvPr>
            <p:extLst/>
          </p:nvPr>
        </p:nvGraphicFramePr>
        <p:xfrm>
          <a:off x="5840412" y="382905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2" name="Equation" r:id="rId14" imgW="241091" imgH="266469" progId="Equation.3">
                  <p:embed/>
                </p:oleObj>
              </mc:Choice>
              <mc:Fallback>
                <p:oleObj name="Equation" r:id="rId14" imgW="241091" imgH="266469" progId="Equation.3">
                  <p:embed/>
                  <p:pic>
                    <p:nvPicPr>
                      <p:cNvPr id="2458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2" y="382905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4585" name="Object 30"/>
          <p:cNvGraphicFramePr>
            <a:graphicFrameLocks noChangeAspect="1"/>
          </p:cNvGraphicFramePr>
          <p:nvPr/>
        </p:nvGraphicFramePr>
        <p:xfrm>
          <a:off x="1981200" y="5410200"/>
          <a:ext cx="5257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3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2458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10200"/>
                        <a:ext cx="52578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386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Now since      is an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rthonormal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asis Matrix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           and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0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2560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1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2560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2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2560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8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Now since      is an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rthonormal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asis Matrix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           and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So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otation                    Gives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of the Energy of      in the Eigen-directions of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6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2560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7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2560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8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2560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26526"/>
              </p:ext>
            </p:extLst>
          </p:nvPr>
        </p:nvGraphicFramePr>
        <p:xfrm>
          <a:off x="3406775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9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2560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22713"/>
              </p:ext>
            </p:extLst>
          </p:nvPr>
        </p:nvGraphicFramePr>
        <p:xfrm>
          <a:off x="6735763" y="3167062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0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256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3167062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09773"/>
              </p:ext>
            </p:extLst>
          </p:nvPr>
        </p:nvGraphicFramePr>
        <p:xfrm>
          <a:off x="4364294" y="3762821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1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2560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294" y="3762821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11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561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86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Now since      is an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rthonormal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asis Matrix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,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                            and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So the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otation                    Gives a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of the Energy of      in the Eigen-directions of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And                                      is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ax’d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(Over     ), by Putting maximal Energy in the “Largest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irection”,  i.e.  taking           ,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here   “Eigenvalues are Ordered”, </a:t>
            </a:r>
          </a:p>
        </p:txBody>
      </p:sp>
      <p:sp>
        <p:nvSpPr>
          <p:cNvPr id="25616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2" name="Object 14"/>
          <p:cNvGraphicFramePr>
            <a:graphicFrameLocks noChangeAspect="1"/>
          </p:cNvGraphicFramePr>
          <p:nvPr/>
        </p:nvGraphicFramePr>
        <p:xfrm>
          <a:off x="2438400" y="914400"/>
          <a:ext cx="3317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" name="Equation" r:id="rId4" imgW="241091" imgH="266469" progId="Equation.3">
                  <p:embed/>
                </p:oleObj>
              </mc:Choice>
              <mc:Fallback>
                <p:oleObj name="Equation" r:id="rId4" imgW="241091" imgH="266469" progId="Equation.3">
                  <p:embed/>
                  <p:pic>
                    <p:nvPicPr>
                      <p:cNvPr id="2560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3317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3" name="Object 16"/>
          <p:cNvGraphicFramePr>
            <a:graphicFrameLocks noChangeAspect="1"/>
          </p:cNvGraphicFramePr>
          <p:nvPr/>
        </p:nvGraphicFramePr>
        <p:xfrm>
          <a:off x="2133600" y="1295400"/>
          <a:ext cx="1889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1" name="Equation" r:id="rId6" imgW="1892300" imgH="838200" progId="Equation.3">
                  <p:embed/>
                </p:oleObj>
              </mc:Choice>
              <mc:Fallback>
                <p:oleObj name="Equation" r:id="rId6" imgW="1892300" imgH="838200" progId="Equation.3">
                  <p:embed/>
                  <p:pic>
                    <p:nvPicPr>
                      <p:cNvPr id="2560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95400"/>
                        <a:ext cx="18891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Rectangle 1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4" name="Object 18"/>
          <p:cNvGraphicFramePr>
            <a:graphicFrameLocks noChangeAspect="1"/>
          </p:cNvGraphicFramePr>
          <p:nvPr/>
        </p:nvGraphicFramePr>
        <p:xfrm>
          <a:off x="5410200" y="1295400"/>
          <a:ext cx="2454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2" name="Equation" r:id="rId8" imgW="2451100" imgH="838200" progId="Equation.3">
                  <p:embed/>
                </p:oleObj>
              </mc:Choice>
              <mc:Fallback>
                <p:oleObj name="Equation" r:id="rId8" imgW="2451100" imgH="838200" progId="Equation.3">
                  <p:embed/>
                  <p:pic>
                    <p:nvPicPr>
                      <p:cNvPr id="2560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24542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Rectangle 21"/>
          <p:cNvSpPr>
            <a:spLocks noChangeArrowheads="1"/>
          </p:cNvSpPr>
          <p:nvPr/>
        </p:nvSpPr>
        <p:spPr bwMode="auto">
          <a:xfrm>
            <a:off x="0" y="273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26526"/>
              </p:ext>
            </p:extLst>
          </p:nvPr>
        </p:nvGraphicFramePr>
        <p:xfrm>
          <a:off x="3406775" y="2133600"/>
          <a:ext cx="1927225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3" name="Equation" r:id="rId10" imgW="1854200" imgH="1397000" progId="Equation.3">
                  <p:embed/>
                </p:oleObj>
              </mc:Choice>
              <mc:Fallback>
                <p:oleObj name="Equation" r:id="rId10" imgW="1854200" imgH="1397000" progId="Equation.3">
                  <p:embed/>
                  <p:pic>
                    <p:nvPicPr>
                      <p:cNvPr id="2560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133600"/>
                        <a:ext cx="1927225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Rectangle 2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22713"/>
              </p:ext>
            </p:extLst>
          </p:nvPr>
        </p:nvGraphicFramePr>
        <p:xfrm>
          <a:off x="6735763" y="3167062"/>
          <a:ext cx="279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4" name="Equation" r:id="rId12" imgW="190417" imgH="330057" progId="Equation.3">
                  <p:embed/>
                </p:oleObj>
              </mc:Choice>
              <mc:Fallback>
                <p:oleObj name="Equation" r:id="rId12" imgW="190417" imgH="330057" progId="Equation.3">
                  <p:embed/>
                  <p:pic>
                    <p:nvPicPr>
                      <p:cNvPr id="2560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3167062"/>
                        <a:ext cx="2794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0" name="Rectangle 2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09773"/>
              </p:ext>
            </p:extLst>
          </p:nvPr>
        </p:nvGraphicFramePr>
        <p:xfrm>
          <a:off x="4364294" y="3762821"/>
          <a:ext cx="311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5" name="Equation" r:id="rId14" imgW="215806" imgH="330057" progId="Equation.3">
                  <p:embed/>
                </p:oleObj>
              </mc:Choice>
              <mc:Fallback>
                <p:oleObj name="Equation" r:id="rId14" imgW="215806" imgH="330057" progId="Equation.3">
                  <p:embed/>
                  <p:pic>
                    <p:nvPicPr>
                      <p:cNvPr id="2560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294" y="3762821"/>
                        <a:ext cx="3111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1" name="Rectangle 2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8" name="Object 26"/>
          <p:cNvGraphicFramePr>
            <a:graphicFrameLocks noChangeAspect="1"/>
          </p:cNvGraphicFramePr>
          <p:nvPr/>
        </p:nvGraphicFramePr>
        <p:xfrm>
          <a:off x="1295400" y="4267200"/>
          <a:ext cx="3962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6" name="Equation" r:id="rId16" imgW="4597400" imgH="838200" progId="Equation.3">
                  <p:embed/>
                </p:oleObj>
              </mc:Choice>
              <mc:Fallback>
                <p:oleObj name="Equation" r:id="rId16" imgW="4597400" imgH="838200" progId="Equation.3">
                  <p:embed/>
                  <p:pic>
                    <p:nvPicPr>
                      <p:cNvPr id="2560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67200"/>
                        <a:ext cx="39624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2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0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31727"/>
              </p:ext>
            </p:extLst>
          </p:nvPr>
        </p:nvGraphicFramePr>
        <p:xfrm>
          <a:off x="8153400" y="4321175"/>
          <a:ext cx="323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7" name="Equation" r:id="rId18" imgW="190417" imgH="330057" progId="Equation.3">
                  <p:embed/>
                </p:oleObj>
              </mc:Choice>
              <mc:Fallback>
                <p:oleObj name="Equation" r:id="rId18" imgW="190417" imgH="330057" progId="Equation.3">
                  <p:embed/>
                  <p:pic>
                    <p:nvPicPr>
                      <p:cNvPr id="2560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4321175"/>
                        <a:ext cx="3238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3" name="Rectangle 3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10" name="Object 30"/>
          <p:cNvGraphicFramePr>
            <a:graphicFrameLocks noChangeAspect="1"/>
          </p:cNvGraphicFramePr>
          <p:nvPr>
            <p:extLst/>
          </p:nvPr>
        </p:nvGraphicFramePr>
        <p:xfrm>
          <a:off x="5029200" y="5562600"/>
          <a:ext cx="9906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8" name="Equation" r:id="rId19" imgW="736280" imgH="406224" progId="Equation.3">
                  <p:embed/>
                </p:oleObj>
              </mc:Choice>
              <mc:Fallback>
                <p:oleObj name="Equation" r:id="rId19" imgW="736280" imgH="406224" progId="Equation.3">
                  <p:embed/>
                  <p:pic>
                    <p:nvPicPr>
                      <p:cNvPr id="2561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562600"/>
                        <a:ext cx="9906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5611" name="Object 32"/>
          <p:cNvGraphicFramePr>
            <a:graphicFrameLocks noChangeAspect="1"/>
          </p:cNvGraphicFramePr>
          <p:nvPr>
            <p:extLst/>
          </p:nvPr>
        </p:nvGraphicFramePr>
        <p:xfrm>
          <a:off x="6781800" y="6172200"/>
          <a:ext cx="2286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9" name="Equation" r:id="rId21" imgW="2032000" imgH="381000" progId="Equation.3">
                  <p:embed/>
                </p:oleObj>
              </mc:Choice>
              <mc:Fallback>
                <p:oleObj name="Equation" r:id="rId21" imgW="2032000" imgH="381000" progId="Equation.3">
                  <p:embed/>
                  <p:pic>
                    <p:nvPicPr>
                      <p:cNvPr id="2561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172200"/>
                        <a:ext cx="22860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7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289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Projecting onto Subspace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e>
                    </m:ba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	Gives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e>
                    </m:ba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as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ext Direction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Continue Through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3</m:t>
                            </m:r>
                          </m:sub>
                        </m:sSub>
                      </m:e>
                    </m:ba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  <a:sym typeface="Wingdings" pitchFamily="2" charset="2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⋯,</m:t>
                    </m:r>
                    <m:bar>
                      <m:bar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  <a:sym typeface="Wingdings" pitchFamily="2" charset="2"/>
                              </a:rPr>
                              <m:t>𝑑</m:t>
                            </m:r>
                          </m:sub>
                        </m:sSub>
                      </m:e>
                    </m:bar>
                  </m:oMath>
                </a14:m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289170"/>
              </a:xfrm>
              <a:prstGeom prst="rect">
                <a:avLst/>
              </a:prstGeom>
              <a:blipFill rotWithShape="1"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338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Iterated PCA Visualization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FT3FansPCax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116012"/>
            <a:ext cx="6944783" cy="520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746"/>
            <a:ext cx="8610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p:sp>
        <p:nvSpPr>
          <p:cNvPr id="26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8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762000"/>
                <a:ext cx="8686800" cy="5219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Notes: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Replace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l-G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Σ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by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Σ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get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Theoretical PCA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Estimated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by the Empirical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Version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Solution is Unique when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&gt;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&gt;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  <a:sym typeface="Wingdings" pitchFamily="2" charset="2"/>
                      </a:rPr>
                      <m:t>⋯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  <a:sym typeface="Wingdings" pitchFamily="2" charset="2"/>
                      </a:rPr>
                      <m:t>&gt;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Else have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Sol’ns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in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Subsp. </a:t>
                </a:r>
                <a:r>
                  <a:rPr kumimoji="0" lang="en-US" sz="32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Gen’d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by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bar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  <a:sym typeface="Wingdings" pitchFamily="2" charset="2"/>
                          </a:rPr>
                          <m:t>𝑣</m:t>
                        </m:r>
                      </m:e>
                    </m:ba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663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762000"/>
                <a:ext cx="8686800" cy="5219634"/>
              </a:xfrm>
              <a:prstGeom prst="rect">
                <a:avLst/>
              </a:prstGeom>
              <a:blipFill>
                <a:blip r:embed="rId3"/>
                <a:stretch>
                  <a:fillRect l="-1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7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2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35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8284</TotalTime>
  <Words>3685</Words>
  <Application>Microsoft Office PowerPoint</Application>
  <PresentationFormat>On-screen Show (4:3)</PresentationFormat>
  <Paragraphs>1422</Paragraphs>
  <Slides>158</Slides>
  <Notes>158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158</vt:i4>
      </vt:variant>
    </vt:vector>
  </HeadingPairs>
  <TitlesOfParts>
    <vt:vector size="170" baseType="lpstr">
      <vt:lpstr>Arial Unicode MS</vt:lpstr>
      <vt:lpstr>宋体</vt:lpstr>
      <vt:lpstr>Arial</vt:lpstr>
      <vt:lpstr>Cambria Math</vt:lpstr>
      <vt:lpstr>Courier New</vt:lpstr>
      <vt:lpstr>DejaVu LGC Sans</vt:lpstr>
      <vt:lpstr>Times New Roman</vt:lpstr>
      <vt:lpstr>Wingdings</vt:lpstr>
      <vt:lpstr>Default Design</vt:lpstr>
      <vt:lpstr>3_Default Design</vt:lpstr>
      <vt:lpstr>4_Default Design</vt:lpstr>
      <vt:lpstr>Equation</vt:lpstr>
      <vt:lpstr>Participant Presentations</vt:lpstr>
      <vt:lpstr>Transformations</vt:lpstr>
      <vt:lpstr>Transformations</vt:lpstr>
      <vt:lpstr>Transformations</vt:lpstr>
      <vt:lpstr>PowerPoint Presentation</vt:lpstr>
      <vt:lpstr>Transformations</vt:lpstr>
      <vt:lpstr>Transformations</vt:lpstr>
      <vt:lpstr>PowerPoint Presentation</vt:lpstr>
      <vt:lpstr>Melanoma Data</vt:lpstr>
      <vt:lpstr>Yeast Cell Cycle Data</vt:lpstr>
      <vt:lpstr>Yeast Cell Cycle Data, FDA View</vt:lpstr>
      <vt:lpstr>Yeast Cell Cycles, Freq. 2 Proj.</vt:lpstr>
      <vt:lpstr>Frequency 2 Analysis</vt:lpstr>
      <vt:lpstr>Detailed Look at PCA</vt:lpstr>
      <vt:lpstr>Course Background I</vt:lpstr>
      <vt:lpstr>Course Background I</vt:lpstr>
      <vt:lpstr>Course Background I</vt:lpstr>
      <vt:lpstr>Course Background I</vt:lpstr>
      <vt:lpstr>Course Background I</vt:lpstr>
      <vt:lpstr>Review of Linear Algebra    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Review of Linear Algebra  (Cont.)</vt:lpstr>
      <vt:lpstr>Recall Linear Algebra  (Cont.)</vt:lpstr>
      <vt:lpstr>Recall Linear Algebra  (Cont.)</vt:lpstr>
      <vt:lpstr>Recall Linear Algebra  (Cont.)</vt:lpstr>
      <vt:lpstr>Recall Linear Algebra  (Cont.)</vt:lpstr>
      <vt:lpstr>Course Background II</vt:lpstr>
      <vt:lpstr>Course Background II</vt:lpstr>
      <vt:lpstr>Review of Multivariate Probability</vt:lpstr>
      <vt:lpstr>Review of Multivariate Probability</vt:lpstr>
      <vt:lpstr>Review of Multivariate Probability</vt:lpstr>
      <vt:lpstr>Review of Multivariate Probability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Review of Multivar. Prob. (Cont.)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an Optimization Problem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Iterated PCA Visualization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PCA as Optimization (Cont.)</vt:lpstr>
      <vt:lpstr>Connect Math to Graphics</vt:lpstr>
      <vt:lpstr>Connect Math to Graphics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Redistribution of Energy</vt:lpstr>
      <vt:lpstr>PCA Redistribution of Energy</vt:lpstr>
      <vt:lpstr>PCA Redistribution of Energy</vt:lpstr>
      <vt:lpstr>PCA Redist’n of Energy (Cont.)</vt:lpstr>
      <vt:lpstr>PCA Redist’n of Energy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Connect Math to Graphics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  <vt:lpstr>PCA Redist’n of Energy (Cont.)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339</cp:revision>
  <dcterms:created xsi:type="dcterms:W3CDTF">2001-06-08T01:38:43Z</dcterms:created>
  <dcterms:modified xsi:type="dcterms:W3CDTF">2017-09-07T12:29:36Z</dcterms:modified>
</cp:coreProperties>
</file>