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7" r:id="rId2"/>
    <p:sldMasterId id="2147483732" r:id="rId3"/>
  </p:sldMasterIdLst>
  <p:notesMasterIdLst>
    <p:notesMasterId r:id="rId111"/>
  </p:notesMasterIdLst>
  <p:sldIdLst>
    <p:sldId id="967" r:id="rId4"/>
    <p:sldId id="1014" r:id="rId5"/>
    <p:sldId id="1059" r:id="rId6"/>
    <p:sldId id="975" r:id="rId7"/>
    <p:sldId id="1124" r:id="rId8"/>
    <p:sldId id="977" r:id="rId9"/>
    <p:sldId id="1000" r:id="rId10"/>
    <p:sldId id="1064" r:id="rId11"/>
    <p:sldId id="1007" r:id="rId12"/>
    <p:sldId id="1066" r:id="rId13"/>
    <p:sldId id="1067" r:id="rId14"/>
    <p:sldId id="1068" r:id="rId15"/>
    <p:sldId id="1069" r:id="rId16"/>
    <p:sldId id="1070" r:id="rId17"/>
    <p:sldId id="1077" r:id="rId18"/>
    <p:sldId id="1072" r:id="rId19"/>
    <p:sldId id="1076" r:id="rId20"/>
    <p:sldId id="1082" r:id="rId21"/>
    <p:sldId id="1098" r:id="rId22"/>
    <p:sldId id="1108" r:id="rId23"/>
    <p:sldId id="1109" r:id="rId24"/>
    <p:sldId id="1110" r:id="rId25"/>
    <p:sldId id="1111" r:id="rId26"/>
    <p:sldId id="1112" r:id="rId27"/>
    <p:sldId id="1113" r:id="rId28"/>
    <p:sldId id="1114" r:id="rId29"/>
    <p:sldId id="1115" r:id="rId30"/>
    <p:sldId id="1116" r:id="rId31"/>
    <p:sldId id="1117" r:id="rId32"/>
    <p:sldId id="1118" r:id="rId33"/>
    <p:sldId id="1119" r:id="rId34"/>
    <p:sldId id="1120" r:id="rId35"/>
    <p:sldId id="1121" r:id="rId36"/>
    <p:sldId id="1122" r:id="rId37"/>
    <p:sldId id="838" r:id="rId38"/>
    <p:sldId id="839" r:id="rId39"/>
    <p:sldId id="1127" r:id="rId40"/>
    <p:sldId id="1128" r:id="rId41"/>
    <p:sldId id="1129" r:id="rId42"/>
    <p:sldId id="1126" r:id="rId43"/>
    <p:sldId id="1125" r:id="rId44"/>
    <p:sldId id="840" r:id="rId45"/>
    <p:sldId id="841" r:id="rId46"/>
    <p:sldId id="842" r:id="rId47"/>
    <p:sldId id="843" r:id="rId48"/>
    <p:sldId id="844" r:id="rId49"/>
    <p:sldId id="845" r:id="rId50"/>
    <p:sldId id="846" r:id="rId51"/>
    <p:sldId id="847" r:id="rId52"/>
    <p:sldId id="848" r:id="rId53"/>
    <p:sldId id="849" r:id="rId54"/>
    <p:sldId id="850" r:id="rId55"/>
    <p:sldId id="851" r:id="rId56"/>
    <p:sldId id="853" r:id="rId57"/>
    <p:sldId id="854" r:id="rId58"/>
    <p:sldId id="855" r:id="rId59"/>
    <p:sldId id="856" r:id="rId60"/>
    <p:sldId id="857" r:id="rId61"/>
    <p:sldId id="858" r:id="rId62"/>
    <p:sldId id="859" r:id="rId63"/>
    <p:sldId id="882" r:id="rId64"/>
    <p:sldId id="862" r:id="rId65"/>
    <p:sldId id="864" r:id="rId66"/>
    <p:sldId id="865" r:id="rId67"/>
    <p:sldId id="866" r:id="rId68"/>
    <p:sldId id="867" r:id="rId69"/>
    <p:sldId id="868" r:id="rId70"/>
    <p:sldId id="870" r:id="rId71"/>
    <p:sldId id="873" r:id="rId72"/>
    <p:sldId id="875" r:id="rId73"/>
    <p:sldId id="876" r:id="rId74"/>
    <p:sldId id="877" r:id="rId75"/>
    <p:sldId id="881" r:id="rId76"/>
    <p:sldId id="966" r:id="rId77"/>
    <p:sldId id="883" r:id="rId78"/>
    <p:sldId id="1174" r:id="rId79"/>
    <p:sldId id="1175" r:id="rId80"/>
    <p:sldId id="1176" r:id="rId81"/>
    <p:sldId id="1177" r:id="rId82"/>
    <p:sldId id="1178" r:id="rId83"/>
    <p:sldId id="1179" r:id="rId84"/>
    <p:sldId id="1180" r:id="rId85"/>
    <p:sldId id="1189" r:id="rId86"/>
    <p:sldId id="1190" r:id="rId87"/>
    <p:sldId id="1191" r:id="rId88"/>
    <p:sldId id="1192" r:id="rId89"/>
    <p:sldId id="1193" r:id="rId90"/>
    <p:sldId id="1194" r:id="rId91"/>
    <p:sldId id="1195" r:id="rId92"/>
    <p:sldId id="1196" r:id="rId93"/>
    <p:sldId id="1197" r:id="rId94"/>
    <p:sldId id="1198" r:id="rId95"/>
    <p:sldId id="1199" r:id="rId96"/>
    <p:sldId id="1200" r:id="rId97"/>
    <p:sldId id="1201" r:id="rId98"/>
    <p:sldId id="1202" r:id="rId99"/>
    <p:sldId id="1203" r:id="rId100"/>
    <p:sldId id="1204" r:id="rId101"/>
    <p:sldId id="1205" r:id="rId102"/>
    <p:sldId id="1287" r:id="rId103"/>
    <p:sldId id="1206" r:id="rId104"/>
    <p:sldId id="1207" r:id="rId105"/>
    <p:sldId id="1208" r:id="rId106"/>
    <p:sldId id="1209" r:id="rId107"/>
    <p:sldId id="1271" r:id="rId108"/>
    <p:sldId id="1272" r:id="rId109"/>
    <p:sldId id="1273"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00FF"/>
    <a:srgbClr val="D357FF"/>
    <a:srgbClr val="FFB279"/>
    <a:srgbClr val="DA71FF"/>
    <a:srgbClr val="D1FFD1"/>
    <a:srgbClr val="E1FFE1"/>
    <a:srgbClr val="C8C8FF"/>
    <a:srgbClr val="E1E0FF"/>
    <a:srgbClr val="C8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907" autoAdjust="0"/>
  </p:normalViewPr>
  <p:slideViewPr>
    <p:cSldViewPr>
      <p:cViewPr varScale="1">
        <p:scale>
          <a:sx n="64" d="100"/>
          <a:sy n="64" d="100"/>
        </p:scale>
        <p:origin x="13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4C0FB1F-073C-49F3-B714-73CBCAB95ADE}" type="slidenum">
              <a:rPr lang="en-US"/>
              <a:pPr>
                <a:defRPr/>
              </a:pPr>
              <a:t>‹#›</a:t>
            </a:fld>
            <a:endParaRPr lang="en-US"/>
          </a:p>
        </p:txBody>
      </p:sp>
    </p:spTree>
    <p:extLst>
      <p:ext uri="{BB962C8B-B14F-4D97-AF65-F5344CB8AC3E}">
        <p14:creationId xmlns:p14="http://schemas.microsoft.com/office/powerpoint/2010/main" val="40130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8D27CA-2D5D-489C-9D1E-0057729DA34A}" type="slidenum">
              <a:rPr lang="en-US" smtClean="0">
                <a:solidFill>
                  <a:prstClr val="black"/>
                </a:solidFill>
                <a:latin typeface="Times New Roman" pitchFamily="18" charset="0"/>
              </a:rPr>
              <a:pPr eaLnBrk="1" hangingPunct="1"/>
              <a:t>1</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346602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10</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86882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24105-A121-4F63-918E-BA89B494F374}"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102140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2690BA-1430-4D1B-8D90-EACA6E592E2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607413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48F876-3181-42DE-B7E5-F3046D079DE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85638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24105-A121-4F63-918E-BA89B494F374}"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82992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24105-A121-4F63-918E-BA89B494F374}"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510236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3E6BC-70D5-449D-9CFD-C172B5F7901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495805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3E6BC-70D5-449D-9CFD-C172B5F7901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286751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3E6BC-70D5-449D-9CFD-C172B5F7901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923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11</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50747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12</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9405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13</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36185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14</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37392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15</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222699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16</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368164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17</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311365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18</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389463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19</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smtClean="0"/>
          </a:p>
        </p:txBody>
      </p:sp>
    </p:spTree>
    <p:extLst>
      <p:ext uri="{BB962C8B-B14F-4D97-AF65-F5344CB8AC3E}">
        <p14:creationId xmlns:p14="http://schemas.microsoft.com/office/powerpoint/2010/main" val="201287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43322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20</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113669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21</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1906616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22</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3434550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23</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156157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E7DAB048-AD9E-4BB2-9CF9-2BC903589CC4}" type="slidenum">
              <a:rPr lang="ko-KR" altLang="en-US" sz="1200">
                <a:solidFill>
                  <a:srgbClr val="000000"/>
                </a:solidFill>
                <a:latin typeface="Times New Roman" pitchFamily="18" charset="0"/>
                <a:ea typeface="Gulim" pitchFamily="34" charset="-127"/>
              </a:rPr>
              <a:pPr eaLnBrk="1" hangingPunct="1">
                <a:defRPr/>
              </a:pPr>
              <a:t>24</a:t>
            </a:fld>
            <a:endParaRPr lang="en-US" altLang="ko-KR" sz="1200">
              <a:solidFill>
                <a:srgbClr val="000000"/>
              </a:solidFill>
              <a:latin typeface="Times New Roman" pitchFamily="18" charset="0"/>
              <a:ea typeface="Gulim" pitchFamily="34" charset="-127"/>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Tree>
    <p:extLst>
      <p:ext uri="{BB962C8B-B14F-4D97-AF65-F5344CB8AC3E}">
        <p14:creationId xmlns:p14="http://schemas.microsoft.com/office/powerpoint/2010/main" val="47088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25</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401647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26</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09570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27</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405119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28</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422763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29</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1489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45BC217-645B-46AD-B3F6-B3394EE33435}" type="slidenum">
              <a:rPr lang="en-US" smtClean="0">
                <a:solidFill>
                  <a:prstClr val="black"/>
                </a:solidFill>
                <a:latin typeface="Times New Roman" pitchFamily="18" charset="0"/>
              </a:rPr>
              <a:pPr eaLnBrk="1" hangingPunct="1">
                <a:defRPr/>
              </a:pPr>
              <a:t>3</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2390402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30</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smtClean="0">
              <a:ea typeface="Gulim" pitchFamily="34" charset="-127"/>
            </a:endParaRPr>
          </a:p>
        </p:txBody>
      </p:sp>
    </p:spTree>
    <p:extLst>
      <p:ext uri="{BB962C8B-B14F-4D97-AF65-F5344CB8AC3E}">
        <p14:creationId xmlns:p14="http://schemas.microsoft.com/office/powerpoint/2010/main" val="54170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31</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80336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32</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669022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33</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606547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34</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4141169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961294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533705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020374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115762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65437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4</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035950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40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597302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41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066969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6451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82645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6553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225144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065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558511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168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077650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270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089436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373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739945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475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269631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577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51919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591060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680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746725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782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575077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7885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105531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808922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8658508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5986922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7347534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208834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813588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78499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6</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886692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60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2277535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a high dimensional</a:t>
            </a:r>
            <a:r>
              <a:rPr lang="en-US" altLang="zh-CN" baseline="0" dirty="0" smtClean="0"/>
              <a:t> data set, automation is important!</a:t>
            </a:r>
          </a:p>
          <a:p>
            <a:r>
              <a:rPr lang="en-US" altLang="zh-CN" baseline="0" dirty="0" smtClean="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smtClean="0"/>
              <a:t>What is the challenge here?</a:t>
            </a:r>
          </a:p>
          <a:p>
            <a:pPr marL="228600" indent="-228600">
              <a:buAutoNum type="arabicPeriod"/>
            </a:pPr>
            <a:r>
              <a:rPr lang="en-US" altLang="zh-CN" baseline="0" dirty="0" smtClean="0"/>
              <a:t>First challenge comes from tuning the shift parameter value </a:t>
            </a:r>
          </a:p>
          <a:p>
            <a:pPr marL="0" indent="0">
              <a:buNone/>
            </a:pPr>
            <a:r>
              <a:rPr lang="en-US" altLang="zh-CN" baseline="0" dirty="0" smtClean="0"/>
              <a:t>   variables may range from different magnitude </a:t>
            </a:r>
          </a:p>
          <a:p>
            <a:pPr marL="0" indent="0">
              <a:buNone/>
            </a:pPr>
            <a:r>
              <a:rPr lang="en-US" altLang="zh-CN" baseline="0" dirty="0" smtClean="0"/>
              <a:t>   It depends on the data magnitude (to make valid log function)</a:t>
            </a:r>
          </a:p>
          <a:p>
            <a:pPr marL="0" indent="0">
              <a:buNone/>
            </a:pPr>
            <a:r>
              <a:rPr lang="en-US" altLang="zh-CN" baseline="0" dirty="0" smtClean="0"/>
              <a:t>   You have different optimal shift parameter value for different variables given a target</a:t>
            </a:r>
          </a:p>
          <a:p>
            <a:pPr marL="0" indent="0">
              <a:buNone/>
            </a:pPr>
            <a:r>
              <a:rPr lang="en-US" altLang="zh-CN" baseline="0" dirty="0" smtClean="0"/>
              <a:t>   How to handle positive and negative skewness at same time </a:t>
            </a:r>
          </a:p>
          <a:p>
            <a:pPr marL="0" indent="0">
              <a:buNone/>
            </a:pPr>
            <a:r>
              <a:rPr lang="en-US" altLang="zh-CN" baseline="0" dirty="0" smtClean="0"/>
              <a:t>2. Address outliers which are also quite different from variable to variable  </a:t>
            </a:r>
          </a:p>
          <a:p>
            <a:pPr marL="0" indent="0">
              <a:buNone/>
            </a:pP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61</a:t>
            </a:fld>
            <a:endParaRPr lang="zh-CN" altLang="en-US"/>
          </a:p>
        </p:txBody>
      </p:sp>
    </p:spTree>
    <p:extLst>
      <p:ext uri="{BB962C8B-B14F-4D97-AF65-F5344CB8AC3E}">
        <p14:creationId xmlns:p14="http://schemas.microsoft.com/office/powerpoint/2010/main" val="804253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a high dimensional</a:t>
            </a:r>
            <a:r>
              <a:rPr lang="en-US" altLang="zh-CN" baseline="0" dirty="0" smtClean="0"/>
              <a:t> data set, automation is important!</a:t>
            </a:r>
          </a:p>
          <a:p>
            <a:r>
              <a:rPr lang="en-US" altLang="zh-CN" baseline="0" dirty="0" smtClean="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smtClean="0"/>
              <a:t>What is the challenge here?</a:t>
            </a:r>
          </a:p>
          <a:p>
            <a:pPr marL="228600" indent="-228600">
              <a:buAutoNum type="arabicPeriod"/>
            </a:pPr>
            <a:r>
              <a:rPr lang="en-US" altLang="zh-CN" baseline="0" dirty="0" smtClean="0"/>
              <a:t>First challenge comes from tuning the shift parameter value </a:t>
            </a:r>
          </a:p>
          <a:p>
            <a:pPr marL="0" indent="0">
              <a:buNone/>
            </a:pPr>
            <a:r>
              <a:rPr lang="en-US" altLang="zh-CN" baseline="0" dirty="0" smtClean="0"/>
              <a:t>   variables may range from different magnitude </a:t>
            </a:r>
          </a:p>
          <a:p>
            <a:pPr marL="0" indent="0">
              <a:buNone/>
            </a:pPr>
            <a:r>
              <a:rPr lang="en-US" altLang="zh-CN" baseline="0" dirty="0" smtClean="0"/>
              <a:t>   It depends on the data magnitude (to make valid log function)</a:t>
            </a:r>
          </a:p>
          <a:p>
            <a:pPr marL="0" indent="0">
              <a:buNone/>
            </a:pPr>
            <a:r>
              <a:rPr lang="en-US" altLang="zh-CN" baseline="0" dirty="0" smtClean="0"/>
              <a:t>   You have different optimal shift parameter value for different variables given a target</a:t>
            </a:r>
          </a:p>
          <a:p>
            <a:pPr marL="0" indent="0">
              <a:buNone/>
            </a:pPr>
            <a:r>
              <a:rPr lang="en-US" altLang="zh-CN" baseline="0" dirty="0" smtClean="0"/>
              <a:t>   How to handle positive and negative skewness at same time </a:t>
            </a:r>
          </a:p>
          <a:p>
            <a:pPr marL="0" indent="0">
              <a:buNone/>
            </a:pPr>
            <a:r>
              <a:rPr lang="en-US" altLang="zh-CN" baseline="0" dirty="0" smtClean="0"/>
              <a:t>2. Address outliers which are also quite different from variable to variable  </a:t>
            </a:r>
          </a:p>
          <a:p>
            <a:pPr marL="0" indent="0">
              <a:buNone/>
            </a:pP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62</a:t>
            </a:fld>
            <a:endParaRPr lang="zh-CN" altLang="en-US"/>
          </a:p>
        </p:txBody>
      </p:sp>
    </p:spTree>
    <p:extLst>
      <p:ext uri="{BB962C8B-B14F-4D97-AF65-F5344CB8AC3E}">
        <p14:creationId xmlns:p14="http://schemas.microsoft.com/office/powerpoint/2010/main" val="28585390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a:t>
            </a:r>
            <a:r>
              <a:rPr lang="en-US" altLang="zh-CN" baseline="0" dirty="0" smtClean="0"/>
              <a:t>se challenges we propose an automatic transformation scheme</a:t>
            </a:r>
          </a:p>
          <a:p>
            <a:r>
              <a:rPr lang="en-US" altLang="zh-CN" baseline="0" dirty="0" smtClean="0"/>
              <a:t>The new scheme consists of three parts </a:t>
            </a:r>
          </a:p>
          <a:p>
            <a:r>
              <a:rPr lang="en-US" altLang="zh-CN" baseline="0" dirty="0" smtClean="0"/>
              <a:t>1. A new parametrized family of transformation functions </a:t>
            </a:r>
          </a:p>
          <a:p>
            <a:r>
              <a:rPr lang="en-US" altLang="zh-CN" baseline="0" dirty="0" smtClean="0"/>
              <a:t>This re-parametrization facilitate the automation by making  the selection of shift tuning parameter independent of data magnitude.</a:t>
            </a:r>
          </a:p>
          <a:p>
            <a:r>
              <a:rPr lang="en-US" altLang="zh-CN" baseline="0" dirty="0" smtClean="0"/>
              <a:t>Beside, it put transformation function for handling both positive and negative skewness in the same family</a:t>
            </a:r>
          </a:p>
          <a:p>
            <a:r>
              <a:rPr lang="en-US" altLang="zh-CN" baseline="0" dirty="0" smtClean="0"/>
              <a:t>2. A robust way for standardization and also an option for </a:t>
            </a:r>
            <a:r>
              <a:rPr lang="en-US" altLang="zh-CN" baseline="0" dirty="0" err="1" smtClean="0"/>
              <a:t>winsorizing</a:t>
            </a:r>
            <a:r>
              <a:rPr lang="en-US" altLang="zh-CN" baseline="0" dirty="0" smtClean="0"/>
              <a:t> the influential points (</a:t>
            </a:r>
            <a:r>
              <a:rPr lang="en-US" altLang="zh-CN" baseline="0" dirty="0" err="1" smtClean="0"/>
              <a:t>winsorization</a:t>
            </a:r>
            <a:r>
              <a:rPr lang="en-US" altLang="zh-CN" baseline="0" dirty="0" smtClean="0"/>
              <a:t> means that given a vector of data values and a threshold, when the absolute data values are larger than the threshold, you will pull these values back to the threshold) </a:t>
            </a:r>
          </a:p>
          <a:p>
            <a:r>
              <a:rPr lang="en-US" altLang="zh-CN" baseline="0" dirty="0" smtClean="0"/>
              <a:t>3. The parameter value selection </a:t>
            </a:r>
          </a:p>
          <a:p>
            <a:r>
              <a:rPr lang="en-US" altLang="zh-CN" baseline="0" dirty="0" smtClean="0"/>
              <a:t>How to use an algorithm for optimal value  </a:t>
            </a:r>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63</a:t>
            </a:fld>
            <a:endParaRPr lang="zh-CN" altLang="en-US"/>
          </a:p>
        </p:txBody>
      </p:sp>
    </p:spTree>
    <p:extLst>
      <p:ext uri="{BB962C8B-B14F-4D97-AF65-F5344CB8AC3E}">
        <p14:creationId xmlns:p14="http://schemas.microsoft.com/office/powerpoint/2010/main" val="12688382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start with the new re-parametrized</a:t>
            </a:r>
            <a:r>
              <a:rPr lang="en-US" altLang="zh-CN" baseline="0" dirty="0" smtClean="0"/>
              <a:t> function and we will start from the very basic </a:t>
            </a:r>
            <a:endParaRPr lang="en-US" altLang="zh-CN" dirty="0" smtClean="0"/>
          </a:p>
          <a:p>
            <a:r>
              <a:rPr lang="en-US" altLang="zh-CN" dirty="0" smtClean="0"/>
              <a:t>Deal both</a:t>
            </a:r>
            <a:r>
              <a:rPr lang="en-US" altLang="zh-CN" baseline="0" dirty="0" smtClean="0"/>
              <a:t> positive and negative skewness + maintain the order of data values</a:t>
            </a:r>
          </a:p>
          <a:p>
            <a:r>
              <a:rPr lang="en-US" altLang="zh-CN" baseline="0" dirty="0" smtClean="0"/>
              <a:t>Given a feature vector in the data set, we need to first calculate its skewness  </a:t>
            </a:r>
          </a:p>
          <a:p>
            <a:r>
              <a:rPr lang="en-US" altLang="zh-CN" baseline="0" dirty="0" smtClean="0"/>
              <a:t>Based on the sign of the skewness we will have different log transformation (applying convex transformation function will increase the skewness and concave will decrease)</a:t>
            </a:r>
          </a:p>
          <a:p>
            <a:r>
              <a:rPr lang="en-US" altLang="zh-CN" baseline="0" dirty="0" smtClean="0"/>
              <a:t>For negative one, we add negative sign to keep the same order of the data values</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64</a:t>
            </a:fld>
            <a:endParaRPr lang="zh-CN" altLang="en-US"/>
          </a:p>
        </p:txBody>
      </p:sp>
    </p:spTree>
    <p:extLst>
      <p:ext uri="{BB962C8B-B14F-4D97-AF65-F5344CB8AC3E}">
        <p14:creationId xmlns:p14="http://schemas.microsoft.com/office/powerpoint/2010/main" val="1454521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One big</a:t>
            </a:r>
            <a:r>
              <a:rPr lang="en-US" altLang="zh-CN" baseline="0" dirty="0" smtClean="0"/>
              <a:t> concern is that logarithm functions require positive inputs </a:t>
            </a:r>
          </a:p>
          <a:p>
            <a:r>
              <a:rPr lang="en-US" altLang="zh-CN" dirty="0" smtClean="0"/>
              <a:t>Therefore</a:t>
            </a:r>
            <a:r>
              <a:rPr lang="en-US" altLang="zh-CN" baseline="0" dirty="0" smtClean="0"/>
              <a:t> </a:t>
            </a:r>
            <a:r>
              <a:rPr lang="en-US" altLang="zh-CN" dirty="0" smtClean="0"/>
              <a:t>it is important to modify the functions for both</a:t>
            </a:r>
            <a:r>
              <a:rPr lang="en-US" altLang="zh-CN" baseline="0" dirty="0" smtClean="0"/>
              <a:t> positive and negative cases</a:t>
            </a:r>
            <a:r>
              <a:rPr lang="en-US" altLang="zh-CN" dirty="0" smtClean="0"/>
              <a:t> to be valid for any element value.</a:t>
            </a:r>
          </a:p>
          <a:p>
            <a:pPr marL="228600" indent="-228600">
              <a:buAutoNum type="arabicPeriod"/>
            </a:pPr>
            <a:r>
              <a:rPr lang="en-US" altLang="zh-CN" dirty="0" err="1" smtClean="0"/>
              <a:t>Substract</a:t>
            </a:r>
            <a:r>
              <a:rPr lang="en-US" altLang="zh-CN" baseline="0" dirty="0" smtClean="0"/>
              <a:t> the minimal value and add a positive shift parameter </a:t>
            </a:r>
          </a:p>
          <a:p>
            <a:pPr marL="228600" indent="-228600">
              <a:buAutoNum type="arabicPeriod"/>
            </a:pPr>
            <a:r>
              <a:rPr lang="en-US" altLang="zh-CN" baseline="0" dirty="0" smtClean="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65</a:t>
            </a:fld>
            <a:endParaRPr lang="zh-CN" altLang="en-US"/>
          </a:p>
        </p:txBody>
      </p:sp>
    </p:spTree>
    <p:extLst>
      <p:ext uri="{BB962C8B-B14F-4D97-AF65-F5344CB8AC3E}">
        <p14:creationId xmlns:p14="http://schemas.microsoft.com/office/powerpoint/2010/main" val="18716668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Thus,</a:t>
            </a:r>
            <a:r>
              <a:rPr lang="en-US" altLang="zh-CN" baseline="0" dirty="0" smtClean="0"/>
              <a:t> we further parametrize the parameter eta in terms of the multiples of the range</a:t>
            </a:r>
          </a:p>
          <a:p>
            <a:r>
              <a:rPr lang="en-US" altLang="zh-CN" baseline="0" dirty="0" smtClean="0"/>
              <a:t>of the feature vectors </a:t>
            </a:r>
          </a:p>
          <a:p>
            <a:r>
              <a:rPr lang="en-US" altLang="zh-CN" baseline="0" dirty="0" smtClean="0"/>
              <a:t>This makes the selection of parameter values beta independent of the data magnitude </a:t>
            </a:r>
          </a:p>
          <a:p>
            <a:r>
              <a:rPr lang="en-US" altLang="zh-CN" baseline="0" dirty="0" smtClean="0"/>
              <a:t>The beta ranges from negative </a:t>
            </a:r>
            <a:r>
              <a:rPr lang="en-US" altLang="zh-CN" baseline="0" dirty="0" err="1" smtClean="0"/>
              <a:t>inf</a:t>
            </a:r>
            <a:r>
              <a:rPr lang="en-US" altLang="zh-CN" baseline="0" dirty="0" smtClean="0"/>
              <a:t> to positive </a:t>
            </a:r>
            <a:r>
              <a:rPr lang="en-US" altLang="zh-CN" baseline="0" dirty="0" err="1" smtClean="0"/>
              <a:t>inf</a:t>
            </a:r>
            <a:r>
              <a:rPr lang="en-US" altLang="zh-CN" baseline="0" dirty="0" smtClean="0"/>
              <a:t> </a:t>
            </a:r>
          </a:p>
          <a:p>
            <a:r>
              <a:rPr lang="en-US" altLang="zh-CN" baseline="0" dirty="0" smtClean="0"/>
              <a:t>Now we note that the functions for </a:t>
            </a:r>
            <a:r>
              <a:rPr lang="en-US" altLang="zh-CN" baseline="0" dirty="0" err="1" smtClean="0"/>
              <a:t>pos</a:t>
            </a:r>
            <a:r>
              <a:rPr lang="en-US" altLang="zh-CN" baseline="0" dirty="0" smtClean="0"/>
              <a:t> and negative are both symmetric around zero </a:t>
            </a:r>
          </a:p>
          <a:p>
            <a:r>
              <a:rPr lang="en-US" altLang="zh-CN" baseline="0" dirty="0" smtClean="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66</a:t>
            </a:fld>
            <a:endParaRPr lang="zh-CN" altLang="en-US"/>
          </a:p>
        </p:txBody>
      </p:sp>
    </p:spTree>
    <p:extLst>
      <p:ext uri="{BB962C8B-B14F-4D97-AF65-F5344CB8AC3E}">
        <p14:creationId xmlns:p14="http://schemas.microsoft.com/office/powerpoint/2010/main" val="3534774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a:t>
            </a:r>
            <a:r>
              <a:rPr lang="en-US" altLang="zh-CN" baseline="0" dirty="0" smtClean="0"/>
              <a:t> incorporating all the elements we have discussed the new parameterized family of transformation functions </a:t>
            </a:r>
          </a:p>
          <a:p>
            <a:r>
              <a:rPr lang="en-US" altLang="zh-CN" dirty="0" smtClean="0"/>
              <a:t>For beta is positive, transformation for positive skewness</a:t>
            </a:r>
          </a:p>
          <a:p>
            <a:r>
              <a:rPr lang="en-US" altLang="zh-CN" dirty="0" smtClean="0"/>
              <a:t>For</a:t>
            </a:r>
            <a:r>
              <a:rPr lang="en-US" altLang="zh-CN" baseline="0" dirty="0" smtClean="0"/>
              <a:t> beta is negative, transformation for negative skewness</a:t>
            </a:r>
            <a:endParaRPr lang="zh-CN" altLang="en-US" dirty="0" smtClean="0"/>
          </a:p>
          <a:p>
            <a:r>
              <a:rPr lang="en-US" altLang="zh-CN" dirty="0" smtClean="0"/>
              <a:t>And the parameter value selection is independent of data</a:t>
            </a:r>
            <a:r>
              <a:rPr lang="en-US" altLang="zh-CN" baseline="0" dirty="0" smtClean="0"/>
              <a:t> magnitude</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67</a:t>
            </a:fld>
            <a:endParaRPr lang="zh-CN" altLang="en-US"/>
          </a:p>
        </p:txBody>
      </p:sp>
    </p:spTree>
    <p:extLst>
      <p:ext uri="{BB962C8B-B14F-4D97-AF65-F5344CB8AC3E}">
        <p14:creationId xmlns:p14="http://schemas.microsoft.com/office/powerpoint/2010/main" val="2989807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After</a:t>
            </a:r>
            <a:r>
              <a:rPr lang="en-US" altLang="zh-CN" baseline="0" dirty="0" smtClean="0"/>
              <a:t> the shift log transformation, we need to deal with potential influential values by </a:t>
            </a:r>
            <a:r>
              <a:rPr lang="en-US" altLang="zh-CN" baseline="0" dirty="0" err="1" smtClean="0"/>
              <a:t>winsorization</a:t>
            </a:r>
            <a:r>
              <a:rPr lang="en-US" altLang="zh-CN" baseline="0" dirty="0" smtClean="0"/>
              <a:t>, </a:t>
            </a:r>
          </a:p>
          <a:p>
            <a:r>
              <a:rPr lang="en-US" altLang="zh-CN" baseline="0" dirty="0" smtClean="0"/>
              <a:t>Before that we need a robust standardization ( and I will talk about it later)</a:t>
            </a:r>
          </a:p>
          <a:p>
            <a:endParaRPr lang="en-US" altLang="zh-CN" baseline="0" dirty="0" smtClean="0"/>
          </a:p>
          <a:p>
            <a:r>
              <a:rPr lang="en-US" altLang="zh-CN" baseline="0" dirty="0" smtClean="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68</a:t>
            </a:fld>
            <a:endParaRPr lang="zh-CN" altLang="en-US"/>
          </a:p>
        </p:txBody>
      </p:sp>
    </p:spTree>
    <p:extLst>
      <p:ext uri="{BB962C8B-B14F-4D97-AF65-F5344CB8AC3E}">
        <p14:creationId xmlns:p14="http://schemas.microsoft.com/office/powerpoint/2010/main" val="3993959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we a process for transformation which is</a:t>
            </a:r>
            <a:r>
              <a:rPr lang="en-US" altLang="zh-CN" baseline="0" dirty="0" smtClean="0"/>
              <a:t> controlled by the parameter beta</a:t>
            </a:r>
          </a:p>
          <a:p>
            <a:r>
              <a:rPr lang="en-US" altLang="zh-CN" dirty="0" smtClean="0"/>
              <a:t>The last step is to</a:t>
            </a:r>
            <a:r>
              <a:rPr lang="en-US" altLang="zh-CN" baseline="0" dirty="0" smtClean="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do that, we first need a criteria </a:t>
            </a:r>
            <a:endParaRPr lang="zh-CN" altLang="en-US" dirty="0" smtClean="0"/>
          </a:p>
          <a:p>
            <a:r>
              <a:rPr lang="en-US" altLang="zh-CN" baseline="0" dirty="0" smtClean="0"/>
              <a:t>A-D test stat is used which measures the distance between the empirical distribution function (EDF) of the transformed data and the cumulative distribution function (CDF) of the standard normal. </a:t>
            </a:r>
          </a:p>
          <a:p>
            <a:r>
              <a:rPr lang="en-US" altLang="zh-CN" dirty="0" smtClean="0"/>
              <a:t>It</a:t>
            </a:r>
            <a:r>
              <a:rPr lang="en-US" altLang="zh-CN" baseline="0" dirty="0" smtClean="0"/>
              <a:t> </a:t>
            </a:r>
            <a:r>
              <a:rPr lang="en-US" altLang="zh-CN" dirty="0" smtClean="0"/>
              <a:t>give appropriate weight to the tails using a</a:t>
            </a:r>
            <a:r>
              <a:rPr lang="en-US" altLang="zh-CN" baseline="0" dirty="0" smtClean="0"/>
              <a:t> </a:t>
            </a:r>
            <a:r>
              <a:rPr lang="en-US" altLang="zh-CN" dirty="0" smtClean="0"/>
              <a:t>weighted L2 metric. It is more powerfu</a:t>
            </a:r>
            <a:r>
              <a:rPr lang="en-US" altLang="zh-CN" baseline="0" dirty="0" smtClean="0"/>
              <a:t>l for detecting </a:t>
            </a:r>
          </a:p>
          <a:p>
            <a:endParaRPr lang="en-US" altLang="zh-CN" baseline="0" dirty="0" smtClean="0"/>
          </a:p>
          <a:p>
            <a:r>
              <a:rPr lang="en-US" altLang="zh-CN" baseline="0" dirty="0" smtClean="0"/>
              <a:t>Given the evaluation, we adopt the grid search algorithm for minimizing the A-D test stat. </a:t>
            </a:r>
          </a:p>
          <a:p>
            <a:r>
              <a:rPr lang="en-US" altLang="zh-CN" dirty="0" smtClean="0"/>
              <a:t>One major</a:t>
            </a:r>
            <a:r>
              <a:rPr lang="en-US" altLang="zh-CN" baseline="0" dirty="0" smtClean="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69</a:t>
            </a:fld>
            <a:endParaRPr lang="zh-CN" altLang="en-US"/>
          </a:p>
        </p:txBody>
      </p:sp>
    </p:spTree>
    <p:extLst>
      <p:ext uri="{BB962C8B-B14F-4D97-AF65-F5344CB8AC3E}">
        <p14:creationId xmlns:p14="http://schemas.microsoft.com/office/powerpoint/2010/main" val="301452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7</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3934398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a:t>
            </a:r>
            <a:r>
              <a:rPr lang="en-US" baseline="0" dirty="0" smtClean="0"/>
              <a:t> ap</a:t>
            </a:r>
            <a:r>
              <a:rPr lang="en-US" dirty="0" smtClean="0"/>
              <a:t>plied our</a:t>
            </a:r>
            <a:r>
              <a:rPr lang="en-US" baseline="0" dirty="0" smtClean="0"/>
              <a:t> automatic transformation on the same melanoma data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70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0650951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Use QQ</a:t>
            </a:r>
            <a:r>
              <a:rPr lang="zh-CN" altLang="en-US" baseline="0" dirty="0" smtClean="0"/>
              <a:t> </a:t>
            </a:r>
            <a:r>
              <a:rPr lang="en-US" altLang="zh-CN" baseline="0" dirty="0" smtClean="0"/>
              <a:t>Plot to compare normality</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71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4921152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Besides, although</a:t>
            </a:r>
            <a:r>
              <a:rPr lang="en-US" baseline="0" dirty="0" smtClean="0"/>
              <a:t> the transformation targets at marginal </a:t>
            </a:r>
            <a:r>
              <a:rPr lang="en-US" baseline="0" dirty="0" err="1" smtClean="0"/>
              <a:t>dist</a:t>
            </a:r>
            <a:r>
              <a:rPr lang="en-US" baseline="0" dirty="0" smtClean="0"/>
              <a:t> </a:t>
            </a:r>
          </a:p>
          <a:p>
            <a:pPr eaLnBrk="1" hangingPunct="1"/>
            <a:r>
              <a:rPr lang="en-US" baseline="0" dirty="0" smtClean="0"/>
              <a:t>We see improvement of bivariate normality in many real data sets for example here.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72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850152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 benefit for binary variables. </a:t>
            </a:r>
          </a:p>
          <a:p>
            <a:pPr eaLnBrk="1" hangingPunct="1"/>
            <a:r>
              <a:rPr lang="en-US" dirty="0" smtClean="0"/>
              <a:t>not useful in modifying a</a:t>
            </a:r>
            <a:r>
              <a:rPr lang="en-US" baseline="0" dirty="0" smtClean="0"/>
              <a:t> </a:t>
            </a:r>
            <a:r>
              <a:rPr lang="en-US" dirty="0" smtClean="0"/>
              <a:t>symmetric, but highly </a:t>
            </a:r>
            <a:r>
              <a:rPr lang="en-US" dirty="0" err="1" smtClean="0"/>
              <a:t>kurtotic</a:t>
            </a:r>
            <a:r>
              <a:rPr lang="en-US" dirty="0" smtClean="0"/>
              <a:t> distribution.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73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6714199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2561339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630502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A18E07-8B1E-4629-9FB4-9FB2A562924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32600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A18E07-8B1E-4629-9FB4-9FB2A562924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8052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7C8B94-B60C-40C5-A149-EFDD8BEEA74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28757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B5BDA8-6C72-44B8-8163-01DDF8C17AD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0842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8</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5159110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26A902-79F3-40F8-A017-88AAADB1FE8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3892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64B527-266F-4FD5-8714-D7EBF362E20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31061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C95CC6-6A58-416B-B5A5-70D0329CD27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216581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ECC80-5A4A-4E19-9F79-934D37B6714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93794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ECC80-5A4A-4E19-9F79-934D37B6714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275861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ECC80-5A4A-4E19-9F79-934D37B6714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610187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ECC80-5A4A-4E19-9F79-934D37B6714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90804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ECC80-5A4A-4E19-9F79-934D37B6714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97914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1F8A1-A387-4DE7-B68C-6E345F7BB64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635869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1F8A1-A387-4DE7-B68C-6E345F7BB64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630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9</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5721842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1F8A1-A387-4DE7-B68C-6E345F7BB64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132485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1F8A1-A387-4DE7-B68C-6E345F7BB64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31237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CC274-3814-4E91-8D4E-1D99C5066C1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768508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1E6399-B0B5-4ED8-ACA6-969D062FEA5D}"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800289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09BE04-F2CC-4DA0-9BA4-49CFC9222350}"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00370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A4A1DA-4826-4A8F-B08A-5F8610D84ACD}"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25158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6548-236E-40A6-8F03-528DEBDF92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515435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CCB6EA-96C8-40FC-9459-92A2363B815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17124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ADD5AA-682A-431E-8FA4-717BDD58F627}"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8935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24105-A121-4F63-918E-BA89B494F374}"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752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5962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985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465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00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6405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8763F8-1AF8-4A50-94AB-C6DB356559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806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7FD7DF-3C4B-4AB9-BD86-3CEB0F8325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796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C6B893-EDFC-48B3-AAC7-D85D94CFFE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7343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491235A-FA81-44C3-B16A-C18731E2A4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493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A80E01D-495C-441E-9DBE-99433E5337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253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1B80FE-7FC6-4986-8F8B-52FBBB045E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74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6557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56BF5F9-363E-4B49-AA84-EBBFCD0CE2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985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3750FB0-9C15-48DA-BBC2-E55DF1DA6F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37495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984297-08A1-4B3D-92C1-A437EE787A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2098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40FEB8-BFDB-456E-AD97-7FF23E54E4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981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6E7FA3-1C3A-42CC-95E3-8B1E64E95C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9925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88033AF-A7F3-40D2-A18A-FBAB61AEF5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09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F5857A-263B-479B-BF83-230F437A48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135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48513" cy="492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1825" y="1479550"/>
            <a:ext cx="3970338"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4563" y="1479550"/>
            <a:ext cx="3971925"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4563" y="3940175"/>
            <a:ext cx="3971925"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66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204E-063C-4EE9-8940-A7589E04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71792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60BAD0-2FA2-4CD5-B3B7-96138F845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61902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6544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FD86-2316-4429-979D-65D2B0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9076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DA27-54EA-406E-8F3B-047F3EFFE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1971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393B65-3342-4BD7-938C-7072CF849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3152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0782B4-4705-4118-A8E7-BBDC46459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6134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FB4EA-E92A-474E-BDBF-C2E2AFD6F9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2186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D0C67-A3F0-4447-9F7B-7055110FD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0188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B2B04-B64A-4DBA-8E18-8D181EDE5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53766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8B6C2-0BE7-40B0-8C6E-D878A5C0B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0050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7A010-AE76-4916-A07B-A7AF71F5F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114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533EB-74C5-4C7C-A078-E2FDABED3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1982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0695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1C331E-F313-4595-9770-5193DCA43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669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15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1385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9497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127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216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07A0F7-4FFF-4748-A9B7-E82C91A192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1679512"/>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5D47981-B4EA-4968-94AA-A0E452280ED9}" type="slidenum">
              <a:rPr lang="en-US" smtClean="0">
                <a:solidFill>
                  <a:srgbClr val="FFFFFF"/>
                </a:solidFill>
              </a:rPr>
              <a:pPr/>
              <a:t>‹#›</a:t>
            </a:fld>
            <a:endParaRPr lang="en-US" smtClean="0">
              <a:solidFill>
                <a:srgbClr val="FFFFFF"/>
              </a:solidFill>
            </a:endParaRPr>
          </a:p>
        </p:txBody>
      </p:sp>
    </p:spTree>
    <p:extLst>
      <p:ext uri="{BB962C8B-B14F-4D97-AF65-F5344CB8AC3E}">
        <p14:creationId xmlns:p14="http://schemas.microsoft.com/office/powerpoint/2010/main" val="1062654481"/>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8C8FF"/>
            </a:gs>
            <a:gs pos="50000">
              <a:schemeClr val="bg1"/>
            </a:gs>
            <a:gs pos="100000">
              <a:srgbClr val="C8C8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3DAB159-1BC5-4B00-8396-DFE35EB83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2546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107.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9.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51.png"/></Relationships>
</file>

<file path=ppt/slides/_rels/slide6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smtClean="0"/>
              <a:t>Participant Presentations</a:t>
            </a:r>
          </a:p>
        </p:txBody>
      </p:sp>
      <p:sp>
        <p:nvSpPr>
          <p:cNvPr id="7171" name="Rectangle 3"/>
          <p:cNvSpPr>
            <a:spLocks noGrp="1" noChangeArrowheads="1"/>
          </p:cNvSpPr>
          <p:nvPr>
            <p:ph type="body" idx="1"/>
          </p:nvPr>
        </p:nvSpPr>
        <p:spPr>
          <a:xfrm>
            <a:off x="381000" y="1219200"/>
            <a:ext cx="8229600" cy="5257800"/>
          </a:xfrm>
        </p:spPr>
        <p:txBody>
          <a:bodyPr/>
          <a:lstStyle/>
          <a:p>
            <a:pPr eaLnBrk="1" hangingPunct="1">
              <a:buFontTx/>
              <a:buNone/>
            </a:pPr>
            <a:r>
              <a:rPr lang="en-US" dirty="0" smtClean="0"/>
              <a:t>Please Sign Up:</a:t>
            </a:r>
          </a:p>
          <a:p>
            <a:pPr eaLnBrk="1" hangingPunct="1">
              <a:buFont typeface="Arial" pitchFamily="34" charset="0"/>
              <a:buChar char="•"/>
            </a:pPr>
            <a:r>
              <a:rPr lang="en-US" dirty="0"/>
              <a:t> </a:t>
            </a:r>
            <a:r>
              <a:rPr lang="en-US" dirty="0" smtClean="0"/>
              <a:t>Name</a:t>
            </a:r>
          </a:p>
          <a:p>
            <a:pPr eaLnBrk="1" hangingPunct="1">
              <a:buFont typeface="Arial" pitchFamily="34" charset="0"/>
              <a:buChar char="•"/>
            </a:pPr>
            <a:r>
              <a:rPr lang="en-US" dirty="0"/>
              <a:t> </a:t>
            </a:r>
            <a:r>
              <a:rPr lang="en-US" dirty="0" smtClean="0"/>
              <a:t>Email  (</a:t>
            </a:r>
            <a:r>
              <a:rPr lang="en-US" dirty="0" err="1" smtClean="0"/>
              <a:t>Onyen</a:t>
            </a:r>
            <a:r>
              <a:rPr lang="en-US" dirty="0" smtClean="0"/>
              <a:t> is fine, or …)</a:t>
            </a:r>
          </a:p>
          <a:p>
            <a:pPr eaLnBrk="1" hangingPunct="1">
              <a:buFont typeface="Arial" pitchFamily="34" charset="0"/>
              <a:buChar char="•"/>
            </a:pPr>
            <a:r>
              <a:rPr lang="en-US" dirty="0"/>
              <a:t> </a:t>
            </a:r>
            <a:r>
              <a:rPr lang="en-US" dirty="0" smtClean="0"/>
              <a:t>Are You </a:t>
            </a:r>
            <a:r>
              <a:rPr lang="en-US" dirty="0" err="1" smtClean="0"/>
              <a:t>ENRolled</a:t>
            </a:r>
            <a:r>
              <a:rPr lang="en-US" dirty="0" smtClean="0"/>
              <a:t>?</a:t>
            </a:r>
          </a:p>
          <a:p>
            <a:pPr eaLnBrk="1" hangingPunct="1">
              <a:buFont typeface="Arial" pitchFamily="34" charset="0"/>
              <a:buChar char="•"/>
            </a:pPr>
            <a:r>
              <a:rPr lang="en-US" dirty="0"/>
              <a:t> </a:t>
            </a:r>
            <a:r>
              <a:rPr lang="en-US" dirty="0" smtClean="0"/>
              <a:t>Tentative Title    (???? Is OK)</a:t>
            </a:r>
          </a:p>
          <a:p>
            <a:pPr eaLnBrk="1" hangingPunct="1">
              <a:buFont typeface="Arial" pitchFamily="34" charset="0"/>
              <a:buChar char="•"/>
            </a:pPr>
            <a:r>
              <a:rPr lang="en-US" dirty="0"/>
              <a:t> </a:t>
            </a:r>
            <a:r>
              <a:rPr lang="en-US" dirty="0" smtClean="0"/>
              <a:t>When:</a:t>
            </a:r>
          </a:p>
          <a:p>
            <a:pPr marL="457200" lvl="1" indent="0" eaLnBrk="1" hangingPunct="1">
              <a:buNone/>
            </a:pPr>
            <a:r>
              <a:rPr lang="en-US" dirty="0" smtClean="0"/>
              <a:t>Next Week, Early, Oct., Nov., Late</a:t>
            </a:r>
          </a:p>
        </p:txBody>
      </p:sp>
    </p:spTree>
    <p:extLst>
      <p:ext uri="{BB962C8B-B14F-4D97-AF65-F5344CB8AC3E}">
        <p14:creationId xmlns:p14="http://schemas.microsoft.com/office/powerpoint/2010/main" val="14892876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en-US" dirty="0" smtClean="0">
                <a:solidFill>
                  <a:srgbClr val="000000"/>
                </a:solidFill>
                <a:latin typeface="Tahoma"/>
              </a:rPr>
              <a:t>PCA on </a:t>
            </a:r>
            <a:r>
              <a:rPr lang="en-US" altLang="en-US" dirty="0">
                <a:solidFill>
                  <a:srgbClr val="000000"/>
                </a:solidFill>
                <a:latin typeface="Tahoma"/>
              </a:rPr>
              <a:t>Standardized </a:t>
            </a:r>
            <a:r>
              <a:rPr lang="en-US" altLang="en-US" dirty="0" smtClean="0">
                <a:solidFill>
                  <a:srgbClr val="000000"/>
                </a:solidFill>
                <a:latin typeface="Tahoma"/>
              </a:rPr>
              <a:t>Non-Binary Variables</a:t>
            </a: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Same Deep </a:t>
            </a:r>
          </a:p>
          <a:p>
            <a:pPr marL="457200" lvl="0" indent="-457200" eaLnBrk="1" hangingPunct="1">
              <a:buClr>
                <a:srgbClr val="A50021"/>
              </a:buClr>
              <a:buSzPct val="75000"/>
              <a:buNone/>
            </a:pPr>
            <a:r>
              <a:rPr lang="en-US" altLang="en-US" dirty="0" smtClean="0">
                <a:solidFill>
                  <a:srgbClr val="000000"/>
                </a:solidFill>
                <a:latin typeface="Tahoma"/>
              </a:rPr>
              <a:t>Question:</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Is</a:t>
            </a:r>
            <a:endParaRPr lang="en-US" altLang="en-US" dirty="0" smtClean="0">
              <a:solidFill>
                <a:srgbClr val="FF0000"/>
              </a:solidFill>
              <a:latin typeface="Tahoma"/>
            </a:endParaRPr>
          </a:p>
          <a:p>
            <a:pPr marL="457200" lvl="0" indent="-457200" eaLnBrk="1" hangingPunct="1">
              <a:buClr>
                <a:srgbClr val="A50021"/>
              </a:buClr>
              <a:buSzPct val="75000"/>
              <a:buNone/>
            </a:pPr>
            <a:r>
              <a:rPr lang="en-US" altLang="en-US" dirty="0" smtClean="0">
                <a:solidFill>
                  <a:srgbClr val="FF0000"/>
                </a:solidFill>
                <a:latin typeface="Tahoma"/>
              </a:rPr>
              <a:t>Red</a:t>
            </a:r>
            <a:r>
              <a:rPr lang="en-US" altLang="en-US" dirty="0" smtClean="0">
                <a:solidFill>
                  <a:srgbClr val="000000"/>
                </a:solidFill>
                <a:latin typeface="Tahoma"/>
              </a:rPr>
              <a:t> </a:t>
            </a:r>
            <a:r>
              <a:rPr lang="en-US" altLang="en-US" dirty="0">
                <a:solidFill>
                  <a:srgbClr val="000000"/>
                </a:solidFill>
                <a:latin typeface="Tahoma"/>
              </a:rPr>
              <a:t>vs. </a:t>
            </a:r>
            <a:r>
              <a:rPr lang="en-US" altLang="en-US" dirty="0">
                <a:solidFill>
                  <a:srgbClr val="0000FF"/>
                </a:solidFill>
                <a:latin typeface="Tahoma"/>
              </a:rPr>
              <a:t>Blue</a:t>
            </a:r>
          </a:p>
          <a:p>
            <a:pPr marL="457200" lvl="0" indent="-457200" eaLnBrk="1" hangingPunct="1">
              <a:buClr>
                <a:srgbClr val="A50021"/>
              </a:buClr>
              <a:buSzPct val="75000"/>
              <a:buNone/>
            </a:pPr>
            <a:r>
              <a:rPr lang="en-US" altLang="en-US" dirty="0" smtClean="0">
                <a:solidFill>
                  <a:srgbClr val="000000"/>
                </a:solidFill>
                <a:latin typeface="Tahoma"/>
              </a:rPr>
              <a:t>Separation</a:t>
            </a:r>
          </a:p>
          <a:p>
            <a:pPr marL="457200" lvl="0" indent="-457200" eaLnBrk="1" hangingPunct="1">
              <a:buClr>
                <a:srgbClr val="A50021"/>
              </a:buClr>
              <a:buSzPct val="75000"/>
              <a:buNone/>
            </a:pPr>
            <a:r>
              <a:rPr lang="en-US" altLang="en-US" dirty="0" smtClean="0">
                <a:solidFill>
                  <a:srgbClr val="000000"/>
                </a:solidFill>
                <a:latin typeface="Tahoma"/>
              </a:rPr>
              <a:t>Better?</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9231836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152400"/>
            <a:ext cx="7772400" cy="1143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Detailed Look at PCA</a:t>
            </a:r>
          </a:p>
        </p:txBody>
      </p:sp>
      <p:sp>
        <p:nvSpPr>
          <p:cNvPr id="7168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71684" name="Text Box 4"/>
          <p:cNvSpPr txBox="1">
            <a:spLocks noChangeArrowheads="1"/>
          </p:cNvSpPr>
          <p:nvPr/>
        </p:nvSpPr>
        <p:spPr bwMode="auto">
          <a:xfrm>
            <a:off x="533400" y="1524000"/>
            <a:ext cx="830580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Now Study “Folklore” More Carefully</a:t>
            </a:r>
          </a:p>
          <a:p>
            <a:pPr marL="457200" marR="0" lvl="0" indent="-457200" algn="l" defTabSz="914400" rtl="0" eaLnBrk="1" fontAlgn="base" latinLnBrk="0" hangingPunct="1">
              <a:lnSpc>
                <a:spcPct val="16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BackGround</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endParaRPr>
          </a:p>
          <a:p>
            <a:pPr marL="457200" marR="0" lvl="0" indent="-457200" algn="l" defTabSz="914400" rtl="0" eaLnBrk="1" fontAlgn="base" latinLnBrk="0" hangingPunct="1">
              <a:lnSpc>
                <a:spcPct val="16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History</a:t>
            </a:r>
          </a:p>
          <a:p>
            <a:pPr marL="457200" marR="0" lvl="0" indent="-457200" algn="l" defTabSz="914400" rtl="0" eaLnBrk="1" fontAlgn="base" latinLnBrk="0" hangingPunct="1">
              <a:lnSpc>
                <a:spcPct val="16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Underpinnings </a:t>
            </a:r>
          </a:p>
          <a:p>
            <a:pPr marL="0" marR="0" lvl="0" indent="0" algn="ctr"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(Mathematical &amp; Computational)</a:t>
            </a:r>
          </a:p>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Good Overall Reference:    </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Jolliffe</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(2002)</a:t>
            </a:r>
          </a:p>
        </p:txBody>
      </p:sp>
    </p:spTree>
    <p:extLst>
      <p:ext uri="{BB962C8B-B14F-4D97-AF65-F5344CB8AC3E}">
        <p14:creationId xmlns:p14="http://schemas.microsoft.com/office/powerpoint/2010/main" val="3257347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152400"/>
            <a:ext cx="86106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PCA:  Rediscovery </a:t>
            </a:r>
            <a:r>
              <a:rPr lang="en-US" smtClean="0">
                <a:solidFill>
                  <a:schemeClr val="bg2"/>
                </a:solidFill>
                <a:latin typeface="Arial" charset="0"/>
                <a:ea typeface="Arial Unicode MS" pitchFamily="34" charset="-128"/>
                <a:cs typeface="Arial Unicode MS" pitchFamily="34" charset="-128"/>
              </a:rPr>
              <a:t>–</a:t>
            </a:r>
            <a:r>
              <a:rPr lang="en-US" smtClean="0">
                <a:solidFill>
                  <a:schemeClr val="bg2"/>
                </a:solidFill>
                <a:latin typeface="Arial Unicode MS" pitchFamily="34" charset="-128"/>
                <a:ea typeface="Arial Unicode MS" pitchFamily="34" charset="-128"/>
                <a:cs typeface="Arial Unicode MS" pitchFamily="34" charset="-128"/>
              </a:rPr>
              <a:t> Renaming</a:t>
            </a:r>
          </a:p>
        </p:txBody>
      </p:sp>
      <p:sp>
        <p:nvSpPr>
          <p:cNvPr id="69635"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69636" name="Text Box 4"/>
          <p:cNvSpPr txBox="1">
            <a:spLocks noChangeArrowheads="1"/>
          </p:cNvSpPr>
          <p:nvPr/>
        </p:nvSpPr>
        <p:spPr bwMode="auto">
          <a:xfrm>
            <a:off x="533400" y="990600"/>
            <a:ext cx="83058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en-US" sz="3200" b="0" i="0" u="sng" strike="noStrike" kern="1200" cap="none" spc="0" normalizeH="0" baseline="0" noProof="0" dirty="0" smtClean="0">
                <a:ln>
                  <a:noFill/>
                </a:ln>
                <a:solidFill>
                  <a:srgbClr val="000000"/>
                </a:solidFill>
                <a:effectLst/>
                <a:uLnTx/>
                <a:uFillTx/>
                <a:latin typeface="Arial" charset="0"/>
                <a:ea typeface="+mn-ea"/>
                <a:cs typeface="+mn-cs"/>
              </a:rPr>
              <a:t>Statistics</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a:t>
            </a:r>
          </a:p>
          <a:p>
            <a:pPr marL="457200" marR="0" lvl="0" indent="-457200" algn="ctr" defTabSz="914400" rtl="0" eaLnBrk="1" fontAlgn="base" latinLnBrk="0" hangingPunct="1">
              <a:lnSpc>
                <a:spcPct val="11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Principal Component Analysis  (PCA)</a:t>
            </a:r>
          </a:p>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en-US" sz="3200" b="0" i="0" u="sng" strike="noStrike" kern="1200" cap="none" spc="0" normalizeH="0" baseline="0" noProof="0" dirty="0" smtClean="0">
                <a:ln>
                  <a:noFill/>
                </a:ln>
                <a:solidFill>
                  <a:srgbClr val="000000"/>
                </a:solidFill>
                <a:effectLst/>
                <a:uLnTx/>
                <a:uFillTx/>
                <a:latin typeface="Arial" charset="0"/>
                <a:ea typeface="+mn-ea"/>
                <a:cs typeface="+mn-cs"/>
              </a:rPr>
              <a:t>Social Sciences</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a:t>
            </a:r>
          </a:p>
          <a:p>
            <a:pPr marL="457200" marR="0" lvl="0" indent="-457200" algn="ctr" defTabSz="914400" rtl="0" eaLnBrk="1" fontAlgn="base" latinLnBrk="0" hangingPunct="1">
              <a:lnSpc>
                <a:spcPct val="11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Factor Analysis (PCA is a subset)</a:t>
            </a:r>
          </a:p>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en-US" sz="3200" b="0" i="0" u="sng" strike="noStrike" kern="1200" cap="none" spc="0" normalizeH="0" baseline="0" noProof="0" dirty="0" smtClean="0">
                <a:ln>
                  <a:noFill/>
                </a:ln>
                <a:solidFill>
                  <a:srgbClr val="000000"/>
                </a:solidFill>
                <a:effectLst/>
                <a:uLnTx/>
                <a:uFillTx/>
                <a:latin typeface="Arial" charset="0"/>
                <a:ea typeface="+mn-ea"/>
                <a:cs typeface="+mn-cs"/>
              </a:rPr>
              <a:t>Probability / Electrical </a:t>
            </a:r>
            <a:r>
              <a:rPr kumimoji="0" lang="en-US" sz="3200" b="0" i="0" u="sng" strike="noStrike" kern="1200" cap="none" spc="0" normalizeH="0" baseline="0" noProof="0" dirty="0" err="1" smtClean="0">
                <a:ln>
                  <a:noFill/>
                </a:ln>
                <a:solidFill>
                  <a:srgbClr val="000000"/>
                </a:solidFill>
                <a:effectLst/>
                <a:uLnTx/>
                <a:uFillTx/>
                <a:latin typeface="Arial" charset="0"/>
                <a:ea typeface="+mn-ea"/>
                <a:cs typeface="+mn-cs"/>
              </a:rPr>
              <a:t>Eng</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a:t>
            </a:r>
          </a:p>
          <a:p>
            <a:pPr marL="457200" marR="0" lvl="0" indent="-457200" algn="ctr" defTabSz="914400" rtl="0" eaLnBrk="1" fontAlgn="base" latinLnBrk="0" hangingPunct="1">
              <a:lnSpc>
                <a:spcPct val="11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Karhunen</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 </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Loeve</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expansion</a:t>
            </a:r>
          </a:p>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en-US" sz="3200" b="0" i="0" u="sng" strike="noStrike" kern="1200" cap="none" spc="0" normalizeH="0" baseline="0" noProof="0" dirty="0" smtClean="0">
                <a:ln>
                  <a:noFill/>
                </a:ln>
                <a:solidFill>
                  <a:srgbClr val="000000"/>
                </a:solidFill>
                <a:effectLst/>
                <a:uLnTx/>
                <a:uFillTx/>
                <a:latin typeface="Arial" charset="0"/>
                <a:ea typeface="+mn-ea"/>
                <a:cs typeface="+mn-cs"/>
              </a:rPr>
              <a:t>Applied Mathematics</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a:t>
            </a:r>
          </a:p>
          <a:p>
            <a:pPr marL="457200" marR="0" lvl="0" indent="-457200" algn="ctr" defTabSz="914400" rtl="0" eaLnBrk="1" fontAlgn="base" latinLnBrk="0" hangingPunct="1">
              <a:lnSpc>
                <a:spcPct val="11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Proper Orthogonal Decomposition (POD)</a:t>
            </a:r>
          </a:p>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en-US" sz="3200" b="0" i="0" u="sng" strike="noStrike" kern="1200" cap="none" spc="0" normalizeH="0" baseline="0" noProof="0" dirty="0" smtClean="0">
                <a:ln>
                  <a:noFill/>
                </a:ln>
                <a:solidFill>
                  <a:srgbClr val="000000"/>
                </a:solidFill>
                <a:effectLst/>
                <a:uLnTx/>
                <a:uFillTx/>
                <a:latin typeface="Arial" charset="0"/>
                <a:ea typeface="+mn-ea"/>
                <a:cs typeface="+mn-cs"/>
              </a:rPr>
              <a:t>Geo-Sciences</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a:t>
            </a:r>
          </a:p>
          <a:p>
            <a:pPr marL="457200" marR="0" lvl="0" indent="-457200" algn="ctr" defTabSz="914400" rtl="0" eaLnBrk="1" fontAlgn="base" latinLnBrk="0" hangingPunct="1">
              <a:lnSpc>
                <a:spcPct val="11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Empirical Orthogonal Functions (EOF)</a:t>
            </a: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270791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3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6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6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152400"/>
            <a:ext cx="7772400" cy="1143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An Interesting Historical Note</a:t>
            </a:r>
          </a:p>
        </p:txBody>
      </p:sp>
      <p:sp>
        <p:nvSpPr>
          <p:cNvPr id="70659"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70660" name="Text Box 4"/>
          <p:cNvSpPr txBox="1">
            <a:spLocks noChangeArrowheads="1"/>
          </p:cNvSpPr>
          <p:nvPr/>
        </p:nvSpPr>
        <p:spPr bwMode="auto">
          <a:xfrm>
            <a:off x="533400" y="1524000"/>
            <a:ext cx="8305800" cy="56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The 1</a:t>
            </a:r>
            <a:r>
              <a:rPr kumimoji="0" lang="en-US" sz="3200" b="0" i="0" u="none" strike="noStrike" kern="1200" cap="none" spc="0" normalizeH="0" baseline="30000" noProof="0" dirty="0" smtClean="0">
                <a:ln>
                  <a:noFill/>
                </a:ln>
                <a:solidFill>
                  <a:srgbClr val="000000"/>
                </a:solidFill>
                <a:effectLst/>
                <a:uLnTx/>
                <a:uFillTx/>
                <a:latin typeface="Arial" charset="0"/>
                <a:ea typeface="+mn-ea"/>
                <a:cs typeface="+mn-cs"/>
                <a:sym typeface="Wingdings" pitchFamily="2" charset="2"/>
              </a:rPr>
              <a:t>st</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 application of PCA to </a:t>
            </a:r>
            <a:r>
              <a:rPr kumimoji="0" lang="en-US" sz="3200" b="0" i="1"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Functional Data Analysis</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a:t>
            </a:r>
          </a:p>
          <a:p>
            <a:pPr marL="457200" marR="0" lvl="0" indent="-457200" algn="ctr"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Rao (1958)</a:t>
            </a:r>
          </a:p>
          <a:p>
            <a:pPr marL="457200" marR="0" lvl="0" indent="-457200" algn="ctr" defTabSz="914400" rtl="0" eaLnBrk="1" fontAlgn="base" latinLnBrk="0" hangingPunct="1">
              <a:lnSpc>
                <a:spcPct val="16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000000"/>
                </a:solidFill>
                <a:effectLst/>
                <a:uLnTx/>
                <a:uFillTx/>
                <a:latin typeface="Arial" charset="0"/>
                <a:ea typeface="+mn-ea"/>
                <a:cs typeface="+mn-cs"/>
              </a:rPr>
              <a:t>st</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Paper with “Curves as </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Data Objects”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viewpoint</a:t>
            </a:r>
          </a:p>
          <a:p>
            <a:pPr marL="457200" marR="0" lvl="0" indent="-457200" algn="ctr" defTabSz="914400" rtl="0" eaLnBrk="1" fontAlgn="base" latinLnBrk="0" hangingPunct="1">
              <a:lnSpc>
                <a:spcPct val="16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endParaRPr>
          </a:p>
        </p:txBody>
      </p:sp>
      <p:pic>
        <p:nvPicPr>
          <p:cNvPr id="5" name="Picture 4"/>
          <p:cNvPicPr>
            <a:picLocks noChangeAspect="1"/>
          </p:cNvPicPr>
          <p:nvPr/>
        </p:nvPicPr>
        <p:blipFill rotWithShape="1">
          <a:blip r:embed="rId3"/>
          <a:srcRect l="9025" t="7806" r="16829" b="15568"/>
          <a:stretch/>
        </p:blipFill>
        <p:spPr>
          <a:xfrm>
            <a:off x="6629400" y="2484520"/>
            <a:ext cx="1810967" cy="2163680"/>
          </a:xfrm>
          <a:prstGeom prst="rect">
            <a:avLst/>
          </a:prstGeom>
        </p:spPr>
      </p:pic>
    </p:spTree>
    <p:extLst>
      <p:ext uri="{BB962C8B-B14F-4D97-AF65-F5344CB8AC3E}">
        <p14:creationId xmlns:p14="http://schemas.microsoft.com/office/powerpoint/2010/main" val="125307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152400"/>
            <a:ext cx="7772400" cy="1143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Detailed Look at PCA</a:t>
            </a:r>
          </a:p>
        </p:txBody>
      </p:sp>
      <p:sp>
        <p:nvSpPr>
          <p:cNvPr id="7168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71684" name="Text Box 4"/>
          <p:cNvSpPr txBox="1">
            <a:spLocks noChangeArrowheads="1"/>
          </p:cNvSpPr>
          <p:nvPr/>
        </p:nvSpPr>
        <p:spPr bwMode="auto">
          <a:xfrm>
            <a:off x="533400" y="1524000"/>
            <a:ext cx="830580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Three Important (&amp; Interesting) Viewpoints:</a:t>
            </a: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Mathematics</a:t>
            </a: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sym typeface="Wingdings" pitchFamily="2" charset="2"/>
              </a:rPr>
              <a:t>Numerics</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Statistics</a:t>
            </a:r>
          </a:p>
          <a:p>
            <a:pPr marL="0" marR="0" lvl="0" indent="0" algn="l" defTabSz="914400" rtl="0" eaLnBrk="1" fontAlgn="base" latinLnBrk="0" hangingPunct="1">
              <a:lnSpc>
                <a:spcPct val="16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Goal:  Study Interrelationships</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6904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152400"/>
            <a:ext cx="7772400" cy="1143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Detailed Look at PCA</a:t>
            </a:r>
          </a:p>
        </p:txBody>
      </p:sp>
      <p:sp>
        <p:nvSpPr>
          <p:cNvPr id="7168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71684" name="Text Box 4"/>
          <p:cNvSpPr txBox="1">
            <a:spLocks noChangeArrowheads="1"/>
          </p:cNvSpPr>
          <p:nvPr/>
        </p:nvSpPr>
        <p:spPr bwMode="auto">
          <a:xfrm>
            <a:off x="533400" y="1524000"/>
            <a:ext cx="83058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Three Important (&amp; Interesting) Viewpoints:</a:t>
            </a: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Mathematics</a:t>
            </a: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sym typeface="Wingdings" pitchFamily="2" charset="2"/>
              </a:rPr>
              <a:t>Numerics</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60000"/>
              </a:lnSpc>
              <a:spcBef>
                <a:spcPct val="0"/>
              </a:spcBef>
              <a:spcAft>
                <a:spcPct val="0"/>
              </a:spcAft>
              <a:buClrTx/>
              <a:buSzTx/>
              <a:buFontTx/>
              <a:buAutoNum type="arabicPeriod"/>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Statistics</a:t>
            </a:r>
          </a:p>
          <a:p>
            <a:pPr marL="457200" marR="0" lvl="0" indent="-457200" algn="l" defTabSz="914400" rtl="0" eaLnBrk="1" fontAlgn="base" latinLnBrk="0" hangingPunct="1">
              <a:lnSpc>
                <a:spcPct val="16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1</a:t>
            </a:r>
            <a:r>
              <a:rPr kumimoji="0" lang="en-US" sz="3200" b="0" i="0" u="none" strike="noStrike" kern="1200" cap="none" spc="0" normalizeH="0" baseline="30000" noProof="0" dirty="0" smtClean="0">
                <a:ln>
                  <a:noFill/>
                </a:ln>
                <a:solidFill>
                  <a:srgbClr val="000000"/>
                </a:solidFill>
                <a:effectLst/>
                <a:uLnTx/>
                <a:uFillTx/>
                <a:latin typeface="Arial" charset="0"/>
                <a:ea typeface="+mn-ea"/>
                <a:cs typeface="+mn-cs"/>
              </a:rPr>
              <a:t>st</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Review Linear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A</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lg. and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M</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ultivar</a:t>
            </a: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 Prob.</a:t>
            </a:r>
          </a:p>
        </p:txBody>
      </p:sp>
    </p:spTree>
    <p:extLst>
      <p:ext uri="{BB962C8B-B14F-4D97-AF65-F5344CB8AC3E}">
        <p14:creationId xmlns:p14="http://schemas.microsoft.com/office/powerpoint/2010/main" val="328519416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tx1"/>
            </a:gs>
            <a:gs pos="100000">
              <a:schemeClr val="folHlink"/>
            </a:gs>
          </a:gsLst>
          <a:lin ang="2700000" scaled="1"/>
        </a:gra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762000" y="152400"/>
            <a:ext cx="77724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Course Background I</a:t>
            </a:r>
          </a:p>
        </p:txBody>
      </p:sp>
      <p:sp>
        <p:nvSpPr>
          <p:cNvPr id="103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1034" name="Text Box 4"/>
          <p:cNvSpPr txBox="1">
            <a:spLocks noChangeArrowheads="1"/>
          </p:cNvSpPr>
          <p:nvPr/>
        </p:nvSpPr>
        <p:spPr bwMode="auto">
          <a:xfrm>
            <a:off x="685800" y="990600"/>
            <a:ext cx="83058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4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Linear Algebra</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Please Check Familiarity</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No? Read Up in Linear Algebra Text</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Or Wikipedia?</a:t>
            </a:r>
          </a:p>
        </p:txBody>
      </p:sp>
      <p:sp>
        <p:nvSpPr>
          <p:cNvPr id="10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6" name="Rectangle 8"/>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7" name="Rectangle 10"/>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8" name="Rectangle 12"/>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9" name="Rectangle 14"/>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40" name="Rectangle 1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536348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tx1"/>
            </a:gs>
            <a:gs pos="100000">
              <a:schemeClr val="folHlink"/>
            </a:gs>
          </a:gsLst>
          <a:lin ang="2700000" scaled="1"/>
        </a:gra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762000" y="152400"/>
            <a:ext cx="77724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Course Background I</a:t>
            </a:r>
          </a:p>
        </p:txBody>
      </p:sp>
      <p:sp>
        <p:nvSpPr>
          <p:cNvPr id="103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mc:AlternateContent xmlns:mc="http://schemas.openxmlformats.org/markup-compatibility/2006" xmlns:a14="http://schemas.microsoft.com/office/drawing/2010/main">
        <mc:Choice Requires="a14">
          <p:sp>
            <p:nvSpPr>
              <p:cNvPr id="1034" name="Text Box 4"/>
              <p:cNvSpPr txBox="1">
                <a:spLocks noChangeArrowheads="1"/>
              </p:cNvSpPr>
              <p:nvPr/>
            </p:nvSpPr>
            <p:spPr bwMode="auto">
              <a:xfrm>
                <a:off x="685800" y="990600"/>
                <a:ext cx="8305800" cy="56200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4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Linear Algebra Key Concepts</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Vector </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Scalar</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Vector Space (Subspace)</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Basis</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Dimension</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Unit Vector Basis in </a:t>
                </a:r>
                <a14:m>
                  <m:oMath xmlns:m="http://schemas.openxmlformats.org/officeDocument/2006/math">
                    <m:sSup>
                      <m:sSupPr>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sym typeface="Wingdings" pitchFamily="2" charset="2"/>
                          </a:rPr>
                        </m:ctrlPr>
                      </m:sSupPr>
                      <m:e>
                        <m:r>
                          <a:rPr kumimoji="0" lang="en-US" sz="3200" b="0" i="1" u="none" strike="noStrike" kern="1200" cap="none" spc="0" normalizeH="0" baseline="0" noProof="0" smtClean="0">
                            <a:ln>
                              <a:noFill/>
                            </a:ln>
                            <a:solidFill>
                              <a:srgbClr val="000000"/>
                            </a:solidFill>
                            <a:effectLst/>
                            <a:uLnTx/>
                            <a:uFillTx/>
                            <a:latin typeface="Cambria Math"/>
                            <a:ea typeface="Cambria Math"/>
                            <a:cs typeface="+mn-cs"/>
                            <a:sym typeface="Wingdings" pitchFamily="2" charset="2"/>
                          </a:rPr>
                          <m:t>ℝ</m:t>
                        </m:r>
                      </m:e>
                      <m:sup>
                        <m:r>
                          <a:rPr kumimoji="0" lang="en-US" sz="3200" b="0" i="1" u="none" strike="noStrike" kern="1200" cap="none" spc="0" normalizeH="0" baseline="0" noProof="0" smtClean="0">
                            <a:ln>
                              <a:noFill/>
                            </a:ln>
                            <a:solidFill>
                              <a:srgbClr val="000000"/>
                            </a:solidFill>
                            <a:effectLst/>
                            <a:uLnTx/>
                            <a:uFillTx/>
                            <a:latin typeface="Cambria Math"/>
                            <a:ea typeface="+mn-ea"/>
                            <a:cs typeface="+mn-cs"/>
                            <a:sym typeface="Wingdings" pitchFamily="2" charset="2"/>
                          </a:rPr>
                          <m:t>𝑑</m:t>
                        </m:r>
                      </m:sup>
                    </m:sSup>
                  </m:oMath>
                </a14:m>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Linear Combo as Matrix Multiplication</a:t>
                </a:r>
              </a:p>
            </p:txBody>
          </p:sp>
        </mc:Choice>
        <mc:Fallback xmlns="">
          <p:sp>
            <p:nvSpPr>
              <p:cNvPr id="1034" name="Text Box 4"/>
              <p:cNvSpPr txBox="1">
                <a:spLocks noRot="1" noChangeAspect="1" noMove="1" noResize="1" noEditPoints="1" noAdjustHandles="1" noChangeArrowheads="1" noChangeShapeType="1" noTextEdit="1"/>
              </p:cNvSpPr>
              <p:nvPr/>
            </p:nvSpPr>
            <p:spPr bwMode="auto">
              <a:xfrm>
                <a:off x="685800" y="990600"/>
                <a:ext cx="8305800" cy="5620065"/>
              </a:xfrm>
              <a:prstGeom prst="rect">
                <a:avLst/>
              </a:prstGeom>
              <a:blipFill rotWithShape="1">
                <a:blip r:embed="rId3"/>
                <a:stretch>
                  <a:fillRect l="-1909" b="-1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6" name="Rectangle 8"/>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7" name="Rectangle 10"/>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8" name="Rectangle 12"/>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9" name="Rectangle 14"/>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40" name="Rectangle 1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5617563" y="4316413"/>
                <a:ext cx="2318007" cy="1379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2"/>
                              </a:solidFill>
                              <a:latin typeface="Cambria Math" panose="02040503050406030204" pitchFamily="18" charset="0"/>
                            </a:rPr>
                          </m:ctrlPr>
                        </m:dPr>
                        <m:e>
                          <m:d>
                            <m:dPr>
                              <m:ctrlPr>
                                <a:rPr lang="en-US" sz="2400" i="1" smtClean="0">
                                  <a:solidFill>
                                    <a:schemeClr val="bg2"/>
                                  </a:solidFill>
                                  <a:latin typeface="Cambria Math" panose="02040503050406030204" pitchFamily="18" charset="0"/>
                                </a:rPr>
                              </m:ctrlPr>
                            </m:dPr>
                            <m:e>
                              <m:m>
                                <m:mPr>
                                  <m:mcs>
                                    <m:mc>
                                      <m:mcPr>
                                        <m:count m:val="1"/>
                                        <m:mcJc m:val="center"/>
                                      </m:mcPr>
                                    </m:mc>
                                  </m:mcs>
                                  <m:ctrlPr>
                                    <a:rPr lang="en-US" sz="2400" i="1" smtClean="0">
                                      <a:solidFill>
                                        <a:schemeClr val="bg2"/>
                                      </a:solidFill>
                                      <a:latin typeface="Cambria Math" panose="02040503050406030204" pitchFamily="18" charset="0"/>
                                    </a:rPr>
                                  </m:ctrlPr>
                                </m:mPr>
                                <m:mr>
                                  <m:e>
                                    <m:m>
                                      <m:mPr>
                                        <m:mcs>
                                          <m:mc>
                                            <m:mcPr>
                                              <m:count m:val="1"/>
                                              <m:mcJc m:val="center"/>
                                            </m:mcPr>
                                          </m:mc>
                                        </m:mcs>
                                        <m:ctrlPr>
                                          <a:rPr lang="en-US" sz="2400" i="1" smtClean="0">
                                            <a:solidFill>
                                              <a:schemeClr val="bg2"/>
                                            </a:solidFill>
                                            <a:latin typeface="Cambria Math" panose="02040503050406030204" pitchFamily="18" charset="0"/>
                                          </a:rPr>
                                        </m:ctrlPr>
                                      </m:mPr>
                                      <m:mr>
                                        <m:e>
                                          <m:r>
                                            <m:rPr>
                                              <m:brk m:alnAt="7"/>
                                            </m:rPr>
                                            <a:rPr lang="en-US" sz="2400" b="0" i="1" smtClean="0">
                                              <a:solidFill>
                                                <a:schemeClr val="bg2"/>
                                              </a:solidFill>
                                              <a:latin typeface="Cambria Math" panose="02040503050406030204" pitchFamily="18" charset="0"/>
                                            </a:rPr>
                                            <m:t>1</m:t>
                                          </m:r>
                                        </m:e>
                                      </m:mr>
                                      <m:mr>
                                        <m:e>
                                          <m:r>
                                            <a:rPr lang="en-US" sz="2400" b="0" i="1" smtClean="0">
                                              <a:solidFill>
                                                <a:schemeClr val="bg2"/>
                                              </a:solidFill>
                                              <a:latin typeface="Cambria Math" panose="02040503050406030204" pitchFamily="18" charset="0"/>
                                            </a:rPr>
                                            <m:t>0</m:t>
                                          </m:r>
                                        </m:e>
                                      </m:mr>
                                    </m:m>
                                  </m:e>
                                </m:mr>
                                <m:mr>
                                  <m:e>
                                    <m:m>
                                      <m:mPr>
                                        <m:mcs>
                                          <m:mc>
                                            <m:mcPr>
                                              <m:count m:val="1"/>
                                              <m:mcJc m:val="center"/>
                                            </m:mcPr>
                                          </m:mc>
                                        </m:mcs>
                                        <m:ctrlPr>
                                          <a:rPr lang="en-US" sz="2400" i="1" smtClean="0">
                                            <a:solidFill>
                                              <a:schemeClr val="bg2"/>
                                            </a:solidFill>
                                            <a:latin typeface="Cambria Math" panose="02040503050406030204" pitchFamily="18" charset="0"/>
                                          </a:rPr>
                                        </m:ctrlPr>
                                      </m:mPr>
                                      <m:mr>
                                        <m:e>
                                          <m:r>
                                            <m:rPr>
                                              <m:brk m:alnAt="7"/>
                                            </m:rPr>
                                            <a:rPr lang="en-US" sz="2400" i="1" smtClean="0">
                                              <a:solidFill>
                                                <a:schemeClr val="bg2"/>
                                              </a:solidFill>
                                              <a:latin typeface="Cambria Math" panose="02040503050406030204" pitchFamily="18" charset="0"/>
                                              <a:ea typeface="Cambria Math" panose="02040503050406030204" pitchFamily="18" charset="0"/>
                                            </a:rPr>
                                            <m:t>⋮</m:t>
                                          </m:r>
                                        </m:e>
                                      </m:mr>
                                      <m:mr>
                                        <m:e>
                                          <m:r>
                                            <a:rPr lang="en-US" sz="2400" b="0" i="1" smtClean="0">
                                              <a:solidFill>
                                                <a:schemeClr val="bg2"/>
                                              </a:solidFill>
                                              <a:latin typeface="Cambria Math" panose="02040503050406030204" pitchFamily="18" charset="0"/>
                                            </a:rPr>
                                            <m:t>0</m:t>
                                          </m:r>
                                        </m:e>
                                      </m:mr>
                                    </m:m>
                                  </m:e>
                                </m:mr>
                              </m:m>
                            </m:e>
                          </m:d>
                          <m:r>
                            <a:rPr lang="en-US" sz="2400" b="0" i="1" smtClean="0">
                              <a:solidFill>
                                <a:schemeClr val="bg2"/>
                              </a:solidFill>
                              <a:latin typeface="Cambria Math" panose="02040503050406030204" pitchFamily="18" charset="0"/>
                            </a:rPr>
                            <m:t>,</m:t>
                          </m:r>
                          <m:r>
                            <a:rPr lang="en-US" sz="2400" b="0" i="1" smtClean="0">
                              <a:solidFill>
                                <a:schemeClr val="bg2"/>
                              </a:solidFill>
                              <a:latin typeface="Cambria Math" panose="02040503050406030204" pitchFamily="18" charset="0"/>
                              <a:ea typeface="Cambria Math" panose="02040503050406030204" pitchFamily="18" charset="0"/>
                            </a:rPr>
                            <m:t>⋯,</m:t>
                          </m:r>
                          <m:d>
                            <m:dPr>
                              <m:ctrlPr>
                                <a:rPr lang="en-US" sz="2400" b="0" i="1" smtClean="0">
                                  <a:solidFill>
                                    <a:schemeClr val="bg2"/>
                                  </a:solidFill>
                                  <a:latin typeface="Cambria Math" panose="02040503050406030204" pitchFamily="18" charset="0"/>
                                  <a:ea typeface="Cambria Math" panose="02040503050406030204" pitchFamily="18" charset="0"/>
                                </a:rPr>
                              </m:ctrlPr>
                            </m:dPr>
                            <m:e>
                              <m:m>
                                <m:mPr>
                                  <m:mcs>
                                    <m:mc>
                                      <m:mcPr>
                                        <m:count m:val="1"/>
                                        <m:mcJc m:val="center"/>
                                      </m:mcPr>
                                    </m:mc>
                                  </m:mcs>
                                  <m:ctrlPr>
                                    <a:rPr lang="en-US" sz="2400" b="0" i="1" smtClean="0">
                                      <a:solidFill>
                                        <a:schemeClr val="bg2"/>
                                      </a:solidFill>
                                      <a:latin typeface="Cambria Math" panose="02040503050406030204" pitchFamily="18" charset="0"/>
                                      <a:ea typeface="Cambria Math" panose="02040503050406030204" pitchFamily="18" charset="0"/>
                                    </a:rPr>
                                  </m:ctrlPr>
                                </m:mPr>
                                <m:mr>
                                  <m:e>
                                    <m:m>
                                      <m:mPr>
                                        <m:mcs>
                                          <m:mc>
                                            <m:mcPr>
                                              <m:count m:val="1"/>
                                              <m:mcJc m:val="center"/>
                                            </m:mcPr>
                                          </m:mc>
                                        </m:mcs>
                                        <m:ctrlPr>
                                          <a:rPr lang="en-US" sz="2400" b="0" i="1" smtClean="0">
                                            <a:solidFill>
                                              <a:schemeClr val="bg2"/>
                                            </a:solidFill>
                                            <a:latin typeface="Cambria Math" panose="02040503050406030204" pitchFamily="18" charset="0"/>
                                            <a:ea typeface="Cambria Math" panose="02040503050406030204" pitchFamily="18" charset="0"/>
                                          </a:rPr>
                                        </m:ctrlPr>
                                      </m:mPr>
                                      <m:mr>
                                        <m:e>
                                          <m:r>
                                            <m:rPr>
                                              <m:brk m:alnAt="7"/>
                                            </m:rPr>
                                            <a:rPr lang="en-US" sz="2400" b="0" i="1" smtClean="0">
                                              <a:solidFill>
                                                <a:schemeClr val="bg2"/>
                                              </a:solidFill>
                                              <a:latin typeface="Cambria Math" panose="02040503050406030204" pitchFamily="18" charset="0"/>
                                              <a:ea typeface="Cambria Math" panose="02040503050406030204" pitchFamily="18" charset="0"/>
                                            </a:rPr>
                                            <m:t>0</m:t>
                                          </m:r>
                                        </m:e>
                                      </m:mr>
                                      <m:mr>
                                        <m:e>
                                          <m:r>
                                            <a:rPr lang="en-US" sz="2400" b="0" i="1" smtClean="0">
                                              <a:solidFill>
                                                <a:schemeClr val="bg2"/>
                                              </a:solidFill>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sz="2400" b="0" i="1" smtClean="0">
                                            <a:solidFill>
                                              <a:schemeClr val="bg2"/>
                                            </a:solidFill>
                                            <a:latin typeface="Cambria Math" panose="02040503050406030204" pitchFamily="18" charset="0"/>
                                            <a:ea typeface="Cambria Math" panose="02040503050406030204" pitchFamily="18" charset="0"/>
                                          </a:rPr>
                                        </m:ctrlPr>
                                      </m:mPr>
                                      <m:mr>
                                        <m:e>
                                          <m:r>
                                            <m:rPr>
                                              <m:brk m:alnAt="7"/>
                                            </m:rPr>
                                            <a:rPr lang="en-US" sz="2400" b="0" i="1" smtClean="0">
                                              <a:solidFill>
                                                <a:schemeClr val="bg2"/>
                                              </a:solidFill>
                                              <a:latin typeface="Cambria Math" panose="02040503050406030204" pitchFamily="18" charset="0"/>
                                              <a:ea typeface="Cambria Math" panose="02040503050406030204" pitchFamily="18" charset="0"/>
                                            </a:rPr>
                                            <m:t>0</m:t>
                                          </m:r>
                                        </m:e>
                                      </m:mr>
                                      <m:mr>
                                        <m:e>
                                          <m:r>
                                            <a:rPr lang="en-US" sz="2400" b="0" i="1" smtClean="0">
                                              <a:solidFill>
                                                <a:schemeClr val="bg2"/>
                                              </a:solidFill>
                                              <a:latin typeface="Cambria Math" panose="02040503050406030204" pitchFamily="18" charset="0"/>
                                              <a:ea typeface="Cambria Math" panose="02040503050406030204" pitchFamily="18" charset="0"/>
                                            </a:rPr>
                                            <m:t>1</m:t>
                                          </m:r>
                                        </m:e>
                                      </m:mr>
                                    </m:m>
                                  </m:e>
                                </m:mr>
                              </m:m>
                            </m:e>
                          </m:d>
                        </m:e>
                      </m:d>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617563" y="4316413"/>
                <a:ext cx="2318007" cy="13796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117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tx1"/>
            </a:gs>
            <a:gs pos="100000">
              <a:schemeClr val="folHlink"/>
            </a:gs>
          </a:gsLst>
          <a:lin ang="2700000" scaled="1"/>
        </a:gra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762000" y="152400"/>
            <a:ext cx="77724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Course Background I</a:t>
            </a:r>
          </a:p>
        </p:txBody>
      </p:sp>
      <p:sp>
        <p:nvSpPr>
          <p:cNvPr id="103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mc:AlternateContent xmlns:mc="http://schemas.openxmlformats.org/markup-compatibility/2006" xmlns:a14="http://schemas.microsoft.com/office/drawing/2010/main">
        <mc:Choice Requires="a14">
          <p:sp>
            <p:nvSpPr>
              <p:cNvPr id="1034" name="Text Box 4"/>
              <p:cNvSpPr txBox="1">
                <a:spLocks noChangeArrowheads="1"/>
              </p:cNvSpPr>
              <p:nvPr/>
            </p:nvSpPr>
            <p:spPr bwMode="auto">
              <a:xfrm>
                <a:off x="685800" y="990600"/>
                <a:ext cx="8305800" cy="56200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4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Linear Algebra Key Concepts</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Matrix Trace</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Vector Norm = Length</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Distance in </a:t>
                </a:r>
                <a14:m>
                  <m:oMath xmlns:m="http://schemas.openxmlformats.org/officeDocument/2006/math">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sym typeface="Wingdings" pitchFamily="2" charset="2"/>
                          </a:rPr>
                        </m:ctrlPr>
                      </m:sSupPr>
                      <m:e>
                        <m:r>
                          <a:rPr kumimoji="0" lang="en-US" sz="3200" b="0" i="1" u="none" strike="noStrike" kern="1200" cap="none" spc="0" normalizeH="0" baseline="0" noProof="0">
                            <a:ln>
                              <a:noFill/>
                            </a:ln>
                            <a:solidFill>
                              <a:srgbClr val="000000"/>
                            </a:solidFill>
                            <a:effectLst/>
                            <a:uLnTx/>
                            <a:uFillTx/>
                            <a:latin typeface="Cambria Math"/>
                            <a:ea typeface="Cambria Math"/>
                            <a:cs typeface="+mn-cs"/>
                            <a:sym typeface="Wingdings" pitchFamily="2" charset="2"/>
                          </a:rPr>
                          <m:t>ℝ</m:t>
                        </m:r>
                      </m:e>
                      <m:sup>
                        <m:r>
                          <a:rPr kumimoji="0" lang="en-US" sz="3200" b="0" i="1" u="none" strike="noStrike" kern="1200" cap="none" spc="0" normalizeH="0" baseline="0" noProof="0">
                            <a:ln>
                              <a:noFill/>
                            </a:ln>
                            <a:solidFill>
                              <a:srgbClr val="000000"/>
                            </a:solidFill>
                            <a:effectLst/>
                            <a:uLnTx/>
                            <a:uFillTx/>
                            <a:latin typeface="Cambria Math"/>
                            <a:ea typeface="+mn-ea"/>
                            <a:cs typeface="+mn-cs"/>
                            <a:sym typeface="Wingdings" pitchFamily="2" charset="2"/>
                          </a:rPr>
                          <m:t>𝑑</m:t>
                        </m:r>
                      </m:sup>
                    </m:sSup>
                  </m:oMath>
                </a14:m>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 = Euclidean Metric</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Inner (Dot, Scalar) Product</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Vector Angles</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Orthogonality (Perpendicularity)</a:t>
                </a:r>
              </a:p>
              <a:p>
                <a:pPr marL="457200" marR="0" lvl="0" indent="-457200" algn="l" defTabSz="9144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pitchFamily="2" charset="2"/>
                  </a:rPr>
                  <a:t>Orthonormal Basis</a:t>
                </a:r>
              </a:p>
            </p:txBody>
          </p:sp>
        </mc:Choice>
        <mc:Fallback xmlns="">
          <p:sp>
            <p:nvSpPr>
              <p:cNvPr id="1034" name="Text Box 4"/>
              <p:cNvSpPr txBox="1">
                <a:spLocks noRot="1" noChangeAspect="1" noMove="1" noResize="1" noEditPoints="1" noAdjustHandles="1" noChangeArrowheads="1" noChangeShapeType="1" noTextEdit="1"/>
              </p:cNvSpPr>
              <p:nvPr/>
            </p:nvSpPr>
            <p:spPr bwMode="auto">
              <a:xfrm>
                <a:off x="685800" y="990600"/>
                <a:ext cx="8305800" cy="5620065"/>
              </a:xfrm>
              <a:prstGeom prst="rect">
                <a:avLst/>
              </a:prstGeom>
              <a:blipFill rotWithShape="1">
                <a:blip r:embed="rId3"/>
                <a:stretch>
                  <a:fillRect l="-1909" b="-1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6" name="Rectangle 8"/>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7" name="Rectangle 10"/>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8" name="Rectangle 12"/>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39" name="Rectangle 14"/>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40" name="Rectangle 1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412997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en-US" dirty="0" smtClean="0">
                <a:solidFill>
                  <a:srgbClr val="000000"/>
                </a:solidFill>
                <a:latin typeface="Tahoma"/>
              </a:rPr>
              <a:t>Question:</a:t>
            </a:r>
          </a:p>
          <a:p>
            <a:pPr marL="457200" lvl="0" indent="-457200" algn="ctr" eaLnBrk="1" hangingPunct="1">
              <a:lnSpc>
                <a:spcPct val="150000"/>
              </a:lnSpc>
              <a:buClr>
                <a:srgbClr val="A50021"/>
              </a:buClr>
              <a:buSzPct val="75000"/>
              <a:buNone/>
            </a:pPr>
            <a:r>
              <a:rPr lang="en-US" altLang="en-US" dirty="0" smtClean="0">
                <a:solidFill>
                  <a:srgbClr val="000000"/>
                </a:solidFill>
                <a:latin typeface="Tahoma"/>
              </a:rPr>
              <a:t>When Is </a:t>
            </a:r>
            <a:r>
              <a:rPr lang="en-US" altLang="en-US" dirty="0" smtClean="0">
                <a:solidFill>
                  <a:srgbClr val="FF0000"/>
                </a:solidFill>
                <a:latin typeface="Tahoma"/>
              </a:rPr>
              <a:t>Red</a:t>
            </a:r>
            <a:r>
              <a:rPr lang="en-US" altLang="en-US" dirty="0" smtClean="0">
                <a:solidFill>
                  <a:srgbClr val="000000"/>
                </a:solidFill>
                <a:latin typeface="Tahoma"/>
              </a:rPr>
              <a:t> </a:t>
            </a:r>
            <a:r>
              <a:rPr lang="en-US" altLang="en-US" dirty="0">
                <a:solidFill>
                  <a:srgbClr val="000000"/>
                </a:solidFill>
                <a:latin typeface="Tahoma"/>
              </a:rPr>
              <a:t>vs. </a:t>
            </a:r>
            <a:r>
              <a:rPr lang="en-US" altLang="en-US" dirty="0" smtClean="0">
                <a:solidFill>
                  <a:srgbClr val="0000FF"/>
                </a:solidFill>
                <a:latin typeface="Tahoma"/>
              </a:rPr>
              <a:t>Blue </a:t>
            </a:r>
            <a:r>
              <a:rPr lang="en-US" altLang="en-US" dirty="0" smtClean="0">
                <a:solidFill>
                  <a:srgbClr val="000000"/>
                </a:solidFill>
                <a:latin typeface="Tahoma"/>
              </a:rPr>
              <a:t>Separation Better?</a:t>
            </a:r>
          </a:p>
          <a:p>
            <a:pPr marL="0" indent="0" eaLnBrk="1" hangingPunct="1">
              <a:lnSpc>
                <a:spcPct val="15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Visual Approach:</a:t>
            </a:r>
          </a:p>
          <a:p>
            <a:pPr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a:t>
            </a:r>
            <a:r>
              <a:rPr lang="en-US" altLang="ko-KR" dirty="0" smtClean="0">
                <a:solidFill>
                  <a:schemeClr val="bg2"/>
                </a:solidFill>
                <a:latin typeface="Arial Unicode MS" pitchFamily="34" charset="-128"/>
                <a:ea typeface="Arial Unicode MS" pitchFamily="34" charset="-128"/>
                <a:cs typeface="Arial Unicode MS" pitchFamily="34" charset="-128"/>
              </a:rPr>
              <a:t> Train DWD to Separate</a:t>
            </a:r>
          </a:p>
          <a:p>
            <a:pPr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a:t>
            </a:r>
            <a:r>
              <a:rPr lang="en-US" altLang="ko-KR" dirty="0" smtClean="0">
                <a:solidFill>
                  <a:schemeClr val="bg2"/>
                </a:solidFill>
                <a:latin typeface="Arial Unicode MS" pitchFamily="34" charset="-128"/>
                <a:ea typeface="Arial Unicode MS" pitchFamily="34" charset="-128"/>
                <a:cs typeface="Arial Unicode MS" pitchFamily="34" charset="-128"/>
              </a:rPr>
              <a:t> Project, and View </a:t>
            </a:r>
            <a:r>
              <a:rPr lang="en-US" altLang="ko-KR" i="1" dirty="0" smtClean="0">
                <a:solidFill>
                  <a:schemeClr val="bg2"/>
                </a:solidFill>
                <a:latin typeface="Arial Unicode MS" pitchFamily="34" charset="-128"/>
                <a:ea typeface="Arial Unicode MS" pitchFamily="34" charset="-128"/>
                <a:cs typeface="Arial Unicode MS" pitchFamily="34" charset="-128"/>
              </a:rPr>
              <a:t>How Separated</a:t>
            </a:r>
          </a:p>
          <a:p>
            <a:pPr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a:t>
            </a:r>
            <a:r>
              <a:rPr lang="en-US" altLang="ko-KR" dirty="0" smtClean="0">
                <a:solidFill>
                  <a:schemeClr val="bg2"/>
                </a:solidFill>
                <a:latin typeface="Arial Unicode MS" pitchFamily="34" charset="-128"/>
                <a:ea typeface="Arial Unicode MS" pitchFamily="34" charset="-128"/>
                <a:cs typeface="Arial Unicode MS" pitchFamily="34" charset="-128"/>
              </a:rPr>
              <a:t> Useful View, Add </a:t>
            </a:r>
            <a:r>
              <a:rPr lang="en-US" altLang="ko-KR" u="sng" dirty="0" smtClean="0">
                <a:solidFill>
                  <a:schemeClr val="bg2"/>
                </a:solidFill>
                <a:latin typeface="Arial Unicode MS" pitchFamily="34" charset="-128"/>
                <a:ea typeface="Arial Unicode MS" pitchFamily="34" charset="-128"/>
                <a:cs typeface="Arial Unicode MS" pitchFamily="34" charset="-128"/>
              </a:rPr>
              <a:t>Orthogonal PC Directions</a:t>
            </a:r>
          </a:p>
          <a:p>
            <a:pPr marL="0" indent="0" eaLnBrk="1" hangingPunct="1">
              <a:lnSpc>
                <a:spcPct val="150000"/>
              </a:lnSpc>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59963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Raw Data – DWD &amp; Ortho PCs Scatterplot</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Some</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But Dominated</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By Few Large </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Compounds</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88586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Binary Data – DWD &amp; Ortho PCs Scatterplot</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Better</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And Better</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Visualization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2268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en-US" dirty="0" err="1" smtClean="0">
                <a:solidFill>
                  <a:srgbClr val="000000"/>
                </a:solidFill>
                <a:latin typeface="Tahoma"/>
              </a:rPr>
              <a:t>Standard’d</a:t>
            </a:r>
            <a:r>
              <a:rPr lang="en-US" altLang="ko-KR" dirty="0" smtClean="0">
                <a:solidFill>
                  <a:schemeClr val="bg2"/>
                </a:solidFill>
                <a:latin typeface="Arial Unicode MS" pitchFamily="34" charset="-128"/>
                <a:ea typeface="Arial Unicode MS" pitchFamily="34" charset="-128"/>
                <a:cs typeface="Arial Unicode MS" pitchFamily="34" charset="-128"/>
              </a:rPr>
              <a:t> Non-Binary Data – DWD &amp; OPCA</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Better</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Very Useful</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Visualization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3721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smtClean="0">
                <a:solidFill>
                  <a:schemeClr val="bg2"/>
                </a:solidFill>
                <a:latin typeface="Arial" charset="0"/>
                <a:ea typeface="Gulim" pitchFamily="34" charset="-127"/>
                <a:cs typeface="Arial" charset="0"/>
              </a:rPr>
              <a:t>Caution</a:t>
            </a:r>
          </a:p>
        </p:txBody>
      </p:sp>
      <p:sp>
        <p:nvSpPr>
          <p:cNvPr id="155651" name="Rectangle 3"/>
          <p:cNvSpPr>
            <a:spLocks noGrp="1" noChangeArrowheads="1"/>
          </p:cNvSpPr>
          <p:nvPr>
            <p:ph type="body" idx="1"/>
          </p:nvPr>
        </p:nvSpPr>
        <p:spPr>
          <a:xfrm>
            <a:off x="381000" y="1143000"/>
            <a:ext cx="8610600" cy="5029200"/>
          </a:xfrm>
        </p:spPr>
        <p:txBody>
          <a:bodyPr/>
          <a:lstStyle/>
          <a:p>
            <a:pPr eaLnBrk="1" hangingPunct="1">
              <a:lnSpc>
                <a:spcPct val="150000"/>
              </a:lnSpc>
              <a:buFont typeface="Wingdings" pitchFamily="2" charset="2"/>
              <a:buNone/>
            </a:pPr>
            <a:r>
              <a:rPr lang="en-US" altLang="ko-KR" sz="3600" dirty="0" smtClean="0">
                <a:solidFill>
                  <a:schemeClr val="bg2"/>
                </a:solidFill>
                <a:latin typeface="Arial" charset="0"/>
                <a:ea typeface="Gulim" pitchFamily="34" charset="-127"/>
                <a:cs typeface="Arial" charset="0"/>
              </a:rPr>
              <a:t>Important Lesson:</a:t>
            </a:r>
          </a:p>
          <a:p>
            <a:pPr eaLnBrk="1" hangingPunct="1">
              <a:lnSpc>
                <a:spcPct val="150000"/>
              </a:lnSpc>
              <a:buFont typeface="Wingdings" pitchFamily="2" charset="2"/>
              <a:buNone/>
            </a:pPr>
            <a:r>
              <a:rPr lang="en-US" altLang="ko-KR" sz="3600" dirty="0" smtClean="0">
                <a:solidFill>
                  <a:schemeClr val="bg2"/>
                </a:solidFill>
                <a:latin typeface="Arial" charset="0"/>
                <a:ea typeface="Gulim" pitchFamily="34" charset="-127"/>
                <a:cs typeface="Arial" charset="0"/>
              </a:rPr>
              <a:t>DWD Separation Can Be Deceptive</a:t>
            </a:r>
          </a:p>
          <a:p>
            <a:pPr eaLnBrk="1" hangingPunct="1">
              <a:lnSpc>
                <a:spcPct val="150000"/>
              </a:lnSpc>
              <a:buFont typeface="Wingdings" pitchFamily="2" charset="2"/>
              <a:buNone/>
            </a:pPr>
            <a:r>
              <a:rPr lang="en-US" altLang="ko-KR" sz="3600" dirty="0" smtClean="0">
                <a:solidFill>
                  <a:schemeClr val="bg2"/>
                </a:solidFill>
                <a:latin typeface="Arial" charset="0"/>
                <a:ea typeface="Gulim" pitchFamily="34" charset="-127"/>
                <a:cs typeface="Arial" charset="0"/>
              </a:rPr>
              <a:t>Since DWD is </a:t>
            </a:r>
            <a:r>
              <a:rPr lang="en-US" altLang="ko-KR" sz="3600" u="sng" dirty="0" smtClean="0">
                <a:solidFill>
                  <a:schemeClr val="bg2"/>
                </a:solidFill>
                <a:latin typeface="Arial" charset="0"/>
                <a:ea typeface="Gulim" pitchFamily="34" charset="-127"/>
                <a:cs typeface="Arial" charset="0"/>
              </a:rPr>
              <a:t>Really Good</a:t>
            </a:r>
            <a:r>
              <a:rPr lang="en-US" altLang="ko-KR" sz="3600" dirty="0" smtClean="0">
                <a:solidFill>
                  <a:schemeClr val="bg2"/>
                </a:solidFill>
                <a:latin typeface="Arial" charset="0"/>
                <a:ea typeface="Gulim" pitchFamily="34" charset="-127"/>
                <a:cs typeface="Arial" charset="0"/>
              </a:rPr>
              <a:t> at Separation</a:t>
            </a:r>
          </a:p>
          <a:p>
            <a:pPr eaLnBrk="1" hangingPunct="1">
              <a:lnSpc>
                <a:spcPct val="150000"/>
              </a:lnSpc>
              <a:buFont typeface="Wingdings" pitchFamily="2" charset="2"/>
              <a:buNone/>
            </a:pPr>
            <a:r>
              <a:rPr lang="en-US" altLang="ko-KR" sz="3600" dirty="0" smtClean="0">
                <a:solidFill>
                  <a:schemeClr val="bg2"/>
                </a:solidFill>
                <a:latin typeface="Arial" charset="0"/>
                <a:ea typeface="Gulim" pitchFamily="34" charset="-127"/>
                <a:cs typeface="Arial" charset="0"/>
              </a:rPr>
              <a:t>Important Concept:</a:t>
            </a:r>
          </a:p>
          <a:p>
            <a:pPr algn="ctr" eaLnBrk="1" hangingPunct="1">
              <a:lnSpc>
                <a:spcPct val="150000"/>
              </a:lnSpc>
              <a:buFont typeface="Wingdings" pitchFamily="2" charset="2"/>
              <a:buNone/>
            </a:pPr>
            <a:r>
              <a:rPr lang="en-US" altLang="ko-KR" sz="3600" dirty="0" smtClean="0">
                <a:solidFill>
                  <a:schemeClr val="bg2"/>
                </a:solidFill>
                <a:latin typeface="Arial" charset="0"/>
                <a:ea typeface="Gulim" pitchFamily="34" charset="-127"/>
                <a:cs typeface="Arial" charset="0"/>
              </a:rPr>
              <a:t>Statistical </a:t>
            </a:r>
            <a:r>
              <a:rPr lang="en-US" altLang="ko-KR" sz="3600" dirty="0">
                <a:solidFill>
                  <a:schemeClr val="bg2"/>
                </a:solidFill>
                <a:latin typeface="Arial" charset="0"/>
                <a:ea typeface="Gulim" pitchFamily="34" charset="-127"/>
                <a:cs typeface="Arial" charset="0"/>
              </a:rPr>
              <a:t>Inference is </a:t>
            </a:r>
            <a:r>
              <a:rPr lang="en-US" altLang="ko-KR" sz="3600" i="1" dirty="0">
                <a:solidFill>
                  <a:schemeClr val="bg2"/>
                </a:solidFill>
                <a:latin typeface="Arial" charset="0"/>
                <a:ea typeface="Gulim" pitchFamily="34" charset="-127"/>
                <a:cs typeface="Arial" charset="0"/>
              </a:rPr>
              <a:t>Essential</a:t>
            </a:r>
            <a:endParaRPr lang="en-US" altLang="ko-KR" sz="3600" i="1" dirty="0" smtClean="0">
              <a:solidFill>
                <a:schemeClr val="bg2"/>
              </a:solidFill>
              <a:latin typeface="Arial" charset="0"/>
              <a:ea typeface="Gulim" pitchFamily="34" charset="-127"/>
              <a:cs typeface="Arial" charset="0"/>
            </a:endParaRPr>
          </a:p>
          <a:p>
            <a:pPr eaLnBrk="1" hangingPunct="1">
              <a:buFont typeface="Wingdings" pitchFamily="2" charset="2"/>
              <a:buNone/>
            </a:pPr>
            <a:endParaRPr lang="en-US" altLang="ko-KR" sz="3600" dirty="0" smtClean="0">
              <a:solidFill>
                <a:schemeClr val="bg2"/>
              </a:solidFill>
              <a:latin typeface="Arial" charset="0"/>
              <a:ea typeface="Gulim" pitchFamily="34" charset="-127"/>
              <a:cs typeface="Arial" charset="0"/>
            </a:endParaRPr>
          </a:p>
          <a:p>
            <a:pPr eaLnBrk="1" hangingPunct="1">
              <a:buFont typeface="Wingdings" pitchFamily="2" charset="2"/>
              <a:buNone/>
            </a:pPr>
            <a:endParaRPr lang="en-US" altLang="ko-KR" sz="3600" dirty="0">
              <a:solidFill>
                <a:schemeClr val="bg2"/>
              </a:solidFill>
              <a:latin typeface="Arial" charset="0"/>
              <a:ea typeface="Gulim" pitchFamily="34" charset="-127"/>
              <a:cs typeface="Arial" charset="0"/>
            </a:endParaRPr>
          </a:p>
          <a:p>
            <a:pPr eaLnBrk="1" hangingPunct="1">
              <a:buFont typeface="Wingdings" pitchFamily="2" charset="2"/>
              <a:buNone/>
            </a:pPr>
            <a:endParaRPr lang="en-US" altLang="ko-KR" dirty="0" smtClean="0">
              <a:solidFill>
                <a:schemeClr val="bg2"/>
              </a:solidFill>
              <a:latin typeface="Arial" charset="0"/>
              <a:ea typeface="Gulim" pitchFamily="34" charset="-127"/>
              <a:cs typeface="Arial" charset="0"/>
            </a:endParaRPr>
          </a:p>
        </p:txBody>
      </p:sp>
      <p:sp>
        <p:nvSpPr>
          <p:cNvPr id="2" name="TextBox 1"/>
          <p:cNvSpPr txBox="1"/>
          <p:nvPr/>
        </p:nvSpPr>
        <p:spPr>
          <a:xfrm>
            <a:off x="5105400" y="5943600"/>
            <a:ext cx="3588483" cy="461665"/>
          </a:xfrm>
          <a:prstGeom prst="rect">
            <a:avLst/>
          </a:prstGeom>
          <a:noFill/>
        </p:spPr>
        <p:txBody>
          <a:bodyPr wrap="none" rtlCol="0">
            <a:spAutoFit/>
          </a:bodyPr>
          <a:lstStyle/>
          <a:p>
            <a:pPr>
              <a:defRPr/>
            </a:pPr>
            <a:r>
              <a:rPr lang="en-US" sz="2400" dirty="0" smtClean="0">
                <a:solidFill>
                  <a:srgbClr val="C00000"/>
                </a:solidFill>
              </a:rPr>
              <a:t>III. Confirmatory Analysis</a:t>
            </a:r>
            <a:endParaRPr lang="en-US" sz="2400" dirty="0">
              <a:solidFill>
                <a:srgbClr val="C00000"/>
              </a:solidFill>
            </a:endParaRPr>
          </a:p>
        </p:txBody>
      </p:sp>
    </p:spTree>
    <p:extLst>
      <p:ext uri="{BB962C8B-B14F-4D97-AF65-F5344CB8AC3E}">
        <p14:creationId xmlns:p14="http://schemas.microsoft.com/office/powerpoint/2010/main" val="253569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a:solidFill>
                  <a:schemeClr val="bg2"/>
                </a:solidFill>
                <a:latin typeface="Arial" charset="0"/>
                <a:ea typeface="Gulim" pitchFamily="34" charset="-127"/>
                <a:cs typeface="Arial" charset="0"/>
              </a:rPr>
              <a:t>Caution</a:t>
            </a:r>
            <a:endParaRPr lang="en-US" altLang="ko-KR" dirty="0" smtClean="0">
              <a:solidFill>
                <a:schemeClr val="bg2"/>
              </a:solidFill>
              <a:latin typeface="Arial" charset="0"/>
              <a:ea typeface="Gulim" pitchFamily="34" charset="-127"/>
              <a:cs typeface="Arial" charset="0"/>
            </a:endParaRPr>
          </a:p>
        </p:txBody>
      </p:sp>
      <p:sp>
        <p:nvSpPr>
          <p:cNvPr id="155651" name="Rectangle 3"/>
          <p:cNvSpPr>
            <a:spLocks noGrp="1" noChangeArrowheads="1"/>
          </p:cNvSpPr>
          <p:nvPr>
            <p:ph type="body" idx="1"/>
          </p:nvPr>
        </p:nvSpPr>
        <p:spPr>
          <a:xfrm>
            <a:off x="152400" y="1066800"/>
            <a:ext cx="8839200" cy="5410200"/>
          </a:xfrm>
        </p:spPr>
        <p:txBody>
          <a:bodyPr/>
          <a:lstStyle/>
          <a:p>
            <a:pPr marL="457200" lvl="0" indent="-457200" eaLnBrk="1" hangingPunct="1">
              <a:lnSpc>
                <a:spcPct val="110000"/>
              </a:lnSpc>
              <a:buClr>
                <a:srgbClr val="A50021"/>
              </a:buClr>
              <a:buSzPct val="75000"/>
              <a:buNone/>
            </a:pPr>
            <a:r>
              <a:rPr lang="en-US" dirty="0">
                <a:solidFill>
                  <a:srgbClr val="000000"/>
                </a:solidFill>
                <a:latin typeface="Tahoma"/>
              </a:rPr>
              <a:t>Toy 2-Class</a:t>
            </a:r>
          </a:p>
          <a:p>
            <a:pPr marL="457200" lvl="0" indent="-457200" eaLnBrk="1" hangingPunct="1">
              <a:lnSpc>
                <a:spcPct val="110000"/>
              </a:lnSpc>
              <a:buClr>
                <a:srgbClr val="A50021"/>
              </a:buClr>
              <a:buSzPct val="75000"/>
              <a:buNone/>
            </a:pPr>
            <a:r>
              <a:rPr lang="en-US" dirty="0">
                <a:solidFill>
                  <a:srgbClr val="000000"/>
                </a:solidFill>
                <a:latin typeface="Tahoma"/>
              </a:rPr>
              <a:t>Example</a:t>
            </a:r>
          </a:p>
          <a:p>
            <a:pPr marL="457200" lvl="0" indent="-457200" eaLnBrk="1" hangingPunct="1">
              <a:lnSpc>
                <a:spcPct val="110000"/>
              </a:lnSpc>
              <a:buClr>
                <a:srgbClr val="A50021"/>
              </a:buClr>
              <a:buSzPct val="75000"/>
              <a:buNone/>
            </a:pPr>
            <a:endParaRPr lang="en-US" dirty="0">
              <a:solidFill>
                <a:srgbClr val="000000"/>
              </a:solidFill>
              <a:latin typeface="Tahoma"/>
            </a:endParaRPr>
          </a:p>
          <a:p>
            <a:pPr marL="457200" lvl="0" indent="-457200" eaLnBrk="1" hangingPunct="1">
              <a:lnSpc>
                <a:spcPct val="110000"/>
              </a:lnSpc>
              <a:buClr>
                <a:srgbClr val="A50021"/>
              </a:buClr>
              <a:buSzPct val="75000"/>
              <a:buNone/>
            </a:pPr>
            <a:r>
              <a:rPr lang="en-US" dirty="0">
                <a:solidFill>
                  <a:srgbClr val="000000"/>
                </a:solidFill>
                <a:latin typeface="Tahoma"/>
              </a:rPr>
              <a:t>See</a:t>
            </a:r>
          </a:p>
          <a:p>
            <a:pPr marL="457200" lvl="0" indent="-457200" eaLnBrk="1" hangingPunct="1">
              <a:lnSpc>
                <a:spcPct val="110000"/>
              </a:lnSpc>
              <a:buClr>
                <a:srgbClr val="A50021"/>
              </a:buClr>
              <a:buSzPct val="75000"/>
              <a:buNone/>
            </a:pPr>
            <a:r>
              <a:rPr lang="en-US" dirty="0">
                <a:solidFill>
                  <a:srgbClr val="000000"/>
                </a:solidFill>
                <a:latin typeface="Tahoma"/>
              </a:rPr>
              <a:t>Structure?</a:t>
            </a:r>
          </a:p>
          <a:p>
            <a:pPr marL="457200" lvl="0" indent="-457200" eaLnBrk="1" hangingPunct="1">
              <a:lnSpc>
                <a:spcPct val="110000"/>
              </a:lnSpc>
              <a:buClr>
                <a:srgbClr val="A50021"/>
              </a:buClr>
              <a:buSzPct val="75000"/>
              <a:buNone/>
            </a:pPr>
            <a:endParaRPr lang="en-US" dirty="0">
              <a:solidFill>
                <a:srgbClr val="000000"/>
              </a:solidFill>
              <a:latin typeface="Tahoma"/>
            </a:endParaRPr>
          </a:p>
          <a:p>
            <a:pPr marL="457200" lvl="0" indent="-457200" eaLnBrk="1" hangingPunct="1">
              <a:lnSpc>
                <a:spcPct val="110000"/>
              </a:lnSpc>
              <a:buClr>
                <a:srgbClr val="A50021"/>
              </a:buClr>
              <a:buSzPct val="75000"/>
              <a:buNone/>
            </a:pPr>
            <a:r>
              <a:rPr lang="en-US" dirty="0">
                <a:solidFill>
                  <a:srgbClr val="000000"/>
                </a:solidFill>
                <a:latin typeface="Tahoma"/>
              </a:rPr>
              <a:t>Careful,</a:t>
            </a:r>
          </a:p>
          <a:p>
            <a:pPr marL="457200" lvl="0" indent="-457200" eaLnBrk="1" hangingPunct="1">
              <a:lnSpc>
                <a:spcPct val="110000"/>
              </a:lnSpc>
              <a:buClr>
                <a:srgbClr val="A50021"/>
              </a:buClr>
              <a:buSzPct val="75000"/>
              <a:buNone/>
            </a:pPr>
            <a:r>
              <a:rPr lang="en-US" dirty="0">
                <a:solidFill>
                  <a:srgbClr val="000000"/>
                </a:solidFill>
                <a:latin typeface="Tahoma"/>
              </a:rPr>
              <a:t>Only PC1-4</a:t>
            </a:r>
            <a:endParaRPr lang="en-US" altLang="ko-KR" dirty="0" smtClean="0">
              <a:solidFill>
                <a:schemeClr val="bg2"/>
              </a:solidFill>
              <a:latin typeface="Arial" charset="0"/>
              <a:ea typeface="Gulim" pitchFamily="34" charset="-127"/>
              <a:cs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99" t="8608" r="15129" b="4251"/>
          <a:stretch/>
        </p:blipFill>
        <p:spPr bwMode="auto">
          <a:xfrm>
            <a:off x="2468880" y="1371600"/>
            <a:ext cx="667512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9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7156" r="15129" b="4252"/>
          <a:stretch/>
        </p:blipFill>
        <p:spPr bwMode="auto">
          <a:xfrm>
            <a:off x="2468880" y="1280160"/>
            <a:ext cx="6675120"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a:solidFill>
                  <a:schemeClr val="bg2"/>
                </a:solidFill>
                <a:latin typeface="Arial" charset="0"/>
                <a:ea typeface="Gulim" pitchFamily="34" charset="-127"/>
                <a:cs typeface="Arial" charset="0"/>
              </a:rPr>
              <a:t>Caution</a:t>
            </a:r>
            <a:endParaRPr lang="en-US" altLang="ko-KR" dirty="0" smtClean="0">
              <a:solidFill>
                <a:schemeClr val="bg2"/>
              </a:solidFill>
              <a:latin typeface="Arial" charset="0"/>
              <a:ea typeface="Gulim" pitchFamily="34" charset="-127"/>
              <a:cs typeface="Arial" charset="0"/>
            </a:endParaRPr>
          </a:p>
        </p:txBody>
      </p:sp>
      <p:sp>
        <p:nvSpPr>
          <p:cNvPr id="155651" name="Rectangle 3"/>
          <p:cNvSpPr>
            <a:spLocks noGrp="1" noChangeArrowheads="1"/>
          </p:cNvSpPr>
          <p:nvPr>
            <p:ph type="body" idx="1"/>
          </p:nvPr>
        </p:nvSpPr>
        <p:spPr>
          <a:xfrm>
            <a:off x="152400" y="1066800"/>
            <a:ext cx="8839200" cy="5410200"/>
          </a:xfrm>
        </p:spPr>
        <p:txBody>
          <a:bodyPr/>
          <a:lstStyle/>
          <a:p>
            <a:pPr marL="457200" lvl="0" indent="-457200" eaLnBrk="1" hangingPunct="1">
              <a:lnSpc>
                <a:spcPct val="110000"/>
              </a:lnSpc>
              <a:buClr>
                <a:srgbClr val="A50021"/>
              </a:buClr>
              <a:buSzPct val="75000"/>
              <a:buNone/>
            </a:pPr>
            <a:r>
              <a:rPr lang="en-US" dirty="0">
                <a:solidFill>
                  <a:srgbClr val="000000"/>
                </a:solidFill>
                <a:latin typeface="Tahoma"/>
              </a:rPr>
              <a:t>Toy 2-Class</a:t>
            </a:r>
          </a:p>
          <a:p>
            <a:pPr marL="457200" lvl="0" indent="-457200" eaLnBrk="1" hangingPunct="1">
              <a:lnSpc>
                <a:spcPct val="110000"/>
              </a:lnSpc>
              <a:buClr>
                <a:srgbClr val="A50021"/>
              </a:buClr>
              <a:buSzPct val="75000"/>
              <a:buNone/>
            </a:pPr>
            <a:r>
              <a:rPr lang="en-US" dirty="0" smtClean="0">
                <a:solidFill>
                  <a:srgbClr val="000000"/>
                </a:solidFill>
                <a:latin typeface="Tahoma"/>
              </a:rPr>
              <a:t>Example</a:t>
            </a:r>
          </a:p>
          <a:p>
            <a:pPr marL="457200" lvl="0" indent="-457200" eaLnBrk="1" hangingPunct="1">
              <a:lnSpc>
                <a:spcPct val="110000"/>
              </a:lnSpc>
              <a:buClr>
                <a:srgbClr val="A50021"/>
              </a:buClr>
              <a:buSzPct val="75000"/>
              <a:buNone/>
            </a:pPr>
            <a:endParaRPr lang="en-US" dirty="0">
              <a:solidFill>
                <a:srgbClr val="000000"/>
              </a:solidFill>
              <a:latin typeface="Tahoma"/>
            </a:endParaRPr>
          </a:p>
          <a:p>
            <a:pPr marL="457200" lvl="0" indent="-457200" eaLnBrk="1" hangingPunct="1">
              <a:lnSpc>
                <a:spcPct val="110000"/>
              </a:lnSpc>
              <a:buClr>
                <a:srgbClr val="A50021"/>
              </a:buClr>
              <a:buSzPct val="75000"/>
              <a:buNone/>
            </a:pPr>
            <a:endParaRPr lang="en-US" dirty="0" smtClean="0">
              <a:solidFill>
                <a:srgbClr val="000000"/>
              </a:solidFill>
              <a:latin typeface="Tahoma"/>
            </a:endParaRPr>
          </a:p>
          <a:p>
            <a:pPr marL="457200" lvl="0" indent="-457200" eaLnBrk="1" hangingPunct="1">
              <a:lnSpc>
                <a:spcPct val="110000"/>
              </a:lnSpc>
              <a:buClr>
                <a:srgbClr val="A50021"/>
              </a:buClr>
              <a:buSzPct val="75000"/>
              <a:buNone/>
            </a:pPr>
            <a:r>
              <a:rPr lang="en-US" dirty="0" smtClean="0">
                <a:solidFill>
                  <a:srgbClr val="000000"/>
                </a:solidFill>
                <a:latin typeface="Tahoma"/>
              </a:rPr>
              <a:t>Separation</a:t>
            </a:r>
            <a:endParaRPr lang="en-US" dirty="0">
              <a:solidFill>
                <a:srgbClr val="000000"/>
              </a:solidFill>
              <a:latin typeface="Tahoma"/>
            </a:endParaRPr>
          </a:p>
          <a:p>
            <a:pPr marL="457200" lvl="0" indent="-457200" eaLnBrk="1" hangingPunct="1">
              <a:lnSpc>
                <a:spcPct val="110000"/>
              </a:lnSpc>
              <a:buClr>
                <a:srgbClr val="A50021"/>
              </a:buClr>
              <a:buSzPct val="75000"/>
              <a:buNone/>
            </a:pPr>
            <a:r>
              <a:rPr lang="en-US" dirty="0">
                <a:solidFill>
                  <a:srgbClr val="000000"/>
                </a:solidFill>
                <a:latin typeface="Tahoma"/>
              </a:rPr>
              <a:t>Is </a:t>
            </a:r>
            <a:r>
              <a:rPr lang="en-US" i="1" dirty="0">
                <a:solidFill>
                  <a:srgbClr val="000000"/>
                </a:solidFill>
                <a:latin typeface="Tahoma"/>
              </a:rPr>
              <a:t>Natural</a:t>
            </a:r>
          </a:p>
          <a:p>
            <a:pPr marL="457200" lvl="0" indent="-457200" eaLnBrk="1" hangingPunct="1">
              <a:lnSpc>
                <a:spcPct val="110000"/>
              </a:lnSpc>
              <a:buClr>
                <a:srgbClr val="A50021"/>
              </a:buClr>
              <a:buSzPct val="75000"/>
              <a:buNone/>
            </a:pPr>
            <a:r>
              <a:rPr lang="en-US" i="1" dirty="0">
                <a:solidFill>
                  <a:srgbClr val="000000"/>
                </a:solidFill>
                <a:latin typeface="Tahoma"/>
              </a:rPr>
              <a:t>Sampling</a:t>
            </a:r>
          </a:p>
          <a:p>
            <a:pPr marL="457200" lvl="0" indent="-457200" eaLnBrk="1" hangingPunct="1">
              <a:lnSpc>
                <a:spcPct val="110000"/>
              </a:lnSpc>
              <a:buClr>
                <a:srgbClr val="A50021"/>
              </a:buClr>
              <a:buSzPct val="75000"/>
              <a:buNone/>
            </a:pPr>
            <a:r>
              <a:rPr lang="en-US" i="1" dirty="0" smtClean="0">
                <a:solidFill>
                  <a:srgbClr val="000000"/>
                </a:solidFill>
                <a:latin typeface="Tahoma"/>
              </a:rPr>
              <a:t>Variation</a:t>
            </a:r>
          </a:p>
          <a:p>
            <a:pPr marL="457200" lvl="0" indent="-457200" eaLnBrk="1" hangingPunct="1">
              <a:lnSpc>
                <a:spcPct val="110000"/>
              </a:lnSpc>
              <a:buClr>
                <a:srgbClr val="A50021"/>
              </a:buClr>
              <a:buSzPct val="75000"/>
              <a:buNone/>
            </a:pPr>
            <a:r>
              <a:rPr lang="en-US" dirty="0" smtClean="0">
                <a:solidFill>
                  <a:srgbClr val="000000"/>
                </a:solidFill>
                <a:latin typeface="Tahoma"/>
              </a:rPr>
              <a:t>(Will Study in Detail Later)</a:t>
            </a:r>
            <a:endParaRPr lang="en-US" dirty="0">
              <a:solidFill>
                <a:srgbClr val="000000"/>
              </a:solidFill>
              <a:latin typeface="Tahoma"/>
            </a:endParaRPr>
          </a:p>
          <a:p>
            <a:pPr marL="457200" lvl="0" indent="-457200" eaLnBrk="1" hangingPunct="1">
              <a:lnSpc>
                <a:spcPct val="110000"/>
              </a:lnSpc>
              <a:buClr>
                <a:srgbClr val="A50021"/>
              </a:buClr>
              <a:buSzPct val="75000"/>
              <a:buNone/>
            </a:pPr>
            <a:endParaRPr lang="en-US" dirty="0">
              <a:solidFill>
                <a:srgbClr val="000000"/>
              </a:solidFill>
              <a:latin typeface="Tahoma"/>
            </a:endParaRPr>
          </a:p>
        </p:txBody>
      </p:sp>
      <p:cxnSp>
        <p:nvCxnSpPr>
          <p:cNvPr id="6" name="Straight Arrow Connector 5"/>
          <p:cNvCxnSpPr/>
          <p:nvPr/>
        </p:nvCxnSpPr>
        <p:spPr bwMode="auto">
          <a:xfrm flipV="1">
            <a:off x="1219200" y="2133600"/>
            <a:ext cx="2133600" cy="2057400"/>
          </a:xfrm>
          <a:prstGeom prst="straightConnector1">
            <a:avLst/>
          </a:prstGeom>
          <a:noFill/>
          <a:ln w="254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423635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155651" name="Rectangle 3"/>
          <p:cNvSpPr>
            <a:spLocks noGrp="1" noChangeArrowheads="1"/>
          </p:cNvSpPr>
          <p:nvPr>
            <p:ph type="body" idx="1"/>
          </p:nvPr>
        </p:nvSpPr>
        <p:spPr>
          <a:xfrm>
            <a:off x="381000" y="1066800"/>
            <a:ext cx="8610600" cy="5410200"/>
          </a:xfrm>
        </p:spPr>
        <p:txBody>
          <a:bodyPr/>
          <a:lstStyle/>
          <a:p>
            <a:pPr marL="457200" lvl="0" indent="-457200" eaLnBrk="1" hangingPunct="1">
              <a:lnSpc>
                <a:spcPct val="110000"/>
              </a:lnSpc>
              <a:buClr>
                <a:srgbClr val="A50021"/>
              </a:buClr>
              <a:buSzPct val="75000"/>
              <a:buNone/>
            </a:pPr>
            <a:r>
              <a:rPr lang="en-US" dirty="0">
                <a:solidFill>
                  <a:srgbClr val="000000"/>
                </a:solidFill>
                <a:latin typeface="Tahoma"/>
              </a:rPr>
              <a:t>Suggested Approach:</a:t>
            </a:r>
          </a:p>
          <a:p>
            <a:pPr marL="457200" lvl="0" indent="-457200" eaLnBrk="1" hangingPunct="1">
              <a:lnSpc>
                <a:spcPct val="110000"/>
              </a:lnSpc>
              <a:buClr>
                <a:srgbClr val="000000"/>
              </a:buClr>
              <a:buSzPct val="100000"/>
              <a:buFont typeface="Wingdings" pitchFamily="2" charset="2"/>
              <a:buChar char="ü"/>
            </a:pPr>
            <a:r>
              <a:rPr lang="en-US" dirty="0">
                <a:solidFill>
                  <a:srgbClr val="000000"/>
                </a:solidFill>
                <a:latin typeface="Tahoma"/>
              </a:rPr>
              <a:t>Find a </a:t>
            </a:r>
            <a:r>
              <a:rPr lang="en-US" dirty="0" err="1">
                <a:solidFill>
                  <a:schemeClr val="bg1"/>
                </a:solidFill>
                <a:latin typeface="Tahoma"/>
              </a:rPr>
              <a:t>DI</a:t>
            </a:r>
            <a:r>
              <a:rPr lang="en-US" dirty="0" err="1">
                <a:solidFill>
                  <a:srgbClr val="000000"/>
                </a:solidFill>
                <a:latin typeface="Tahoma"/>
              </a:rPr>
              <a:t>rection</a:t>
            </a:r>
            <a:r>
              <a:rPr lang="en-US" dirty="0">
                <a:solidFill>
                  <a:srgbClr val="000000"/>
                </a:solidFill>
                <a:latin typeface="Tahoma"/>
              </a:rPr>
              <a:t> </a:t>
            </a:r>
          </a:p>
          <a:p>
            <a:pPr marL="457200" lvl="0" indent="-457200" algn="ctr" eaLnBrk="1" hangingPunct="1">
              <a:lnSpc>
                <a:spcPct val="110000"/>
              </a:lnSpc>
              <a:buClr>
                <a:srgbClr val="000000"/>
              </a:buClr>
              <a:buSzPct val="100000"/>
              <a:buNone/>
            </a:pPr>
            <a:r>
              <a:rPr lang="en-US" dirty="0">
                <a:solidFill>
                  <a:srgbClr val="000000"/>
                </a:solidFill>
                <a:latin typeface="Tahoma"/>
              </a:rPr>
              <a:t>(separating classes)</a:t>
            </a:r>
          </a:p>
          <a:p>
            <a:pPr marL="457200" lvl="0" indent="-457200" eaLnBrk="1" hangingPunct="1">
              <a:lnSpc>
                <a:spcPct val="110000"/>
              </a:lnSpc>
              <a:buClr>
                <a:srgbClr val="000000"/>
              </a:buClr>
              <a:buSzPct val="100000"/>
              <a:buFont typeface="Wingdings" pitchFamily="2" charset="2"/>
              <a:buChar char="ü"/>
            </a:pPr>
            <a:r>
              <a:rPr lang="en-US" dirty="0" err="1">
                <a:solidFill>
                  <a:schemeClr val="bg1"/>
                </a:solidFill>
                <a:latin typeface="Tahoma"/>
              </a:rPr>
              <a:t>PRO</a:t>
            </a:r>
            <a:r>
              <a:rPr lang="en-US" dirty="0" err="1">
                <a:solidFill>
                  <a:srgbClr val="000000"/>
                </a:solidFill>
                <a:latin typeface="Tahoma"/>
              </a:rPr>
              <a:t>ject</a:t>
            </a:r>
            <a:r>
              <a:rPr lang="en-US" dirty="0">
                <a:solidFill>
                  <a:srgbClr val="000000"/>
                </a:solidFill>
                <a:latin typeface="Tahoma"/>
              </a:rPr>
              <a:t> the data</a:t>
            </a:r>
          </a:p>
          <a:p>
            <a:pPr marL="457200" lvl="0" indent="-457200" algn="ctr" eaLnBrk="1" hangingPunct="1">
              <a:lnSpc>
                <a:spcPct val="110000"/>
              </a:lnSpc>
              <a:buClr>
                <a:srgbClr val="000000"/>
              </a:buClr>
              <a:buSzPct val="100000"/>
              <a:buNone/>
            </a:pPr>
            <a:r>
              <a:rPr lang="en-US" dirty="0">
                <a:solidFill>
                  <a:srgbClr val="000000"/>
                </a:solidFill>
                <a:latin typeface="Tahoma"/>
              </a:rPr>
              <a:t>(reduces to 1 dim)</a:t>
            </a:r>
          </a:p>
          <a:p>
            <a:pPr marL="457200" lvl="0" indent="-457200" eaLnBrk="1" hangingPunct="1">
              <a:lnSpc>
                <a:spcPct val="110000"/>
              </a:lnSpc>
              <a:buClr>
                <a:srgbClr val="000000"/>
              </a:buClr>
              <a:buSzPct val="100000"/>
              <a:buFont typeface="Wingdings" pitchFamily="2" charset="2"/>
              <a:buChar char="ü"/>
            </a:pPr>
            <a:r>
              <a:rPr lang="en-US" dirty="0" err="1">
                <a:solidFill>
                  <a:schemeClr val="bg1"/>
                </a:solidFill>
                <a:latin typeface="Tahoma"/>
              </a:rPr>
              <a:t>PERM</a:t>
            </a:r>
            <a:r>
              <a:rPr lang="en-US" dirty="0" err="1">
                <a:solidFill>
                  <a:srgbClr val="000000"/>
                </a:solidFill>
                <a:latin typeface="Tahoma"/>
              </a:rPr>
              <a:t>ute</a:t>
            </a:r>
            <a:r>
              <a:rPr lang="en-US" dirty="0">
                <a:solidFill>
                  <a:srgbClr val="000000"/>
                </a:solidFill>
                <a:latin typeface="Tahoma"/>
              </a:rPr>
              <a:t> </a:t>
            </a:r>
          </a:p>
          <a:p>
            <a:pPr marL="457200" lvl="0" indent="-457200" algn="ctr" eaLnBrk="1" hangingPunct="1">
              <a:lnSpc>
                <a:spcPct val="110000"/>
              </a:lnSpc>
              <a:buClr>
                <a:srgbClr val="000000"/>
              </a:buClr>
              <a:buSzPct val="100000"/>
              <a:buNone/>
            </a:pPr>
            <a:r>
              <a:rPr lang="en-US" dirty="0">
                <a:solidFill>
                  <a:srgbClr val="000000"/>
                </a:solidFill>
                <a:latin typeface="Tahoma"/>
              </a:rPr>
              <a:t>(class labels, to assess significance,</a:t>
            </a:r>
          </a:p>
          <a:p>
            <a:pPr marL="457200" lvl="0" indent="-457200" algn="ctr" eaLnBrk="1" hangingPunct="1">
              <a:lnSpc>
                <a:spcPct val="110000"/>
              </a:lnSpc>
              <a:buClr>
                <a:srgbClr val="000000"/>
              </a:buClr>
              <a:buSzPct val="100000"/>
              <a:buNone/>
            </a:pPr>
            <a:r>
              <a:rPr lang="en-US" dirty="0">
                <a:solidFill>
                  <a:srgbClr val="000000"/>
                </a:solidFill>
                <a:latin typeface="Tahoma"/>
              </a:rPr>
              <a:t>with recomputed direction)</a:t>
            </a:r>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p:spTree>
    <p:extLst>
      <p:ext uri="{BB962C8B-B14F-4D97-AF65-F5344CB8AC3E}">
        <p14:creationId xmlns:p14="http://schemas.microsoft.com/office/powerpoint/2010/main" val="404909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0" r="14079"/>
          <a:stretch/>
        </p:blipFill>
        <p:spPr bwMode="auto">
          <a:xfrm>
            <a:off x="3108960" y="1336908"/>
            <a:ext cx="6035040" cy="552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6" name="Rectangle 3"/>
          <p:cNvSpPr txBox="1">
            <a:spLocks noChangeArrowheads="1"/>
          </p:cNvSpPr>
          <p:nvPr/>
        </p:nvSpPr>
        <p:spPr bwMode="auto">
          <a:xfrm>
            <a:off x="228601" y="1371600"/>
            <a:ext cx="8497888"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57200" indent="-457200" algn="ctr" rtl="0" eaLnBrk="0" fontAlgn="base" hangingPunct="0">
              <a:spcBef>
                <a:spcPct val="20000"/>
              </a:spcBef>
              <a:spcAft>
                <a:spcPct val="0"/>
              </a:spcAft>
              <a:buClr>
                <a:srgbClr val="A50021"/>
              </a:buClr>
              <a:buSzPct val="75000"/>
              <a:buFont typeface="Wingdings" pitchFamily="2" charset="2"/>
              <a:buChar char="•"/>
              <a:defRPr sz="3200">
                <a:solidFill>
                  <a:srgbClr val="000000"/>
                </a:solidFill>
                <a:latin typeface="+mn-lt"/>
                <a:ea typeface="+mn-ea"/>
                <a:cs typeface="+mn-cs"/>
              </a:defRPr>
            </a:lvl1pPr>
            <a:lvl2pPr marL="1027113" indent="-455613" algn="ctr" rtl="0" eaLnBrk="0" fontAlgn="base" hangingPunct="0">
              <a:spcBef>
                <a:spcPct val="20000"/>
              </a:spcBef>
              <a:spcAft>
                <a:spcPct val="0"/>
              </a:spcAft>
              <a:buClr>
                <a:schemeClr val="accent2"/>
              </a:buClr>
              <a:buSzPct val="75000"/>
              <a:buFont typeface="Wingdings" pitchFamily="2" charset="2"/>
              <a:buChar char="–"/>
              <a:defRPr sz="2800">
                <a:solidFill>
                  <a:srgbClr val="000000"/>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algn="l" eaLnBrk="1" hangingPunct="1">
              <a:lnSpc>
                <a:spcPct val="110000"/>
              </a:lnSpc>
              <a:buFont typeface="Wingdings" pitchFamily="2" charset="2"/>
              <a:buNone/>
              <a:defRPr/>
            </a:pPr>
            <a:r>
              <a:rPr lang="en-US" kern="0" dirty="0" smtClean="0">
                <a:latin typeface="Tahoma"/>
              </a:rPr>
              <a:t>Toy 2-Class Example</a:t>
            </a:r>
          </a:p>
          <a:p>
            <a:pPr marL="0" indent="0" algn="l" eaLnBrk="1" hangingPunct="1">
              <a:lnSpc>
                <a:spcPct val="110000"/>
              </a:lnSpc>
              <a:spcBef>
                <a:spcPct val="0"/>
              </a:spcBef>
              <a:buClrTx/>
              <a:buSzTx/>
              <a:buFont typeface="Wingdings" pitchFamily="2" charset="2"/>
              <a:buNone/>
              <a:defRPr/>
            </a:pPr>
            <a:endParaRPr lang="en-US" kern="0" dirty="0">
              <a:solidFill>
                <a:srgbClr val="5B5249"/>
              </a:solidFill>
              <a:latin typeface="Tahoma" pitchFamily="34" charset="0"/>
            </a:endParaRPr>
          </a:p>
          <a:p>
            <a:pPr marL="0" indent="0" algn="l" eaLnBrk="1" hangingPunct="1">
              <a:lnSpc>
                <a:spcPct val="110000"/>
              </a:lnSpc>
              <a:spcBef>
                <a:spcPct val="0"/>
              </a:spcBef>
              <a:buClrTx/>
              <a:buSzTx/>
              <a:buFont typeface="Wingdings" pitchFamily="2" charset="2"/>
              <a:buNone/>
              <a:defRPr/>
            </a:pPr>
            <a:r>
              <a:rPr lang="en-US" kern="0" dirty="0">
                <a:latin typeface="Tahoma" pitchFamily="34" charset="0"/>
              </a:rPr>
              <a:t>Generate Null</a:t>
            </a:r>
          </a:p>
          <a:p>
            <a:pPr marL="0" indent="0" algn="l" eaLnBrk="1" hangingPunct="1">
              <a:lnSpc>
                <a:spcPct val="110000"/>
              </a:lnSpc>
              <a:spcBef>
                <a:spcPct val="0"/>
              </a:spcBef>
              <a:buClrTx/>
              <a:buSzTx/>
              <a:buFont typeface="Wingdings" pitchFamily="2" charset="2"/>
              <a:buNone/>
              <a:defRPr/>
            </a:pPr>
            <a:r>
              <a:rPr lang="en-US" kern="0" dirty="0">
                <a:latin typeface="Tahoma" pitchFamily="34" charset="0"/>
              </a:rPr>
              <a:t>Distribution</a:t>
            </a:r>
          </a:p>
          <a:p>
            <a:pPr marL="0" indent="0" algn="l" eaLnBrk="1" hangingPunct="1">
              <a:lnSpc>
                <a:spcPct val="110000"/>
              </a:lnSpc>
              <a:spcBef>
                <a:spcPct val="0"/>
              </a:spcBef>
              <a:buClrTx/>
              <a:buSzTx/>
              <a:buFont typeface="Wingdings" pitchFamily="2" charset="2"/>
              <a:buNone/>
              <a:defRPr/>
            </a:pPr>
            <a:r>
              <a:rPr lang="en-US" kern="0" dirty="0">
                <a:latin typeface="Tahoma" pitchFamily="34" charset="0"/>
              </a:rPr>
              <a:t>Compare With</a:t>
            </a:r>
          </a:p>
          <a:p>
            <a:pPr marL="0" indent="0" algn="l" eaLnBrk="1" hangingPunct="1">
              <a:lnSpc>
                <a:spcPct val="110000"/>
              </a:lnSpc>
              <a:spcBef>
                <a:spcPct val="0"/>
              </a:spcBef>
              <a:buClrTx/>
              <a:buSzTx/>
              <a:buFont typeface="Wingdings" pitchFamily="2" charset="2"/>
              <a:buNone/>
              <a:defRPr/>
            </a:pPr>
            <a:r>
              <a:rPr lang="en-US" kern="0" dirty="0">
                <a:solidFill>
                  <a:srgbClr val="00B050"/>
                </a:solidFill>
                <a:latin typeface="Tahoma" pitchFamily="34" charset="0"/>
              </a:rPr>
              <a:t>Original Value</a:t>
            </a:r>
          </a:p>
          <a:p>
            <a:pPr marL="0" indent="0" algn="l" eaLnBrk="1" hangingPunct="1">
              <a:lnSpc>
                <a:spcPct val="110000"/>
              </a:lnSpc>
              <a:spcBef>
                <a:spcPct val="0"/>
              </a:spcBef>
              <a:buClrTx/>
              <a:buSzTx/>
              <a:buFont typeface="Wingdings" pitchFamily="2" charset="2"/>
              <a:buNone/>
              <a:defRPr/>
            </a:pPr>
            <a:endParaRPr lang="en-US" sz="2400" kern="0" dirty="0" smtClean="0">
              <a:solidFill>
                <a:srgbClr val="5B5249"/>
              </a:solidFill>
              <a:latin typeface="Tahoma" pitchFamily="34" charset="0"/>
            </a:endParaRPr>
          </a:p>
          <a:p>
            <a:pPr marL="0" indent="0" algn="l" eaLnBrk="1" hangingPunct="1">
              <a:lnSpc>
                <a:spcPct val="110000"/>
              </a:lnSpc>
              <a:spcBef>
                <a:spcPct val="0"/>
              </a:spcBef>
              <a:buClrTx/>
              <a:buSzTx/>
              <a:buFont typeface="Wingdings" pitchFamily="2" charset="2"/>
              <a:buNone/>
              <a:defRPr/>
            </a:pPr>
            <a:endParaRPr lang="en-US" sz="2400" kern="0" dirty="0">
              <a:solidFill>
                <a:srgbClr val="5B5249"/>
              </a:solidFill>
              <a:latin typeface="Tahoma" pitchFamily="34" charset="0"/>
            </a:endParaRPr>
          </a:p>
          <a:p>
            <a:pPr marL="0" indent="0" algn="l" eaLnBrk="1" hangingPunct="1">
              <a:lnSpc>
                <a:spcPct val="110000"/>
              </a:lnSpc>
              <a:spcBef>
                <a:spcPct val="0"/>
              </a:spcBef>
              <a:buClrTx/>
              <a:buSzTx/>
              <a:buFont typeface="Wingdings" pitchFamily="2" charset="2"/>
              <a:buNone/>
              <a:defRPr/>
            </a:pPr>
            <a:r>
              <a:rPr lang="en-US" sz="5400" u="sng" kern="0" dirty="0">
                <a:latin typeface="Tahoma" pitchFamily="34" charset="0"/>
              </a:rPr>
              <a:t>Not</a:t>
            </a:r>
            <a:r>
              <a:rPr lang="en-US" sz="5400" kern="0" dirty="0">
                <a:latin typeface="Tahoma" pitchFamily="34" charset="0"/>
              </a:rPr>
              <a:t> Significant</a:t>
            </a:r>
          </a:p>
          <a:p>
            <a:pPr algn="l" eaLnBrk="1" hangingPunct="1">
              <a:lnSpc>
                <a:spcPct val="110000"/>
              </a:lnSpc>
              <a:buFont typeface="Wingdings" pitchFamily="2" charset="2"/>
              <a:buNone/>
              <a:defRPr/>
            </a:pPr>
            <a:endParaRPr lang="en-US" kern="0" dirty="0" smtClean="0">
              <a:latin typeface="Tahoma"/>
            </a:endParaRPr>
          </a:p>
          <a:p>
            <a:pPr algn="l" eaLnBrk="1" hangingPunct="1">
              <a:lnSpc>
                <a:spcPct val="110000"/>
              </a:lnSpc>
              <a:buFont typeface="Wingdings" pitchFamily="2" charset="2"/>
              <a:buNone/>
              <a:defRPr/>
            </a:pPr>
            <a:endParaRPr lang="en-US" kern="0" dirty="0" smtClean="0">
              <a:latin typeface="Tahoma"/>
            </a:endParaRPr>
          </a:p>
          <a:p>
            <a:pPr marL="0" indent="0" algn="l" eaLnBrk="1" hangingPunct="1">
              <a:lnSpc>
                <a:spcPct val="110000"/>
              </a:lnSpc>
              <a:spcBef>
                <a:spcPct val="0"/>
              </a:spcBef>
              <a:buClrTx/>
              <a:buSzTx/>
              <a:buFont typeface="Wingdings" pitchFamily="2" charset="2"/>
              <a:buNone/>
              <a:defRPr/>
            </a:pPr>
            <a:endParaRPr lang="en-US" kern="0" dirty="0" smtClean="0">
              <a:solidFill>
                <a:srgbClr val="5B5249"/>
              </a:solidFill>
              <a:latin typeface="Tahoma" pitchFamily="34" charset="0"/>
            </a:endParaRPr>
          </a:p>
          <a:p>
            <a:pPr marL="0" indent="0" algn="l" eaLnBrk="1" hangingPunct="1">
              <a:lnSpc>
                <a:spcPct val="110000"/>
              </a:lnSpc>
              <a:spcBef>
                <a:spcPct val="0"/>
              </a:spcBef>
              <a:buClrTx/>
              <a:buSzTx/>
              <a:buFont typeface="Wingdings" pitchFamily="2" charset="2"/>
              <a:buNone/>
              <a:defRPr/>
            </a:pPr>
            <a:endParaRPr lang="en-US" kern="0" dirty="0">
              <a:solidFill>
                <a:srgbClr val="5B5249"/>
              </a:solidFill>
              <a:latin typeface="Tahoma" pitchFamily="34" charset="0"/>
            </a:endParaRPr>
          </a:p>
          <a:p>
            <a:pPr marL="0" indent="0" algn="l" eaLnBrk="1" hangingPunct="1">
              <a:lnSpc>
                <a:spcPct val="110000"/>
              </a:lnSpc>
              <a:spcBef>
                <a:spcPct val="0"/>
              </a:spcBef>
              <a:buClrTx/>
              <a:buSzTx/>
              <a:buFont typeface="Wingdings" pitchFamily="2" charset="2"/>
              <a:buNone/>
              <a:defRPr/>
            </a:pPr>
            <a:endParaRPr lang="en-US" kern="0" dirty="0" smtClean="0">
              <a:solidFill>
                <a:srgbClr val="5B5249"/>
              </a:solidFill>
              <a:latin typeface="Tahoma" pitchFamily="34" charset="0"/>
            </a:endParaRPr>
          </a:p>
          <a:p>
            <a:pPr algn="l" eaLnBrk="1" hangingPunct="1">
              <a:lnSpc>
                <a:spcPct val="110000"/>
              </a:lnSpc>
              <a:buFont typeface="Wingdings" pitchFamily="2" charset="2"/>
              <a:buNone/>
              <a:defRPr/>
            </a:pPr>
            <a:endParaRPr lang="en-US" kern="0" dirty="0" smtClean="0">
              <a:latin typeface="Tahoma"/>
            </a:endParaRPr>
          </a:p>
        </p:txBody>
      </p:sp>
    </p:spTree>
    <p:extLst>
      <p:ext uri="{BB962C8B-B14F-4D97-AF65-F5344CB8AC3E}">
        <p14:creationId xmlns:p14="http://schemas.microsoft.com/office/powerpoint/2010/main" val="13864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3432" b="6703"/>
          <a:stretch/>
        </p:blipFill>
        <p:spPr>
          <a:xfrm>
            <a:off x="895350" y="1447800"/>
            <a:ext cx="7334250" cy="54102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err="1" smtClean="0">
                <a:solidFill>
                  <a:schemeClr val="bg2"/>
                </a:solidFill>
                <a:latin typeface="Arial Unicode MS" pitchFamily="34" charset="-128"/>
                <a:ea typeface="Arial Unicode MS" pitchFamily="34" charset="-128"/>
                <a:cs typeface="Arial Unicode MS" pitchFamily="34" charset="-128"/>
              </a:rPr>
              <a:t>Matlab</a:t>
            </a:r>
            <a:r>
              <a:rPr lang="en-US" altLang="ko-KR" sz="4000" dirty="0" smtClean="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rgbClr val="FF0000"/>
                </a:solidFill>
                <a:latin typeface="Arial Unicode MS" pitchFamily="34" charset="-128"/>
                <a:ea typeface="Arial Unicode MS" pitchFamily="34" charset="-128"/>
                <a:cs typeface="Arial Unicode MS" pitchFamily="34" charset="-128"/>
              </a:rPr>
              <a:t>Download .zip File,  &amp; Expand to 4 Directories</a:t>
            </a:r>
          </a:p>
        </p:txBody>
      </p:sp>
      <p:sp>
        <p:nvSpPr>
          <p:cNvPr id="2" name="Oval 1"/>
          <p:cNvSpPr/>
          <p:nvPr/>
        </p:nvSpPr>
        <p:spPr>
          <a:xfrm>
            <a:off x="3352800" y="4724400"/>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4" name="Straight Connector 3"/>
          <p:cNvCxnSpPr>
            <a:endCxn id="2" idx="0"/>
          </p:cNvCxnSpPr>
          <p:nvPr/>
        </p:nvCxnSpPr>
        <p:spPr>
          <a:xfrm>
            <a:off x="3276600" y="1371600"/>
            <a:ext cx="1752600" cy="3352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20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155651" name="Rectangle 3"/>
          <p:cNvSpPr>
            <a:spLocks noGrp="1" noChangeArrowheads="1"/>
          </p:cNvSpPr>
          <p:nvPr>
            <p:ph type="body" idx="1"/>
          </p:nvPr>
        </p:nvSpPr>
        <p:spPr>
          <a:xfrm>
            <a:off x="381000" y="1066800"/>
            <a:ext cx="8610600" cy="5410200"/>
          </a:xfrm>
        </p:spPr>
        <p:txBody>
          <a:bodyPr/>
          <a:lstStyle/>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Two</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Examples</a:t>
            </a:r>
          </a:p>
          <a:p>
            <a:pPr eaLnBrk="1" hangingPunct="1">
              <a:lnSpc>
                <a:spcPct val="110000"/>
              </a:lnSpc>
              <a:buNone/>
            </a:pPr>
            <a:endParaRPr lang="en-US" dirty="0">
              <a:solidFill>
                <a:srgbClr val="000000"/>
              </a:solidFill>
              <a:latin typeface="Arial" panose="020B0604020202020204" pitchFamily="34" charset="0"/>
              <a:cs typeface="Arial" panose="020B0604020202020204" pitchFamily="34" charset="0"/>
            </a:endParaRP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Which Is</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“More </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  Distinct”?</a:t>
            </a:r>
          </a:p>
          <a:p>
            <a:pPr eaLnBrk="1" hangingPunct="1">
              <a:lnSpc>
                <a:spcPct val="110000"/>
              </a:lnSpc>
              <a:buNone/>
            </a:pPr>
            <a:endParaRPr lang="en-US" dirty="0">
              <a:solidFill>
                <a:srgbClr val="000000"/>
              </a:solidFill>
              <a:latin typeface="Arial" panose="020B0604020202020204" pitchFamily="34" charset="0"/>
              <a:cs typeface="Arial" panose="020B0604020202020204" pitchFamily="34" charset="0"/>
            </a:endParaRPr>
          </a:p>
          <a:p>
            <a:pPr lvl="0"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            Visually </a:t>
            </a:r>
            <a:r>
              <a:rPr lang="en-US" i="1" dirty="0">
                <a:solidFill>
                  <a:srgbClr val="000000"/>
                </a:solidFill>
                <a:latin typeface="Arial" panose="020B0604020202020204" pitchFamily="34" charset="0"/>
                <a:cs typeface="Arial" panose="020B0604020202020204" pitchFamily="34" charset="0"/>
              </a:rPr>
              <a:t>Better </a:t>
            </a:r>
            <a:r>
              <a:rPr lang="en-US" i="1" dirty="0" smtClean="0">
                <a:solidFill>
                  <a:srgbClr val="000000"/>
                </a:solidFill>
                <a:latin typeface="Arial" panose="020B0604020202020204" pitchFamily="34" charset="0"/>
                <a:cs typeface="Arial" panose="020B0604020202020204" pitchFamily="34" charset="0"/>
              </a:rPr>
              <a:t>Separation</a:t>
            </a:r>
            <a:r>
              <a:rPr lang="en-US" dirty="0" smtClean="0">
                <a:solidFill>
                  <a:srgbClr val="000000"/>
                </a:solidFill>
                <a:latin typeface="Arial" panose="020B0604020202020204" pitchFamily="34" charset="0"/>
                <a:cs typeface="Arial" panose="020B0604020202020204" pitchFamily="34" charset="0"/>
              </a:rPr>
              <a:t>?</a:t>
            </a:r>
          </a:p>
          <a:p>
            <a:pPr lvl="0" eaLnBrk="1" hangingPunct="1">
              <a:lnSpc>
                <a:spcPct val="110000"/>
              </a:lnSpc>
              <a:buNone/>
            </a:pPr>
            <a:r>
              <a:rPr lang="en-US" sz="1600" dirty="0" smtClean="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                                                                       Thanks to Katie </a:t>
            </a:r>
            <a:r>
              <a:rPr lang="en-US" sz="1600" dirty="0" err="1">
                <a:solidFill>
                  <a:srgbClr val="000000"/>
                </a:solidFill>
                <a:latin typeface="Arial" panose="020B0604020202020204" pitchFamily="34" charset="0"/>
                <a:cs typeface="Arial" panose="020B0604020202020204" pitchFamily="34" charset="0"/>
              </a:rPr>
              <a:t>Hoadley</a:t>
            </a:r>
            <a:endParaRPr lang="en-US" sz="1600" dirty="0">
              <a:solidFill>
                <a:srgbClr val="000000"/>
              </a:solidFill>
              <a:latin typeface="Arial" panose="020B0604020202020204" pitchFamily="34" charset="0"/>
              <a:cs typeface="Arial" panose="020B0604020202020204" pitchFamily="34" charset="0"/>
            </a:endParaRPr>
          </a:p>
          <a:p>
            <a:pPr eaLnBrk="1" hangingPunct="1">
              <a:lnSpc>
                <a:spcPct val="110000"/>
              </a:lnSpc>
              <a:buNone/>
            </a:pPr>
            <a:endParaRPr lang="en-US" dirty="0"/>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p:pic>
        <p:nvPicPr>
          <p:cNvPr id="4" name="Picture 3" descr="ip12.pdf - Adobe Acrobat Pro"/>
          <p:cNvPicPr>
            <a:picLocks noChangeAspect="1"/>
          </p:cNvPicPr>
          <p:nvPr/>
        </p:nvPicPr>
        <p:blipFill rotWithShape="1">
          <a:blip r:embed="rId3">
            <a:extLst>
              <a:ext uri="{28A0092B-C50C-407E-A947-70E740481C1C}">
                <a14:useLocalDpi xmlns:a14="http://schemas.microsoft.com/office/drawing/2010/main" val="0"/>
              </a:ext>
            </a:extLst>
          </a:blip>
          <a:srcRect l="13118" t="27999" r="2358" b="10669"/>
          <a:stretch/>
        </p:blipFill>
        <p:spPr>
          <a:xfrm>
            <a:off x="2455174" y="990600"/>
            <a:ext cx="6688826" cy="3729388"/>
          </a:xfrm>
          <a:prstGeom prst="rect">
            <a:avLst/>
          </a:prstGeom>
        </p:spPr>
      </p:pic>
      <p:cxnSp>
        <p:nvCxnSpPr>
          <p:cNvPr id="5" name="Straight Arrow Connector 4"/>
          <p:cNvCxnSpPr/>
          <p:nvPr/>
        </p:nvCxnSpPr>
        <p:spPr bwMode="auto">
          <a:xfrm flipH="1" flipV="1">
            <a:off x="4876800" y="3886200"/>
            <a:ext cx="1066800" cy="1600200"/>
          </a:xfrm>
          <a:prstGeom prst="straightConnector1">
            <a:avLst/>
          </a:prstGeom>
          <a:noFill/>
          <a:ln w="381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309548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pic>
        <p:nvPicPr>
          <p:cNvPr id="7" name="Picture 6" descr="ip13.pdf - Adobe Acrobat Pro"/>
          <p:cNvPicPr>
            <a:picLocks noChangeAspect="1"/>
          </p:cNvPicPr>
          <p:nvPr/>
        </p:nvPicPr>
        <p:blipFill rotWithShape="1">
          <a:blip r:embed="rId3">
            <a:extLst>
              <a:ext uri="{28A0092B-C50C-407E-A947-70E740481C1C}">
                <a14:useLocalDpi xmlns:a14="http://schemas.microsoft.com/office/drawing/2010/main" val="0"/>
              </a:ext>
            </a:extLst>
          </a:blip>
          <a:srcRect l="4407" t="29334" r="2362" b="13334"/>
          <a:stretch/>
        </p:blipFill>
        <p:spPr>
          <a:xfrm>
            <a:off x="1981200" y="838200"/>
            <a:ext cx="7150845" cy="3378895"/>
          </a:xfrm>
          <a:prstGeom prst="rect">
            <a:avLst/>
          </a:prstGeom>
        </p:spPr>
      </p:pic>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155651" name="Rectangle 3"/>
          <p:cNvSpPr>
            <a:spLocks noGrp="1" noChangeArrowheads="1"/>
          </p:cNvSpPr>
          <p:nvPr>
            <p:ph type="body" idx="1"/>
          </p:nvPr>
        </p:nvSpPr>
        <p:spPr>
          <a:xfrm>
            <a:off x="381000" y="1066800"/>
            <a:ext cx="8610600" cy="5410200"/>
          </a:xfrm>
        </p:spPr>
        <p:txBody>
          <a:bodyPr/>
          <a:lstStyle/>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Two</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Examples</a:t>
            </a:r>
          </a:p>
          <a:p>
            <a:pPr eaLnBrk="1" hangingPunct="1">
              <a:lnSpc>
                <a:spcPct val="110000"/>
              </a:lnSpc>
              <a:buNone/>
            </a:pPr>
            <a:endParaRPr lang="en-US" dirty="0">
              <a:solidFill>
                <a:srgbClr val="000000"/>
              </a:solidFill>
              <a:latin typeface="Arial" panose="020B0604020202020204" pitchFamily="34" charset="0"/>
              <a:cs typeface="Arial" panose="020B0604020202020204" pitchFamily="34" charset="0"/>
            </a:endParaRP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Which Is</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“More </a:t>
            </a:r>
          </a:p>
          <a:p>
            <a:pPr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  Distinct”?</a:t>
            </a:r>
          </a:p>
          <a:p>
            <a:pPr eaLnBrk="1" hangingPunct="1">
              <a:lnSpc>
                <a:spcPct val="110000"/>
              </a:lnSpc>
              <a:buNone/>
            </a:pPr>
            <a:endParaRPr lang="en-US" sz="1800" dirty="0">
              <a:solidFill>
                <a:srgbClr val="000000"/>
              </a:solidFill>
              <a:latin typeface="Arial" panose="020B0604020202020204" pitchFamily="34" charset="0"/>
              <a:cs typeface="Arial" panose="020B0604020202020204" pitchFamily="34" charset="0"/>
            </a:endParaRPr>
          </a:p>
          <a:p>
            <a:pPr lvl="0" eaLnBrk="1" hangingPunct="1">
              <a:lnSpc>
                <a:spcPct val="110000"/>
              </a:lnSpc>
              <a:buNone/>
            </a:pP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Stronger Statistical Significance!</a:t>
            </a:r>
          </a:p>
          <a:p>
            <a:pPr lvl="0" algn="ctr" eaLnBrk="1" hangingPunct="1">
              <a:lnSpc>
                <a:spcPct val="110000"/>
              </a:lnSpc>
              <a:buNone/>
            </a:pPr>
            <a:r>
              <a:rPr lang="en-US" dirty="0" smtClean="0">
                <a:solidFill>
                  <a:srgbClr val="000000"/>
                </a:solidFill>
                <a:latin typeface="Arial" panose="020B0604020202020204" pitchFamily="34" charset="0"/>
                <a:cs typeface="Arial" panose="020B0604020202020204" pitchFamily="34" charset="0"/>
              </a:rPr>
              <a:t>(Reason:  Differing Sample Sizes)</a:t>
            </a:r>
          </a:p>
          <a:p>
            <a:pPr eaLnBrk="1" hangingPunct="1">
              <a:lnSpc>
                <a:spcPct val="110000"/>
              </a:lnSpc>
              <a:buNone/>
            </a:pPr>
            <a:endParaRPr lang="en-US" dirty="0"/>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p:cxnSp>
        <p:nvCxnSpPr>
          <p:cNvPr id="6" name="Straight Arrow Connector 5"/>
          <p:cNvCxnSpPr/>
          <p:nvPr/>
        </p:nvCxnSpPr>
        <p:spPr bwMode="auto">
          <a:xfrm flipV="1">
            <a:off x="5029200" y="3657600"/>
            <a:ext cx="1905000" cy="1600200"/>
          </a:xfrm>
          <a:prstGeom prst="straightConnector1">
            <a:avLst/>
          </a:prstGeom>
          <a:noFill/>
          <a:ln w="381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27484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mc:AlternateContent xmlns:mc="http://schemas.openxmlformats.org/markup-compatibility/2006" xmlns:a14="http://schemas.microsoft.com/office/drawing/2010/main">
        <mc:Choice Requires="a14">
          <p:sp>
            <p:nvSpPr>
              <p:cNvPr id="155651" name="Rectangle 3"/>
              <p:cNvSpPr>
                <a:spLocks noGrp="1" noChangeArrowheads="1"/>
              </p:cNvSpPr>
              <p:nvPr>
                <p:ph type="body" idx="1"/>
              </p:nvPr>
            </p:nvSpPr>
            <p:spPr>
              <a:xfrm>
                <a:off x="381000" y="1066800"/>
                <a:ext cx="8610600" cy="5410200"/>
              </a:xfrm>
            </p:spPr>
            <p:txBody>
              <a:bodyPr/>
              <a:lstStyle/>
              <a:p>
                <a:pPr marL="457200" lvl="0" indent="-457200" eaLnBrk="1" hangingPunct="1">
                  <a:lnSpc>
                    <a:spcPct val="110000"/>
                  </a:lnSpc>
                  <a:buClr>
                    <a:srgbClr val="A50021"/>
                  </a:buClr>
                  <a:buSzPct val="75000"/>
                  <a:buNone/>
                </a:pPr>
                <a:r>
                  <a:rPr lang="en-US" dirty="0" smtClean="0">
                    <a:solidFill>
                      <a:srgbClr val="000000"/>
                    </a:solidFill>
                    <a:latin typeface="Tahoma"/>
                  </a:rPr>
                  <a:t>Value of </a:t>
                </a:r>
                <a:r>
                  <a:rPr lang="en-US" dirty="0" err="1">
                    <a:solidFill>
                      <a:srgbClr val="000000"/>
                    </a:solidFill>
                    <a:latin typeface="Tahoma"/>
                  </a:rPr>
                  <a:t>DiProPerm</a:t>
                </a:r>
                <a:r>
                  <a:rPr lang="en-US" dirty="0">
                    <a:solidFill>
                      <a:srgbClr val="000000"/>
                    </a:solidFill>
                    <a:latin typeface="Tahoma"/>
                  </a:rPr>
                  <a:t>:</a:t>
                </a:r>
              </a:p>
              <a:p>
                <a:pPr marL="457200" lvl="0" indent="-457200" eaLnBrk="1" hangingPunct="1">
                  <a:lnSpc>
                    <a:spcPct val="110000"/>
                  </a:lnSpc>
                  <a:buClr>
                    <a:srgbClr val="000000"/>
                  </a:buClr>
                  <a:buSzPct val="100000"/>
                  <a:buFont typeface="Wingdings" pitchFamily="2" charset="2"/>
                  <a:buChar char="q"/>
                </a:pPr>
                <a:r>
                  <a:rPr lang="en-US" dirty="0">
                    <a:solidFill>
                      <a:srgbClr val="000000"/>
                    </a:solidFill>
                    <a:latin typeface="Tahoma"/>
                  </a:rPr>
                  <a:t>Visual Impression is Easily Misleading</a:t>
                </a:r>
              </a:p>
              <a:p>
                <a:pPr marL="457200" lvl="0" indent="-457200" algn="ctr" eaLnBrk="1" hangingPunct="1">
                  <a:lnSpc>
                    <a:spcPct val="110000"/>
                  </a:lnSpc>
                  <a:buClr>
                    <a:srgbClr val="000000"/>
                  </a:buClr>
                  <a:buSzPct val="100000"/>
                  <a:buNone/>
                </a:pPr>
                <a:r>
                  <a:rPr lang="en-US" dirty="0" smtClean="0">
                    <a:solidFill>
                      <a:srgbClr val="000000"/>
                    </a:solidFill>
                    <a:latin typeface="Tahoma"/>
                  </a:rPr>
                  <a:t>(Onto </a:t>
                </a:r>
                <a:r>
                  <a:rPr lang="en-US" dirty="0">
                    <a:solidFill>
                      <a:srgbClr val="000000"/>
                    </a:solidFill>
                    <a:latin typeface="Tahoma"/>
                  </a:rPr>
                  <a:t>HDLSS </a:t>
                </a:r>
                <a:r>
                  <a:rPr lang="en-US" dirty="0" smtClean="0">
                    <a:solidFill>
                      <a:srgbClr val="000000"/>
                    </a:solidFill>
                    <a:latin typeface="Tahoma"/>
                  </a:rPr>
                  <a:t>Projections</a:t>
                </a:r>
                <a:r>
                  <a:rPr lang="en-US" dirty="0">
                    <a:solidFill>
                      <a:srgbClr val="000000"/>
                    </a:solidFill>
                    <a:latin typeface="Tahoma"/>
                  </a:rPr>
                  <a:t>,</a:t>
                </a:r>
              </a:p>
              <a:p>
                <a:pPr marL="457200" lvl="0" indent="-457200" algn="ctr" eaLnBrk="1" hangingPunct="1">
                  <a:lnSpc>
                    <a:spcPct val="110000"/>
                  </a:lnSpc>
                  <a:buClr>
                    <a:srgbClr val="000000"/>
                  </a:buClr>
                  <a:buSzPct val="100000"/>
                  <a:buNone/>
                </a:pPr>
                <a:r>
                  <a:rPr lang="en-US" dirty="0" smtClean="0">
                    <a:solidFill>
                      <a:srgbClr val="000000"/>
                    </a:solidFill>
                    <a:latin typeface="Tahoma"/>
                  </a:rPr>
                  <a:t>Recall </a:t>
                </a:r>
                <a14:m>
                  <m:oMath xmlns:m="http://schemas.openxmlformats.org/officeDocument/2006/math">
                    <m:r>
                      <a:rPr lang="en-US" b="0" i="1" smtClean="0">
                        <a:solidFill>
                          <a:srgbClr val="000000"/>
                        </a:solidFill>
                        <a:latin typeface="Cambria Math"/>
                      </a:rPr>
                      <m:t>𝑁</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a:rPr>
                          <m:t>0,</m:t>
                        </m:r>
                        <m:r>
                          <a:rPr lang="en-US" b="0" i="1" smtClean="0">
                            <a:solidFill>
                              <a:srgbClr val="000000"/>
                            </a:solidFill>
                            <a:latin typeface="Cambria Math"/>
                          </a:rPr>
                          <m:t>𝐼</m:t>
                        </m:r>
                      </m:e>
                    </m:d>
                  </m:oMath>
                </a14:m>
                <a:r>
                  <a:rPr lang="en-US" dirty="0" smtClean="0">
                    <a:solidFill>
                      <a:srgbClr val="000000"/>
                    </a:solidFill>
                    <a:latin typeface="Tahoma"/>
                  </a:rPr>
                  <a:t> Example)</a:t>
                </a:r>
                <a:endParaRPr lang="en-US" dirty="0">
                  <a:solidFill>
                    <a:srgbClr val="000000"/>
                  </a:solidFill>
                  <a:latin typeface="Tahoma"/>
                </a:endParaRPr>
              </a:p>
              <a:p>
                <a:pPr marL="457200" lvl="0" indent="-457200" eaLnBrk="1" hangingPunct="1">
                  <a:lnSpc>
                    <a:spcPct val="110000"/>
                  </a:lnSpc>
                  <a:buClr>
                    <a:srgbClr val="000000"/>
                  </a:buClr>
                  <a:buSzPct val="100000"/>
                  <a:buFont typeface="Wingdings" pitchFamily="2" charset="2"/>
                  <a:buChar char="q"/>
                </a:pPr>
                <a:r>
                  <a:rPr lang="en-US" dirty="0">
                    <a:solidFill>
                      <a:srgbClr val="000000"/>
                    </a:solidFill>
                    <a:latin typeface="Tahoma"/>
                  </a:rPr>
                  <a:t>Really Need to Assess Significance</a:t>
                </a:r>
              </a:p>
              <a:p>
                <a:pPr marL="457200" lvl="0" indent="-457200" eaLnBrk="1" hangingPunct="1">
                  <a:lnSpc>
                    <a:spcPct val="110000"/>
                  </a:lnSpc>
                  <a:buClr>
                    <a:srgbClr val="000000"/>
                  </a:buClr>
                  <a:buSzPct val="100000"/>
                  <a:buFont typeface="Wingdings" pitchFamily="2" charset="2"/>
                  <a:buChar char="q"/>
                </a:pPr>
                <a:r>
                  <a:rPr lang="en-US" dirty="0" err="1">
                    <a:solidFill>
                      <a:srgbClr val="000000"/>
                    </a:solidFill>
                    <a:latin typeface="Tahoma"/>
                  </a:rPr>
                  <a:t>DiProPerm</a:t>
                </a:r>
                <a:r>
                  <a:rPr lang="en-US" dirty="0">
                    <a:solidFill>
                      <a:srgbClr val="000000"/>
                    </a:solidFill>
                    <a:latin typeface="Tahoma"/>
                  </a:rPr>
                  <a:t> used routinely</a:t>
                </a:r>
              </a:p>
              <a:p>
                <a:pPr marL="457200" lvl="0" indent="-457200" algn="ctr" eaLnBrk="1" hangingPunct="1">
                  <a:lnSpc>
                    <a:spcPct val="110000"/>
                  </a:lnSpc>
                  <a:buClr>
                    <a:srgbClr val="000000"/>
                  </a:buClr>
                  <a:buSzPct val="100000"/>
                  <a:buNone/>
                </a:pPr>
                <a:r>
                  <a:rPr lang="en-US" dirty="0">
                    <a:solidFill>
                      <a:srgbClr val="000000"/>
                    </a:solidFill>
                    <a:latin typeface="Tahoma"/>
                  </a:rPr>
                  <a:t>(even for variable selection)</a:t>
                </a:r>
              </a:p>
              <a:p>
                <a:pPr marL="457200" lvl="0" indent="-457200" eaLnBrk="1" hangingPunct="1">
                  <a:lnSpc>
                    <a:spcPct val="110000"/>
                  </a:lnSpc>
                  <a:buClr>
                    <a:srgbClr val="A50021"/>
                  </a:buClr>
                  <a:buSzPct val="75000"/>
                  <a:buNone/>
                </a:pPr>
                <a:endParaRPr lang="en-US" dirty="0">
                  <a:solidFill>
                    <a:srgbClr val="000000"/>
                  </a:solidFill>
                  <a:latin typeface="Tahoma"/>
                </a:endParaRPr>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mc:Choice>
        <mc:Fallback xmlns="">
          <p:sp>
            <p:nvSpPr>
              <p:cNvPr id="155651" name="Rectangle 3"/>
              <p:cNvSpPr>
                <a:spLocks noGrp="1" noRot="1" noChangeAspect="1" noMove="1" noResize="1" noEditPoints="1" noAdjustHandles="1" noChangeArrowheads="1" noChangeShapeType="1" noTextEdit="1"/>
              </p:cNvSpPr>
              <p:nvPr>
                <p:ph type="body" idx="1"/>
              </p:nvPr>
            </p:nvSpPr>
            <p:spPr>
              <a:xfrm>
                <a:off x="381000" y="1066800"/>
                <a:ext cx="8610600" cy="5410200"/>
              </a:xfrm>
              <a:blipFill rotWithShape="1">
                <a:blip r:embed="rId3"/>
                <a:stretch>
                  <a:fillRect l="-1841" t="-1464"/>
                </a:stretch>
              </a:blipFill>
            </p:spPr>
            <p:txBody>
              <a:bodyPr/>
              <a:lstStyle/>
              <a:p>
                <a:r>
                  <a:rPr lang="en-US">
                    <a:noFill/>
                  </a:rPr>
                  <a:t> </a:t>
                </a:r>
              </a:p>
            </p:txBody>
          </p:sp>
        </mc:Fallback>
      </mc:AlternateContent>
    </p:spTree>
    <p:extLst>
      <p:ext uri="{BB962C8B-B14F-4D97-AF65-F5344CB8AC3E}">
        <p14:creationId xmlns:p14="http://schemas.microsoft.com/office/powerpoint/2010/main" val="12242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155651" name="Rectangle 3"/>
          <p:cNvSpPr>
            <a:spLocks noGrp="1" noChangeArrowheads="1"/>
          </p:cNvSpPr>
          <p:nvPr>
            <p:ph type="body" idx="1"/>
          </p:nvPr>
        </p:nvSpPr>
        <p:spPr>
          <a:xfrm>
            <a:off x="381000" y="1066800"/>
            <a:ext cx="8610600" cy="5410200"/>
          </a:xfrm>
        </p:spPr>
        <p:txBody>
          <a:bodyPr/>
          <a:lstStyle/>
          <a:p>
            <a:pPr marL="457200" lvl="0" indent="-457200" eaLnBrk="1" hangingPunct="1">
              <a:lnSpc>
                <a:spcPct val="110000"/>
              </a:lnSpc>
              <a:buClr>
                <a:srgbClr val="A50021"/>
              </a:buClr>
              <a:buSzPct val="75000"/>
              <a:buNone/>
            </a:pPr>
            <a:r>
              <a:rPr lang="en-US" dirty="0">
                <a:solidFill>
                  <a:srgbClr val="000000"/>
                </a:solidFill>
                <a:latin typeface="Tahoma"/>
              </a:rPr>
              <a:t>Choice of Direction:</a:t>
            </a:r>
          </a:p>
          <a:p>
            <a:pPr marL="457200" lvl="0" indent="-457200" eaLnBrk="1" hangingPunct="1">
              <a:lnSpc>
                <a:spcPct val="110000"/>
              </a:lnSpc>
              <a:buSzPct val="100000"/>
              <a:buFont typeface="Wingdings" pitchFamily="2" charset="2"/>
              <a:buChar char="v"/>
            </a:pPr>
            <a:r>
              <a:rPr lang="en-US" dirty="0">
                <a:solidFill>
                  <a:srgbClr val="000000"/>
                </a:solidFill>
                <a:latin typeface="Tahoma"/>
              </a:rPr>
              <a:t>Distance Weighted Discrimination (DWD)</a:t>
            </a:r>
          </a:p>
          <a:p>
            <a:pPr marL="457200" lvl="0" indent="-457200" eaLnBrk="1" hangingPunct="1">
              <a:lnSpc>
                <a:spcPct val="110000"/>
              </a:lnSpc>
              <a:buSzPct val="100000"/>
              <a:buFont typeface="Wingdings" pitchFamily="2" charset="2"/>
              <a:buChar char="v"/>
            </a:pPr>
            <a:r>
              <a:rPr lang="en-US" dirty="0">
                <a:solidFill>
                  <a:srgbClr val="000000"/>
                </a:solidFill>
                <a:latin typeface="Tahoma"/>
              </a:rPr>
              <a:t>Support Vector Machine (SVM)</a:t>
            </a:r>
          </a:p>
          <a:p>
            <a:pPr marL="457200" lvl="0" indent="-457200" eaLnBrk="1" hangingPunct="1">
              <a:lnSpc>
                <a:spcPct val="110000"/>
              </a:lnSpc>
              <a:buSzPct val="100000"/>
              <a:buFont typeface="Wingdings" pitchFamily="2" charset="2"/>
              <a:buChar char="v"/>
            </a:pPr>
            <a:r>
              <a:rPr lang="en-US" dirty="0">
                <a:solidFill>
                  <a:srgbClr val="000000"/>
                </a:solidFill>
                <a:latin typeface="Tahoma"/>
              </a:rPr>
              <a:t>Mean Difference</a:t>
            </a:r>
          </a:p>
          <a:p>
            <a:pPr marL="457200" lvl="0" indent="-457200" eaLnBrk="1" hangingPunct="1">
              <a:lnSpc>
                <a:spcPct val="110000"/>
              </a:lnSpc>
              <a:buSzPct val="100000"/>
              <a:buFont typeface="Wingdings" pitchFamily="2" charset="2"/>
              <a:buChar char="v"/>
            </a:pPr>
            <a:r>
              <a:rPr lang="en-US" dirty="0">
                <a:solidFill>
                  <a:srgbClr val="000000"/>
                </a:solidFill>
                <a:latin typeface="Tahoma"/>
              </a:rPr>
              <a:t>Maximal Data Piling</a:t>
            </a:r>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p:graphicFrame>
        <p:nvGraphicFramePr>
          <p:cNvPr id="2" name="Object 1"/>
          <p:cNvGraphicFramePr>
            <a:graphicFrameLocks noChangeAspect="1"/>
          </p:cNvGraphicFramePr>
          <p:nvPr>
            <p:extLst/>
          </p:nvPr>
        </p:nvGraphicFramePr>
        <p:xfrm>
          <a:off x="2209800" y="4419600"/>
          <a:ext cx="342900" cy="857250"/>
        </p:xfrm>
        <a:graphic>
          <a:graphicData uri="http://schemas.openxmlformats.org/presentationml/2006/ole">
            <mc:AlternateContent xmlns:mc="http://schemas.openxmlformats.org/markup-compatibility/2006">
              <mc:Choice xmlns:v="urn:schemas-microsoft-com:vml" Requires="v">
                <p:oleObj spid="_x0000_s1080" name="Equation" r:id="rId4" imgW="76101" imgH="190252" progId="Equation.3">
                  <p:embed/>
                </p:oleObj>
              </mc:Choice>
              <mc:Fallback>
                <p:oleObj name="Equation" r:id="rId4" imgW="76101" imgH="19025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419600"/>
                        <a:ext cx="342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4495800" y="2971800"/>
            <a:ext cx="3280239" cy="2020907"/>
            <a:chOff x="4495800" y="2971800"/>
            <a:chExt cx="3280239" cy="2020907"/>
          </a:xfrm>
        </p:grpSpPr>
        <p:sp>
          <p:nvSpPr>
            <p:cNvPr id="3" name="TextBox 2"/>
            <p:cNvSpPr txBox="1"/>
            <p:nvPr/>
          </p:nvSpPr>
          <p:spPr>
            <a:xfrm>
              <a:off x="5791200" y="4038600"/>
              <a:ext cx="1984839" cy="954107"/>
            </a:xfrm>
            <a:prstGeom prst="rect">
              <a:avLst/>
            </a:prstGeom>
            <a:noFill/>
            <a:ln w="25400">
              <a:solidFill>
                <a:schemeClr val="bg1"/>
              </a:solidFill>
            </a:ln>
          </p:spPr>
          <p:txBody>
            <a:bodyPr wrap="none" rtlCol="0">
              <a:spAutoFit/>
            </a:bodyPr>
            <a:lstStyle/>
            <a:p>
              <a:pPr>
                <a:defRPr/>
              </a:pPr>
              <a:r>
                <a:rPr lang="en-US" sz="2800" dirty="0" smtClean="0">
                  <a:solidFill>
                    <a:srgbClr val="0000FF"/>
                  </a:solidFill>
                </a:rPr>
                <a:t>Introduced </a:t>
              </a:r>
            </a:p>
            <a:p>
              <a:pPr>
                <a:defRPr/>
              </a:pPr>
              <a:r>
                <a:rPr lang="en-US" sz="2800" dirty="0" smtClean="0">
                  <a:solidFill>
                    <a:srgbClr val="0000FF"/>
                  </a:solidFill>
                </a:rPr>
                <a:t>Later</a:t>
              </a:r>
              <a:endParaRPr lang="en-US" sz="2800" dirty="0">
                <a:solidFill>
                  <a:srgbClr val="0000FF"/>
                </a:solidFill>
              </a:endParaRPr>
            </a:p>
          </p:txBody>
        </p:sp>
        <p:cxnSp>
          <p:nvCxnSpPr>
            <p:cNvPr id="5" name="Straight Arrow Connector 4"/>
            <p:cNvCxnSpPr/>
            <p:nvPr/>
          </p:nvCxnSpPr>
          <p:spPr>
            <a:xfrm flipH="1" flipV="1">
              <a:off x="5257800" y="2971800"/>
              <a:ext cx="533400" cy="1066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495800" y="3962400"/>
              <a:ext cx="12954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00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tx1"/>
            </a:gs>
            <a:gs pos="100000">
              <a:srgbClr val="00B050"/>
            </a:gs>
          </a:gsLst>
          <a:lin ang="2700000" scaled="0"/>
          <a:tileRect/>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610600" cy="758825"/>
          </a:xfrm>
        </p:spPr>
        <p:txBody>
          <a:bodyPr/>
          <a:lstStyle/>
          <a:p>
            <a:pPr eaLnBrk="1" hangingPunct="1"/>
            <a:r>
              <a:rPr lang="en-US" altLang="ko-KR" dirty="0" err="1" smtClean="0">
                <a:solidFill>
                  <a:schemeClr val="bg2"/>
                </a:solidFill>
                <a:latin typeface="Arial" charset="0"/>
                <a:ea typeface="Gulim" pitchFamily="34" charset="-127"/>
                <a:cs typeface="Arial" charset="0"/>
              </a:rPr>
              <a:t>DiProPerm</a:t>
            </a:r>
            <a:r>
              <a:rPr lang="en-US" altLang="ko-KR" dirty="0" smtClean="0">
                <a:solidFill>
                  <a:schemeClr val="bg2"/>
                </a:solidFill>
                <a:latin typeface="Arial" charset="0"/>
                <a:ea typeface="Gulim" pitchFamily="34" charset="-127"/>
                <a:cs typeface="Arial" charset="0"/>
              </a:rPr>
              <a:t> Hypothesis Test</a:t>
            </a:r>
          </a:p>
        </p:txBody>
      </p:sp>
      <p:sp>
        <p:nvSpPr>
          <p:cNvPr id="155651" name="Rectangle 3"/>
          <p:cNvSpPr>
            <a:spLocks noGrp="1" noChangeArrowheads="1"/>
          </p:cNvSpPr>
          <p:nvPr>
            <p:ph type="body" idx="1"/>
          </p:nvPr>
        </p:nvSpPr>
        <p:spPr>
          <a:xfrm>
            <a:off x="381000" y="1066800"/>
            <a:ext cx="8610600" cy="5410200"/>
          </a:xfrm>
        </p:spPr>
        <p:txBody>
          <a:bodyPr/>
          <a:lstStyle/>
          <a:p>
            <a:pPr marL="457200" lvl="0" indent="-457200" eaLnBrk="1" hangingPunct="1">
              <a:lnSpc>
                <a:spcPct val="110000"/>
              </a:lnSpc>
              <a:buClr>
                <a:srgbClr val="A50021"/>
              </a:buClr>
              <a:buSzPct val="75000"/>
              <a:buNone/>
            </a:pPr>
            <a:r>
              <a:rPr lang="en-US" dirty="0">
                <a:solidFill>
                  <a:srgbClr val="000000"/>
                </a:solidFill>
                <a:latin typeface="Tahoma"/>
              </a:rPr>
              <a:t>Choice of 1-d Summary Statistic:</a:t>
            </a:r>
          </a:p>
          <a:p>
            <a:pPr marL="457200" lvl="0" indent="-457200" eaLnBrk="1" hangingPunct="1">
              <a:lnSpc>
                <a:spcPct val="110000"/>
              </a:lnSpc>
              <a:buSzPct val="100000"/>
              <a:buFont typeface="Wingdings" pitchFamily="2" charset="2"/>
              <a:buChar char="Ø"/>
            </a:pPr>
            <a:r>
              <a:rPr lang="en-US" dirty="0">
                <a:solidFill>
                  <a:srgbClr val="000000"/>
                </a:solidFill>
                <a:latin typeface="Tahoma"/>
              </a:rPr>
              <a:t>2-sample t-stat</a:t>
            </a:r>
          </a:p>
          <a:p>
            <a:pPr marL="457200" lvl="0" indent="-457200" eaLnBrk="1" hangingPunct="1">
              <a:lnSpc>
                <a:spcPct val="110000"/>
              </a:lnSpc>
              <a:buSzPct val="100000"/>
              <a:buFont typeface="Wingdings" pitchFamily="2" charset="2"/>
              <a:buChar char="Ø"/>
            </a:pPr>
            <a:r>
              <a:rPr lang="en-US" dirty="0">
                <a:solidFill>
                  <a:srgbClr val="000000"/>
                </a:solidFill>
                <a:latin typeface="Tahoma"/>
              </a:rPr>
              <a:t>Mean difference</a:t>
            </a:r>
          </a:p>
          <a:p>
            <a:pPr marL="457200" lvl="0" indent="-457200" eaLnBrk="1" hangingPunct="1">
              <a:lnSpc>
                <a:spcPct val="110000"/>
              </a:lnSpc>
              <a:buSzPct val="100000"/>
              <a:buFont typeface="Wingdings" pitchFamily="2" charset="2"/>
              <a:buChar char="Ø"/>
            </a:pPr>
            <a:r>
              <a:rPr lang="en-US" dirty="0">
                <a:solidFill>
                  <a:srgbClr val="000000"/>
                </a:solidFill>
                <a:latin typeface="Tahoma"/>
              </a:rPr>
              <a:t>Median difference</a:t>
            </a:r>
          </a:p>
          <a:p>
            <a:pPr marL="457200" lvl="0" indent="-457200" eaLnBrk="1" hangingPunct="1">
              <a:lnSpc>
                <a:spcPct val="110000"/>
              </a:lnSpc>
              <a:buSzPct val="100000"/>
              <a:buFont typeface="Wingdings" pitchFamily="2" charset="2"/>
              <a:buChar char="Ø"/>
            </a:pPr>
            <a:r>
              <a:rPr lang="en-US" dirty="0">
                <a:solidFill>
                  <a:srgbClr val="000000"/>
                </a:solidFill>
                <a:latin typeface="Tahoma"/>
              </a:rPr>
              <a:t>Area Under ROC Curve</a:t>
            </a:r>
          </a:p>
          <a:p>
            <a:pPr marL="457200" lvl="0" indent="-457200" eaLnBrk="1" hangingPunct="1">
              <a:lnSpc>
                <a:spcPct val="110000"/>
              </a:lnSpc>
              <a:buSzPct val="100000"/>
              <a:buNone/>
            </a:pPr>
            <a:endParaRPr lang="en-US" dirty="0">
              <a:solidFill>
                <a:srgbClr val="000000"/>
              </a:solidFill>
              <a:latin typeface="Tahoma"/>
            </a:endParaRPr>
          </a:p>
          <a:p>
            <a:pPr marL="0" lvl="0" indent="0" eaLnBrk="1" hangingPunct="1">
              <a:lnSpc>
                <a:spcPct val="110000"/>
              </a:lnSpc>
              <a:buClr>
                <a:srgbClr val="000000"/>
              </a:buClr>
              <a:buSzPct val="100000"/>
              <a:buNone/>
            </a:pPr>
            <a:endParaRPr lang="en-US" altLang="ko-KR" dirty="0" smtClean="0">
              <a:solidFill>
                <a:schemeClr val="bg2"/>
              </a:solidFill>
              <a:latin typeface="Arial" charset="0"/>
              <a:ea typeface="Gulim" pitchFamily="34" charset="-127"/>
              <a:cs typeface="Arial" charset="0"/>
            </a:endParaRPr>
          </a:p>
        </p:txBody>
      </p:sp>
      <p:graphicFrame>
        <p:nvGraphicFramePr>
          <p:cNvPr id="2" name="Object 1"/>
          <p:cNvGraphicFramePr>
            <a:graphicFrameLocks noChangeAspect="1"/>
          </p:cNvGraphicFramePr>
          <p:nvPr>
            <p:extLst/>
          </p:nvPr>
        </p:nvGraphicFramePr>
        <p:xfrm>
          <a:off x="2209800" y="4419600"/>
          <a:ext cx="342900" cy="857250"/>
        </p:xfrm>
        <a:graphic>
          <a:graphicData uri="http://schemas.openxmlformats.org/presentationml/2006/ole">
            <mc:AlternateContent xmlns:mc="http://schemas.openxmlformats.org/markup-compatibility/2006">
              <mc:Choice xmlns:v="urn:schemas-microsoft-com:vml" Requires="v">
                <p:oleObj spid="_x0000_s2104" name="Equation" r:id="rId4" imgW="76101" imgH="190252" progId="Equation.3">
                  <p:embed/>
                </p:oleObj>
              </mc:Choice>
              <mc:Fallback>
                <p:oleObj name="Equation" r:id="rId4" imgW="76101" imgH="19025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419600"/>
                        <a:ext cx="342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3962400" y="1752600"/>
            <a:ext cx="4625331" cy="1200329"/>
            <a:chOff x="3962400" y="1752600"/>
            <a:chExt cx="4625331" cy="1200329"/>
          </a:xfrm>
        </p:grpSpPr>
        <p:sp>
          <p:nvSpPr>
            <p:cNvPr id="3" name="TextBox 2"/>
            <p:cNvSpPr txBox="1"/>
            <p:nvPr/>
          </p:nvSpPr>
          <p:spPr>
            <a:xfrm>
              <a:off x="6553200" y="1752600"/>
              <a:ext cx="2034531" cy="1200329"/>
            </a:xfrm>
            <a:prstGeom prst="rect">
              <a:avLst/>
            </a:prstGeom>
            <a:noFill/>
            <a:ln w="25400">
              <a:solidFill>
                <a:srgbClr val="7030A0"/>
              </a:solidFill>
            </a:ln>
          </p:spPr>
          <p:txBody>
            <a:bodyPr wrap="none" rtlCol="0">
              <a:spAutoFit/>
            </a:bodyPr>
            <a:lstStyle/>
            <a:p>
              <a:pPr>
                <a:defRPr/>
              </a:pPr>
              <a:r>
                <a:rPr lang="en-US" sz="2400" dirty="0" smtClean="0">
                  <a:solidFill>
                    <a:srgbClr val="7030A0"/>
                  </a:solidFill>
                </a:rPr>
                <a:t>Surprising </a:t>
              </a:r>
            </a:p>
            <a:p>
              <a:pPr>
                <a:defRPr/>
              </a:pPr>
              <a:r>
                <a:rPr lang="en-US" sz="2400" dirty="0" smtClean="0">
                  <a:solidFill>
                    <a:srgbClr val="7030A0"/>
                  </a:solidFill>
                </a:rPr>
                <a:t>Comparison </a:t>
              </a:r>
            </a:p>
            <a:p>
              <a:pPr>
                <a:defRPr/>
              </a:pPr>
              <a:r>
                <a:rPr lang="en-US" sz="2400" dirty="0" smtClean="0">
                  <a:solidFill>
                    <a:srgbClr val="7030A0"/>
                  </a:solidFill>
                </a:rPr>
                <a:t>Coming Later</a:t>
              </a:r>
              <a:endParaRPr lang="en-US" sz="2400" dirty="0">
                <a:solidFill>
                  <a:srgbClr val="7030A0"/>
                </a:solidFill>
              </a:endParaRPr>
            </a:p>
          </p:txBody>
        </p:sp>
        <p:cxnSp>
          <p:nvCxnSpPr>
            <p:cNvPr id="5" name="Straight Arrow Connector 4"/>
            <p:cNvCxnSpPr>
              <a:stCxn id="3" idx="1"/>
            </p:cNvCxnSpPr>
            <p:nvPr/>
          </p:nvCxnSpPr>
          <p:spPr>
            <a:xfrm flipH="1" flipV="1">
              <a:off x="3962400" y="2057400"/>
              <a:ext cx="2590800" cy="29536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p:cNvCxnSpPr>
            <p:nvPr/>
          </p:nvCxnSpPr>
          <p:spPr>
            <a:xfrm flipH="1">
              <a:off x="3962400" y="2352765"/>
              <a:ext cx="2590800" cy="31423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94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Recall </a:t>
            </a:r>
            <a:r>
              <a:rPr lang="en-US" altLang="ko-KR" sz="4000" dirty="0" err="1" smtClean="0">
                <a:solidFill>
                  <a:schemeClr val="bg2"/>
                </a:solidFill>
                <a:latin typeface="Arial Unicode MS" pitchFamily="34" charset="-128"/>
                <a:ea typeface="Arial Unicode MS" pitchFamily="34" charset="-128"/>
                <a:cs typeface="Arial Unicode MS" pitchFamily="34" charset="-128"/>
              </a:rPr>
              <a:t>Matlab</a:t>
            </a:r>
            <a:r>
              <a:rPr lang="en-US" altLang="ko-KR" sz="4000" dirty="0" smtClean="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rgbClr val="FF0000"/>
                </a:solidFill>
                <a:latin typeface="Arial Unicode MS" pitchFamily="34" charset="-128"/>
                <a:ea typeface="Arial Unicode MS" pitchFamily="34" charset="-128"/>
                <a:cs typeface="Arial Unicode MS" pitchFamily="34" charset="-128"/>
              </a:rPr>
              <a:t>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216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err="1">
                <a:solidFill>
                  <a:schemeClr val="bg2"/>
                </a:solidFill>
                <a:latin typeface="Arial" charset="0"/>
                <a:ea typeface="Gulim" pitchFamily="34" charset="-127"/>
                <a:cs typeface="Arial" charset="0"/>
              </a:rPr>
              <a:t>DiProPerm</a:t>
            </a:r>
            <a:r>
              <a:rPr lang="en-US" altLang="ko-KR" sz="4000" dirty="0">
                <a:solidFill>
                  <a:schemeClr val="bg2"/>
                </a:solidFill>
                <a:latin typeface="Arial" charset="0"/>
                <a:ea typeface="Gulim" pitchFamily="34" charset="-127"/>
                <a:cs typeface="Arial" charset="0"/>
              </a:rPr>
              <a:t> Hypothesis Test</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smtClean="0">
                <a:solidFill>
                  <a:schemeClr val="bg2"/>
                </a:solidFill>
                <a:latin typeface="Arial Unicode MS" pitchFamily="34" charset="-128"/>
                <a:ea typeface="Arial Unicode MS" pitchFamily="34" charset="-128"/>
                <a:cs typeface="Arial Unicode MS" pitchFamily="34" charset="-128"/>
              </a:rPr>
              <a:t>Matlab</a:t>
            </a:r>
            <a:r>
              <a:rPr lang="en-US" altLang="ko-KR" dirty="0" smtClean="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DiProPermSM.m</a:t>
            </a: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In </a:t>
            </a:r>
            <a:r>
              <a:rPr lang="en-US" altLang="ko-KR" i="1" dirty="0" err="1" smtClean="0">
                <a:solidFill>
                  <a:schemeClr val="bg2"/>
                </a:solidFill>
                <a:latin typeface="Arial Unicode MS" pitchFamily="34" charset="-128"/>
                <a:ea typeface="Arial Unicode MS" pitchFamily="34" charset="-128"/>
                <a:cs typeface="Arial Unicode MS" pitchFamily="34" charset="-128"/>
              </a:rPr>
              <a:t>BatchAdjust</a:t>
            </a:r>
            <a:r>
              <a:rPr lang="en-US" altLang="ko-KR" dirty="0" smtClean="0">
                <a:solidFill>
                  <a:schemeClr val="bg2"/>
                </a:solidFill>
                <a:latin typeface="Arial Unicode MS" pitchFamily="34" charset="-128"/>
                <a:ea typeface="Arial Unicode MS" pitchFamily="34" charset="-128"/>
                <a:cs typeface="Arial Unicode MS" pitchFamily="34" charset="-128"/>
              </a:rPr>
              <a:t> Directory</a:t>
            </a:r>
          </a:p>
        </p:txBody>
      </p:sp>
    </p:spTree>
    <p:extLst>
      <p:ext uri="{BB962C8B-B14F-4D97-AF65-F5344CB8AC3E}">
        <p14:creationId xmlns:p14="http://schemas.microsoft.com/office/powerpoint/2010/main" val="988693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Raw Data – DWD &amp; Ortho PCs Scatterplot</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Some</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But Dominated</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By Few Large </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Compounds</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00580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Binary Data – DWD &amp; Ortho PCs Scatterplot</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Better</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And</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Visualization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48819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Standard’d</a:t>
            </a:r>
            <a:r>
              <a:rPr lang="en-US" altLang="ko-KR" dirty="0" smtClean="0">
                <a:solidFill>
                  <a:schemeClr val="bg2"/>
                </a:solidFill>
                <a:latin typeface="Arial Unicode MS" pitchFamily="34" charset="-128"/>
                <a:ea typeface="Arial Unicode MS" pitchFamily="34" charset="-128"/>
                <a:cs typeface="Arial Unicode MS" pitchFamily="34" charset="-128"/>
              </a:rPr>
              <a:t> Non-Binary Data – DWD &amp; OPCA</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Better</a:t>
            </a:r>
          </a:p>
          <a:p>
            <a:pPr marL="0" indent="0" eaLnBrk="1" hangingPunct="1">
              <a:buNone/>
            </a:pP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Very Useful</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Visualization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08881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bg1"/>
            </a:gs>
            <a:gs pos="100000">
              <a:srgbClr val="92D050"/>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14400"/>
          </a:xfrm>
        </p:spPr>
        <p:txBody>
          <a:bodyPr/>
          <a:lstStyle/>
          <a:p>
            <a:pPr eaLnBrk="1" hangingPunct="1"/>
            <a:r>
              <a:rPr lang="en-US" smtClean="0"/>
              <a:t>Object Oriented Data Analysis</a:t>
            </a:r>
          </a:p>
        </p:txBody>
      </p:sp>
      <p:sp>
        <p:nvSpPr>
          <p:cNvPr id="11267" name="Rectangle 3"/>
          <p:cNvSpPr>
            <a:spLocks noGrp="1" noChangeArrowheads="1"/>
          </p:cNvSpPr>
          <p:nvPr>
            <p:ph type="body" idx="1"/>
          </p:nvPr>
        </p:nvSpPr>
        <p:spPr>
          <a:xfrm>
            <a:off x="533400" y="990600"/>
            <a:ext cx="8229600" cy="5638800"/>
          </a:xfrm>
        </p:spPr>
        <p:txBody>
          <a:bodyPr/>
          <a:lstStyle/>
          <a:p>
            <a:pPr eaLnBrk="1" hangingPunct="1">
              <a:buFontTx/>
              <a:buNone/>
            </a:pPr>
            <a:r>
              <a:rPr lang="en-US" dirty="0" smtClean="0"/>
              <a:t>Three Major Parts of OODA Applications:</a:t>
            </a:r>
          </a:p>
          <a:p>
            <a:pPr eaLnBrk="1" hangingPunct="1">
              <a:buFontTx/>
              <a:buNone/>
            </a:pPr>
            <a:endParaRPr lang="en-US" sz="2400" dirty="0"/>
          </a:p>
          <a:p>
            <a:pPr eaLnBrk="1" hangingPunct="1">
              <a:buFontTx/>
              <a:buNone/>
            </a:pPr>
            <a:r>
              <a:rPr lang="en-US" dirty="0" smtClean="0">
                <a:solidFill>
                  <a:srgbClr val="7030A0"/>
                </a:solidFill>
              </a:rPr>
              <a:t>I.    Object Definition</a:t>
            </a:r>
          </a:p>
          <a:p>
            <a:pPr marL="0" indent="0" algn="ctr" eaLnBrk="1" hangingPunct="1">
              <a:buNone/>
            </a:pPr>
            <a:r>
              <a:rPr lang="en-US" dirty="0" smtClean="0">
                <a:solidFill>
                  <a:srgbClr val="7030A0"/>
                </a:solidFill>
              </a:rPr>
              <a:t>“What are the Data Objects?”</a:t>
            </a:r>
          </a:p>
          <a:p>
            <a:pPr marL="0" indent="0" eaLnBrk="1" hangingPunct="1">
              <a:buNone/>
            </a:pPr>
            <a:endParaRPr lang="en-US" sz="2400" dirty="0"/>
          </a:p>
          <a:p>
            <a:pPr marL="571500" indent="-571500" eaLnBrk="1" hangingPunct="1">
              <a:buAutoNum type="romanUcPeriod" startAt="2"/>
            </a:pPr>
            <a:r>
              <a:rPr lang="en-US" dirty="0" smtClean="0">
                <a:solidFill>
                  <a:srgbClr val="00B050"/>
                </a:solidFill>
              </a:rPr>
              <a:t>Exploratory Analysis</a:t>
            </a:r>
          </a:p>
          <a:p>
            <a:pPr marL="0" indent="0" algn="ctr" eaLnBrk="1" hangingPunct="1">
              <a:buNone/>
            </a:pPr>
            <a:r>
              <a:rPr lang="en-US" dirty="0" smtClean="0">
                <a:solidFill>
                  <a:srgbClr val="00B050"/>
                </a:solidFill>
              </a:rPr>
              <a:t>“What Is Data Structure / Drivers?”</a:t>
            </a:r>
          </a:p>
          <a:p>
            <a:pPr marL="0" indent="0" eaLnBrk="1" hangingPunct="1">
              <a:buNone/>
            </a:pPr>
            <a:endParaRPr lang="en-US" sz="2400" dirty="0"/>
          </a:p>
          <a:p>
            <a:pPr marL="0" indent="0" eaLnBrk="1" hangingPunct="1">
              <a:buNone/>
            </a:pPr>
            <a:r>
              <a:rPr lang="en-US" dirty="0" smtClean="0">
                <a:solidFill>
                  <a:srgbClr val="C00000"/>
                </a:solidFill>
              </a:rPr>
              <a:t>III.  Confirmatory Analysis / Validation</a:t>
            </a:r>
          </a:p>
          <a:p>
            <a:pPr marL="0" indent="0" algn="ctr" eaLnBrk="1" hangingPunct="1">
              <a:buNone/>
            </a:pPr>
            <a:r>
              <a:rPr lang="en-US" dirty="0" smtClean="0">
                <a:solidFill>
                  <a:srgbClr val="C00000"/>
                </a:solidFill>
              </a:rPr>
              <a:t>Is it Really There (vs. Noise Artifact)?</a:t>
            </a:r>
          </a:p>
        </p:txBody>
      </p:sp>
      <p:sp>
        <p:nvSpPr>
          <p:cNvPr id="2" name="Rounded Rectangle 1"/>
          <p:cNvSpPr/>
          <p:nvPr/>
        </p:nvSpPr>
        <p:spPr>
          <a:xfrm>
            <a:off x="457200" y="5257800"/>
            <a:ext cx="7696200" cy="11430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Tree>
    <p:extLst>
      <p:ext uri="{BB962C8B-B14F-4D97-AF65-F5344CB8AC3E}">
        <p14:creationId xmlns:p14="http://schemas.microsoft.com/office/powerpoint/2010/main" val="33792385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Full Raw Data</a:t>
            </a:r>
            <a:endParaRPr lang="en-US" altLang="ko-KR" dirty="0">
              <a:solidFill>
                <a:schemeClr val="bg2"/>
              </a:solidFill>
              <a:latin typeface="Arial Unicode MS" pitchFamily="34" charset="-128"/>
              <a:ea typeface="Arial Unicode MS" pitchFamily="34" charset="-128"/>
              <a:cs typeface="Arial Unicode MS" pitchFamily="34" charset="-128"/>
            </a:endParaRP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10.4</a:t>
            </a:r>
          </a:p>
          <a:p>
            <a:pPr marL="457200" lvl="0" indent="-457200" eaLnBrk="1" hangingPunct="1">
              <a:buClr>
                <a:srgbClr val="A50021"/>
              </a:buClr>
              <a:buSzPct val="75000"/>
              <a:buNone/>
            </a:pPr>
            <a:r>
              <a:rPr lang="en-US" altLang="en-US" dirty="0">
                <a:solidFill>
                  <a:srgbClr val="000000"/>
                </a:solidFill>
                <a:latin typeface="Tahoma"/>
              </a:rPr>
              <a:t>Reasonable</a:t>
            </a:r>
          </a:p>
          <a:p>
            <a:pPr marL="457200" lvl="0" indent="-457200" eaLnBrk="1" hangingPunct="1">
              <a:buClr>
                <a:srgbClr val="A50021"/>
              </a:buClr>
              <a:buSzPct val="75000"/>
              <a:buNone/>
            </a:pPr>
            <a:r>
              <a:rPr lang="en-US" altLang="en-US" dirty="0">
                <a:solidFill>
                  <a:srgbClr val="000000"/>
                </a:solidFill>
                <a:latin typeface="Tahoma"/>
              </a:rPr>
              <a:t>Difference</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grpSp>
        <p:nvGrpSpPr>
          <p:cNvPr id="9" name="Group 8"/>
          <p:cNvGrpSpPr/>
          <p:nvPr/>
        </p:nvGrpSpPr>
        <p:grpSpPr>
          <a:xfrm>
            <a:off x="228600" y="5486400"/>
            <a:ext cx="6324600" cy="830997"/>
            <a:chOff x="228600" y="5486400"/>
            <a:chExt cx="6324600" cy="830997"/>
          </a:xfrm>
        </p:grpSpPr>
        <p:sp>
          <p:nvSpPr>
            <p:cNvPr id="2" name="TextBox 1"/>
            <p:cNvSpPr txBox="1"/>
            <p:nvPr/>
          </p:nvSpPr>
          <p:spPr>
            <a:xfrm>
              <a:off x="228600" y="5486400"/>
              <a:ext cx="1999265" cy="830997"/>
            </a:xfrm>
            <a:prstGeom prst="rect">
              <a:avLst/>
            </a:prstGeom>
            <a:noFill/>
          </p:spPr>
          <p:txBody>
            <a:bodyPr wrap="none" rtlCol="0">
              <a:spAutoFit/>
            </a:bodyPr>
            <a:lstStyle/>
            <a:p>
              <a:r>
                <a:rPr lang="en-US" sz="2400" dirty="0" smtClean="0">
                  <a:solidFill>
                    <a:schemeClr val="bg2"/>
                  </a:solidFill>
                </a:rPr>
                <a:t>Note Strange</a:t>
              </a:r>
            </a:p>
            <a:p>
              <a:r>
                <a:rPr lang="en-US" sz="2400" dirty="0" smtClean="0">
                  <a:solidFill>
                    <a:schemeClr val="bg2"/>
                  </a:solidFill>
                </a:rPr>
                <a:t>Permutations</a:t>
              </a:r>
              <a:endParaRPr lang="en-US" sz="2400" dirty="0">
                <a:solidFill>
                  <a:schemeClr val="bg2"/>
                </a:solidFill>
              </a:endParaRPr>
            </a:p>
          </p:txBody>
        </p:sp>
        <p:cxnSp>
          <p:nvCxnSpPr>
            <p:cNvPr id="4" name="Straight Arrow Connector 3"/>
            <p:cNvCxnSpPr>
              <a:stCxn id="2" idx="3"/>
            </p:cNvCxnSpPr>
            <p:nvPr/>
          </p:nvCxnSpPr>
          <p:spPr>
            <a:xfrm flipV="1">
              <a:off x="2227865" y="5486400"/>
              <a:ext cx="1277335" cy="415499"/>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p:cNvCxnSpPr>
            <p:nvPr/>
          </p:nvCxnSpPr>
          <p:spPr>
            <a:xfrm flipV="1">
              <a:off x="2227865" y="5486400"/>
              <a:ext cx="4325335" cy="415499"/>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52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Delete </a:t>
            </a:r>
            <a:r>
              <a:rPr lang="en-US" altLang="ko-KR" dirty="0" err="1">
                <a:solidFill>
                  <a:schemeClr val="bg2"/>
                </a:solidFill>
                <a:latin typeface="Arial Unicode MS" pitchFamily="34" charset="-128"/>
                <a:ea typeface="Arial Unicode MS" pitchFamily="34" charset="-128"/>
                <a:cs typeface="Arial Unicode MS" pitchFamily="34" charset="-128"/>
              </a:rPr>
              <a:t>var</a:t>
            </a:r>
            <a:r>
              <a:rPr lang="en-US" altLang="ko-KR" dirty="0">
                <a:solidFill>
                  <a:schemeClr val="bg2"/>
                </a:solidFill>
                <a:latin typeface="Arial Unicode MS" pitchFamily="34" charset="-128"/>
                <a:ea typeface="Arial Unicode MS" pitchFamily="34" charset="-128"/>
                <a:cs typeface="Arial Unicode MS" pitchFamily="34" charset="-128"/>
              </a:rPr>
              <a:t> = 0  &amp;  -999 Variables</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Z </a:t>
            </a:r>
            <a:r>
              <a:rPr lang="en-US" altLang="en-US" dirty="0">
                <a:solidFill>
                  <a:srgbClr val="000000"/>
                </a:solidFill>
                <a:latin typeface="Tahoma"/>
              </a:rPr>
              <a:t>= 11.6</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smtClean="0">
                <a:solidFill>
                  <a:srgbClr val="000000"/>
                </a:solidFill>
                <a:latin typeface="Tahoma"/>
              </a:rPr>
              <a:t>Stronger</a:t>
            </a:r>
          </a:p>
          <a:p>
            <a:pPr marL="457200" lvl="0" indent="-457200" eaLnBrk="1" hangingPunct="1">
              <a:buClr>
                <a:srgbClr val="A50021"/>
              </a:buClr>
              <a:buSzPct val="75000"/>
              <a:buNone/>
            </a:pPr>
            <a:endParaRPr lang="en-US" altLang="en-US" sz="1800"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No </a:t>
            </a:r>
            <a:r>
              <a:rPr lang="en-US" altLang="en-US" dirty="0">
                <a:solidFill>
                  <a:srgbClr val="000000"/>
                </a:solidFill>
                <a:latin typeface="Tahoma"/>
              </a:rPr>
              <a:t>V</a:t>
            </a:r>
            <a:r>
              <a:rPr lang="en-US" altLang="en-US" dirty="0" smtClean="0">
                <a:solidFill>
                  <a:srgbClr val="000000"/>
                </a:solidFill>
                <a:latin typeface="Tahoma"/>
              </a:rPr>
              <a:t>isual Diff.</a:t>
            </a:r>
            <a:endParaRPr lang="en-US" altLang="en-US" dirty="0">
              <a:solidFill>
                <a:srgbClr val="000000"/>
              </a:solidFill>
              <a:latin typeface="Tahoma"/>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Yet </a:t>
            </a: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Finds Some</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850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Binary Variables Only</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14.6</a:t>
            </a:r>
          </a:p>
          <a:p>
            <a:pPr marL="457200" lvl="0" indent="-457200" eaLnBrk="1" hangingPunct="1">
              <a:buClr>
                <a:srgbClr val="A50021"/>
              </a:buClr>
              <a:buSzPct val="75000"/>
              <a:buNone/>
            </a:pPr>
            <a:r>
              <a:rPr lang="en-US" altLang="en-US" u="sng" dirty="0">
                <a:solidFill>
                  <a:srgbClr val="000000"/>
                </a:solidFill>
                <a:latin typeface="Tahoma"/>
              </a:rPr>
              <a:t>More</a:t>
            </a:r>
            <a:r>
              <a:rPr lang="en-US" altLang="en-US" dirty="0">
                <a:solidFill>
                  <a:srgbClr val="000000"/>
                </a:solidFill>
                <a:latin typeface="Tahoma"/>
              </a:rPr>
              <a:t> Than</a:t>
            </a:r>
          </a:p>
          <a:p>
            <a:pPr marL="457200" lvl="0" indent="-457200" eaLnBrk="1" hangingPunct="1">
              <a:buClr>
                <a:srgbClr val="A50021"/>
              </a:buClr>
              <a:buSzPct val="75000"/>
              <a:buNone/>
            </a:pPr>
            <a:r>
              <a:rPr lang="en-US" altLang="en-US" dirty="0">
                <a:solidFill>
                  <a:srgbClr val="000000"/>
                </a:solidFill>
                <a:latin typeface="Tahoma"/>
              </a:rPr>
              <a:t>Raw Data</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grpSp>
        <p:nvGrpSpPr>
          <p:cNvPr id="6" name="Group 5"/>
          <p:cNvGrpSpPr/>
          <p:nvPr/>
        </p:nvGrpSpPr>
        <p:grpSpPr>
          <a:xfrm>
            <a:off x="228600" y="2293203"/>
            <a:ext cx="6553200" cy="2812197"/>
            <a:chOff x="228600" y="5874603"/>
            <a:chExt cx="6553200" cy="2812197"/>
          </a:xfrm>
        </p:grpSpPr>
        <p:sp>
          <p:nvSpPr>
            <p:cNvPr id="7" name="TextBox 6"/>
            <p:cNvSpPr txBox="1"/>
            <p:nvPr/>
          </p:nvSpPr>
          <p:spPr>
            <a:xfrm>
              <a:off x="228600" y="5874603"/>
              <a:ext cx="1999265" cy="830997"/>
            </a:xfrm>
            <a:prstGeom prst="rect">
              <a:avLst/>
            </a:prstGeom>
            <a:noFill/>
          </p:spPr>
          <p:txBody>
            <a:bodyPr wrap="none" rtlCol="0">
              <a:spAutoFit/>
            </a:bodyPr>
            <a:lstStyle/>
            <a:p>
              <a:r>
                <a:rPr lang="en-US" sz="2400" dirty="0" smtClean="0">
                  <a:solidFill>
                    <a:schemeClr val="bg2"/>
                  </a:solidFill>
                </a:rPr>
                <a:t>Much Nicer</a:t>
              </a:r>
            </a:p>
            <a:p>
              <a:r>
                <a:rPr lang="en-US" sz="2400" dirty="0" smtClean="0">
                  <a:solidFill>
                    <a:schemeClr val="bg2"/>
                  </a:solidFill>
                </a:rPr>
                <a:t>Permutations</a:t>
              </a:r>
              <a:endParaRPr lang="en-US" sz="2400" dirty="0">
                <a:solidFill>
                  <a:schemeClr val="bg2"/>
                </a:solidFill>
              </a:endParaRPr>
            </a:p>
          </p:txBody>
        </p:sp>
        <p:cxnSp>
          <p:nvCxnSpPr>
            <p:cNvPr id="8" name="Straight Arrow Connector 7"/>
            <p:cNvCxnSpPr/>
            <p:nvPr/>
          </p:nvCxnSpPr>
          <p:spPr>
            <a:xfrm>
              <a:off x="2227865" y="6248400"/>
              <a:ext cx="1429735" cy="24384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27865" y="6248400"/>
              <a:ext cx="4553935" cy="24384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8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Non-Binary – Standardized</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17.3</a:t>
            </a:r>
          </a:p>
          <a:p>
            <a:pPr marL="457200" lvl="0" indent="-457200" eaLnBrk="1" hangingPunct="1">
              <a:buClr>
                <a:srgbClr val="A50021"/>
              </a:buClr>
              <a:buSzPct val="75000"/>
              <a:buNone/>
            </a:pPr>
            <a:r>
              <a:rPr lang="en-US" altLang="en-US" dirty="0" smtClean="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Reflects</a:t>
            </a:r>
          </a:p>
          <a:p>
            <a:pPr marL="457200" lvl="0" indent="-457200" eaLnBrk="1" hangingPunct="1">
              <a:buClr>
                <a:srgbClr val="A50021"/>
              </a:buClr>
              <a:buSzPct val="75000"/>
              <a:buNone/>
            </a:pPr>
            <a:r>
              <a:rPr lang="en-US" altLang="en-US" dirty="0" smtClean="0">
                <a:solidFill>
                  <a:srgbClr val="000000"/>
                </a:solidFill>
                <a:latin typeface="Tahoma"/>
              </a:rPr>
              <a:t>More Info</a:t>
            </a:r>
          </a:p>
          <a:p>
            <a:pPr marL="457200" lvl="0" indent="-457200" eaLnBrk="1" hangingPunct="1">
              <a:buClr>
                <a:srgbClr val="A50021"/>
              </a:buClr>
              <a:buSzPct val="75000"/>
              <a:buNone/>
            </a:pPr>
            <a:r>
              <a:rPr lang="en-US" altLang="en-US" dirty="0" smtClean="0">
                <a:solidFill>
                  <a:srgbClr val="000000"/>
                </a:solidFill>
                <a:latin typeface="Tahoma"/>
              </a:rPr>
              <a:t>In Data</a:t>
            </a:r>
            <a:endParaRPr lang="en-US" altLang="en-US" dirty="0">
              <a:solidFill>
                <a:srgbClr val="000000"/>
              </a:solidFill>
              <a:latin typeface="Tahoma"/>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205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457200" lvl="0" indent="-457200" eaLnBrk="1" hangingPunct="1">
              <a:buClr>
                <a:srgbClr val="A50021"/>
              </a:buClr>
              <a:buSzPct val="75000"/>
              <a:buNone/>
            </a:pPr>
            <a:r>
              <a:rPr lang="en-US" altLang="en-US" dirty="0">
                <a:solidFill>
                  <a:srgbClr val="000000"/>
                </a:solidFill>
                <a:latin typeface="Tahoma"/>
              </a:rPr>
              <a:t>Non-Binary – Shifted Log </a:t>
            </a:r>
            <a:r>
              <a:rPr lang="en-US" altLang="en-US" dirty="0" smtClean="0">
                <a:solidFill>
                  <a:srgbClr val="000000"/>
                </a:solidFill>
                <a:latin typeface="Tahoma"/>
              </a:rPr>
              <a:t>Transforms</a:t>
            </a: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17.9</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8000" y="457200"/>
            <a:ext cx="1640193" cy="1143000"/>
            <a:chOff x="228600" y="5874603"/>
            <a:chExt cx="1640193" cy="1143000"/>
          </a:xfrm>
        </p:grpSpPr>
        <p:sp>
          <p:nvSpPr>
            <p:cNvPr id="6" name="TextBox 5"/>
            <p:cNvSpPr txBox="1"/>
            <p:nvPr/>
          </p:nvSpPr>
          <p:spPr>
            <a:xfrm>
              <a:off x="228600" y="5874603"/>
              <a:ext cx="1640193" cy="830997"/>
            </a:xfrm>
            <a:prstGeom prst="rect">
              <a:avLst/>
            </a:prstGeom>
            <a:noFill/>
          </p:spPr>
          <p:txBody>
            <a:bodyPr wrap="none" rtlCol="0">
              <a:spAutoFit/>
            </a:bodyPr>
            <a:lstStyle/>
            <a:p>
              <a:r>
                <a:rPr lang="en-US" sz="2400" dirty="0" smtClean="0">
                  <a:solidFill>
                    <a:schemeClr val="bg2"/>
                  </a:solidFill>
                </a:rPr>
                <a:t>Introduced</a:t>
              </a:r>
            </a:p>
            <a:p>
              <a:r>
                <a:rPr lang="en-US" sz="2400" dirty="0" smtClean="0">
                  <a:solidFill>
                    <a:schemeClr val="bg2"/>
                  </a:solidFill>
                </a:rPr>
                <a:t>Very Soon</a:t>
              </a:r>
              <a:endParaRPr lang="en-US" sz="2400" dirty="0">
                <a:solidFill>
                  <a:schemeClr val="bg2"/>
                </a:solidFill>
              </a:endParaRPr>
            </a:p>
          </p:txBody>
        </p:sp>
        <p:cxnSp>
          <p:nvCxnSpPr>
            <p:cNvPr id="8" name="Straight Arrow Connector 7"/>
            <p:cNvCxnSpPr>
              <a:stCxn id="6" idx="2"/>
            </p:cNvCxnSpPr>
            <p:nvPr/>
          </p:nvCxnSpPr>
          <p:spPr>
            <a:xfrm flipH="1">
              <a:off x="228600" y="6705600"/>
              <a:ext cx="820097" cy="3120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18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smtClean="0">
                <a:solidFill>
                  <a:schemeClr val="bg2"/>
                </a:solidFill>
                <a:latin typeface="Arial Unicode MS" pitchFamily="34" charset="-128"/>
                <a:ea typeface="Arial Unicode MS" pitchFamily="34" charset="-128"/>
                <a:cs typeface="Arial Unicode MS" pitchFamily="34" charset="-128"/>
              </a:rPr>
              <a:t>  Useful Method for Data Analysts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(i.e. to </a:t>
            </a:r>
            <a:r>
              <a:rPr lang="en-US" i="1" dirty="0" smtClean="0">
                <a:solidFill>
                  <a:schemeClr val="bg2"/>
                </a:solidFill>
                <a:latin typeface="Arial Unicode MS" pitchFamily="34" charset="-128"/>
                <a:ea typeface="Arial Unicode MS" pitchFamily="34" charset="-128"/>
                <a:cs typeface="Arial Unicode MS" pitchFamily="34" charset="-128"/>
              </a:rPr>
              <a:t>Individual Variables</a:t>
            </a:r>
            <a:r>
              <a:rPr lang="en-US" dirty="0" smtClean="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Idea:  Put Data on </a:t>
            </a:r>
            <a:r>
              <a:rPr lang="en-US" u="sng" dirty="0" smtClean="0">
                <a:solidFill>
                  <a:schemeClr val="bg2"/>
                </a:solidFill>
                <a:latin typeface="Arial Unicode MS" pitchFamily="34" charset="-128"/>
                <a:ea typeface="Arial Unicode MS" pitchFamily="34" charset="-128"/>
                <a:cs typeface="Arial Unicode MS" pitchFamily="34" charset="-128"/>
              </a:rPr>
              <a:t>Right Scale</a:t>
            </a:r>
          </a:p>
          <a:p>
            <a:pPr eaLnBrk="1" hangingPunct="1">
              <a:lnSpc>
                <a:spcPct val="150000"/>
              </a:lnSpc>
              <a:buFont typeface="Wingdings" pitchFamily="2" charset="2"/>
              <a:buChar char="v"/>
            </a:pPr>
            <a:r>
              <a:rPr lang="en-US" i="1" dirty="0">
                <a:solidFill>
                  <a:schemeClr val="bg2"/>
                </a:solidFill>
                <a:latin typeface="Arial Unicode MS" pitchFamily="34" charset="-128"/>
                <a:ea typeface="Arial Unicode MS" pitchFamily="34" charset="-128"/>
                <a:cs typeface="Arial Unicode MS" pitchFamily="34" charset="-128"/>
              </a:rPr>
              <a:t> </a:t>
            </a:r>
            <a:r>
              <a:rPr lang="en-US" i="1" dirty="0" smtClean="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Common Example:</a:t>
            </a:r>
          </a:p>
          <a:p>
            <a:pPr marL="857250" lvl="1" indent="-457200" eaLnBrk="1" hangingPunct="1">
              <a:lnSpc>
                <a:spcPct val="150000"/>
              </a:lnSpc>
              <a:buFont typeface="Courier New" pitchFamily="49" charset="0"/>
              <a:buChar char="o"/>
            </a:pPr>
            <a:r>
              <a:rPr lang="en-US" dirty="0" smtClean="0">
                <a:solidFill>
                  <a:schemeClr val="bg2"/>
                </a:solidFill>
                <a:latin typeface="Arial Unicode MS" pitchFamily="34" charset="-128"/>
                <a:ea typeface="Arial Unicode MS" pitchFamily="34" charset="-128"/>
                <a:cs typeface="Arial Unicode MS" pitchFamily="34" charset="-128"/>
              </a:rPr>
              <a:t>Data Orders of Magnitude Different</a:t>
            </a:r>
          </a:p>
          <a:p>
            <a:pPr marL="857250" lvl="1" indent="-457200" eaLnBrk="1" hangingPunct="1">
              <a:lnSpc>
                <a:spcPct val="150000"/>
              </a:lnSpc>
              <a:buFont typeface="Courier New" pitchFamily="49" charset="0"/>
              <a:buChar char="o"/>
            </a:pPr>
            <a:r>
              <a:rPr lang="en-US" dirty="0" smtClean="0">
                <a:solidFill>
                  <a:schemeClr val="bg2"/>
                </a:solidFill>
                <a:latin typeface="Arial Unicode MS" pitchFamily="34" charset="-128"/>
                <a:ea typeface="Arial Unicode MS" pitchFamily="34" charset="-128"/>
                <a:cs typeface="Arial Unicode MS" pitchFamily="34" charset="-128"/>
              </a:rPr>
              <a:t>Log</a:t>
            </a:r>
            <a:r>
              <a:rPr lang="en-US" baseline="-25000" dirty="0" smtClean="0">
                <a:solidFill>
                  <a:schemeClr val="bg2"/>
                </a:solidFill>
                <a:latin typeface="Arial Unicode MS" pitchFamily="34" charset="-128"/>
                <a:ea typeface="Arial Unicode MS" pitchFamily="34" charset="-128"/>
                <a:cs typeface="Arial Unicode MS" pitchFamily="34" charset="-128"/>
              </a:rPr>
              <a:t>10</a:t>
            </a:r>
            <a:r>
              <a:rPr lang="en-US" dirty="0" smtClean="0">
                <a:solidFill>
                  <a:schemeClr val="bg2"/>
                </a:solidFill>
                <a:latin typeface="Arial Unicode MS" pitchFamily="34" charset="-128"/>
                <a:ea typeface="Arial Unicode MS" pitchFamily="34" charset="-128"/>
                <a:cs typeface="Arial Unicode MS" pitchFamily="34" charset="-128"/>
              </a:rPr>
              <a:t>   Puts Data on </a:t>
            </a:r>
            <a:r>
              <a:rPr lang="en-US" dirty="0">
                <a:solidFill>
                  <a:schemeClr val="bg2"/>
                </a:solidFill>
                <a:latin typeface="Arial Unicode MS" pitchFamily="34" charset="-128"/>
                <a:ea typeface="Arial Unicode MS" pitchFamily="34" charset="-128"/>
                <a:cs typeface="Arial Unicode MS" pitchFamily="34" charset="-128"/>
              </a:rPr>
              <a:t>M</a:t>
            </a:r>
            <a:r>
              <a:rPr lang="en-US" dirty="0" smtClean="0">
                <a:solidFill>
                  <a:schemeClr val="bg2"/>
                </a:solidFill>
                <a:latin typeface="Arial Unicode MS" pitchFamily="34" charset="-128"/>
                <a:ea typeface="Arial Unicode MS" pitchFamily="34" charset="-128"/>
                <a:cs typeface="Arial Unicode MS" pitchFamily="34" charset="-128"/>
              </a:rPr>
              <a:t>ore Analyzable Scale</a:t>
            </a:r>
          </a:p>
          <a:p>
            <a:pPr marL="0" indent="0" eaLnBrk="1" hangingPunct="1">
              <a:lnSpc>
                <a:spcPct val="150000"/>
              </a:lnSpc>
              <a:buNone/>
            </a:pPr>
            <a:endParaRPr lang="en-US" i="1"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29027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Famous Family:   </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&amp; Cox (1964)</a:t>
                </a: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smtClean="0">
                    <a:solidFill>
                      <a:schemeClr val="bg2"/>
                    </a:solidFill>
                    <a:latin typeface="Arial Unicode MS" pitchFamily="34" charset="-128"/>
                    <a:ea typeface="Arial Unicode MS" pitchFamily="34" charset="-128"/>
                    <a:cs typeface="Arial Unicode MS" pitchFamily="34" charset="-128"/>
                  </a:rPr>
                  <a:t>,</a:t>
                </a:r>
                <a:endParaRPr lang="en-US" dirty="0">
                  <a:solidFill>
                    <a:schemeClr val="bg2"/>
                  </a:solidFill>
                  <a:latin typeface="Arial Unicode MS" pitchFamily="34" charset="-128"/>
                  <a:ea typeface="Arial Unicode MS" pitchFamily="34" charset="-128"/>
                  <a:cs typeface="Arial Unicode MS" pitchFamily="34" charset="-128"/>
                </a:endParaRP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  </m:t>
                      </m:r>
                      <m:f>
                        <m:f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289794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Why this strange form?   Instead of just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m:t>
                      </m:r>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oMath>
                  </m:oMathPara>
                </a14:m>
                <a:endParaRPr lang="en-US" b="0" dirty="0" smtClean="0">
                  <a:solidFill>
                    <a:schemeClr val="bg2"/>
                  </a:solidFill>
                  <a:latin typeface="Arial Unicode MS" pitchFamily="34" charset="-128"/>
                  <a:ea typeface="Cambria Math" panose="02040503050406030204" pitchFamily="18" charset="0"/>
                  <a:cs typeface="Arial Unicode MS" pitchFamily="34" charset="-128"/>
                </a:endParaRPr>
              </a:p>
              <a:p>
                <a:pPr marL="0" indent="0" algn="ctr" eaLnBrk="1" hangingPunct="1">
                  <a:lnSpc>
                    <a:spcPct val="150000"/>
                  </a:lnSpc>
                  <a:buNone/>
                </a:pPr>
                <a:endParaRPr lang="en-US" b="0" dirty="0" smtClean="0">
                  <a:solidFill>
                    <a:schemeClr val="bg2"/>
                  </a:solidFill>
                  <a:latin typeface="Arial Unicode MS" pitchFamily="34" charset="-128"/>
                  <a:ea typeface="Cambria Math" panose="02040503050406030204" pitchFamily="18" charset="0"/>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Reason:    Nicer Behavior as  </a:t>
                </a:r>
                <a14:m>
                  <m:oMath xmlns:m="http://schemas.openxmlformats.org/officeDocument/2006/math">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0</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limLow>
                            <m:limLowPr>
                              <m:ctrlPr>
                                <a:rPr lang="en-US" i="1" smtClean="0">
                                  <a:solidFill>
                                    <a:schemeClr val="bg2"/>
                                  </a:solidFill>
                                  <a:latin typeface="Cambria Math" panose="02040503050406030204" pitchFamily="18" charset="0"/>
                                  <a:ea typeface="Arial Unicode MS" pitchFamily="34" charset="-128"/>
                                  <a:cs typeface="Arial Unicode MS" pitchFamily="34" charset="-128"/>
                                </a:rPr>
                              </m:ctrlPr>
                            </m:limLowPr>
                            <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lim</m:t>
                              </m:r>
                            </m:e>
                            <m:lim>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→0</m:t>
                              </m:r>
                            </m:lim>
                          </m:limLow>
                        </m:fName>
                        <m:e>
                          <m:f>
                            <m:f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i="1">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e>
                      </m:func>
                      <m:r>
                        <a:rPr lang="en-US" b="0" i="1" smtClean="0">
                          <a:solidFill>
                            <a:schemeClr val="bg2"/>
                          </a:solidFill>
                          <a:latin typeface="Cambria Math" panose="02040503050406030204" pitchFamily="18" charset="0"/>
                          <a:ea typeface="Arial Unicode MS" pitchFamily="34" charset="-128"/>
                          <a:cs typeface="Arial Unicode MS" pitchFamily="34" charset="-128"/>
                        </a:rPr>
                        <m:t>=</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37330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01800"/>
            <a:ext cx="8229600" cy="4394200"/>
          </a:xfrm>
          <a:prstGeom prst="rect">
            <a:avLst/>
          </a:prstGeom>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oMath>
                </a14:m>
                <a:r>
                  <a:rPr lang="en-US" sz="1800" dirty="0" smtClean="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0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func>
                      <m:funcPr>
                        <m:ctrlPr>
                          <a:rPr lang="en-US" sz="1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180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sz="1800" dirty="0" smtClean="0">
                    <a:solidFill>
                      <a:schemeClr val="bg2"/>
                    </a:solidFill>
                    <a:latin typeface="Arial Unicode MS" pitchFamily="34" charset="-128"/>
                    <a:ea typeface="Arial Unicode MS" pitchFamily="34" charset="-128"/>
                    <a:cs typeface="Arial Unicode MS" pitchFamily="34" charset="-128"/>
                  </a:rPr>
                  <a:t>)</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a:t>
                </a:r>
                <a:r>
                  <a:rPr lang="en-US" sz="1800" dirty="0">
                    <a:solidFill>
                      <a:schemeClr val="bg2"/>
                    </a:solidFill>
                    <a:latin typeface="Arial Unicode MS" pitchFamily="34" charset="-128"/>
                    <a:ea typeface="Arial Unicode MS" pitchFamily="34" charset="-128"/>
                    <a:cs typeface="Arial Unicode MS" pitchFamily="34" charset="-128"/>
                  </a:rPr>
                  <a:t>graphics from http://</a:t>
                </a:r>
                <a:r>
                  <a:rPr lang="en-US" sz="1800" dirty="0" smtClean="0">
                    <a:solidFill>
                      <a:schemeClr val="bg2"/>
                    </a:solidFill>
                    <a:latin typeface="Arial Unicode MS" pitchFamily="34" charset="-128"/>
                    <a:ea typeface="Arial Unicode MS" pitchFamily="34" charset="-128"/>
                    <a:cs typeface="Arial Unicode MS" pitchFamily="34" charset="-128"/>
                  </a:rPr>
                  <a:t>onlinestatbook.com/2/transformations/box-cox.html)</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4"/>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1921207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   (vs.  </a:t>
                </a:r>
                <a14:m>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dirty="0" smtClean="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a:t>
                </a:r>
                <a:r>
                  <a:rPr lang="en-US" sz="1800" dirty="0">
                    <a:solidFill>
                      <a:schemeClr val="bg2"/>
                    </a:solidFill>
                    <a:latin typeface="Arial Unicode MS" pitchFamily="34" charset="-128"/>
                    <a:ea typeface="Arial Unicode MS" pitchFamily="34" charset="-128"/>
                    <a:cs typeface="Arial Unicode MS" pitchFamily="34" charset="-128"/>
                  </a:rPr>
                  <a:t>graphics from http://</a:t>
                </a:r>
                <a:r>
                  <a:rPr lang="en-US" sz="1800" dirty="0" smtClean="0">
                    <a:solidFill>
                      <a:schemeClr val="bg2"/>
                    </a:solidFill>
                    <a:latin typeface="Arial Unicode MS" pitchFamily="34" charset="-128"/>
                    <a:ea typeface="Arial Unicode MS" pitchFamily="34" charset="-128"/>
                    <a:cs typeface="Arial Unicode MS" pitchFamily="34" charset="-128"/>
                  </a:rPr>
                  <a:t>onlinestatbook.com/2/transformations/box-cox.html)</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b="-2287"/>
                </a:stretch>
              </a:blipFill>
            </p:spPr>
            <p:txBody>
              <a:bodyPr/>
              <a:lstStyle/>
              <a:p>
                <a:r>
                  <a:rPr lang="en-US">
                    <a:noFill/>
                  </a:rPr>
                  <a:t> </a:t>
                </a:r>
              </a:p>
            </p:txBody>
          </p:sp>
        </mc:Fallback>
      </mc:AlternateContent>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0" y="1551274"/>
            <a:ext cx="5575300" cy="4906675"/>
          </a:xfrm>
          <a:prstGeom prst="rect">
            <a:avLst/>
          </a:prstGeom>
        </p:spPr>
      </p:pic>
    </p:spTree>
    <p:extLst>
      <p:ext uri="{BB962C8B-B14F-4D97-AF65-F5344CB8AC3E}">
        <p14:creationId xmlns:p14="http://schemas.microsoft.com/office/powerpoint/2010/main" val="37346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Data</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a:t>
                </a:r>
                <a14:m>
                  <m:oMath xmlns:m="http://schemas.openxmlformats.org/officeDocument/2006/math">
                    <m:r>
                      <a:rPr lang="en-US" altLang="en-US" i="1" dirty="0" smtClean="0">
                        <a:solidFill>
                          <a:srgbClr val="000000"/>
                        </a:solidFill>
                        <a:latin typeface="Cambria Math"/>
                      </a:rPr>
                      <m:t>𝑛</m:t>
                    </m:r>
                    <m:r>
                      <a:rPr lang="en-US" altLang="en-US" i="1" dirty="0" smtClean="0">
                        <a:solidFill>
                          <a:srgbClr val="000000"/>
                        </a:solidFill>
                        <a:latin typeface="Cambria Math"/>
                      </a:rPr>
                      <m:t> = 262</m:t>
                    </m:r>
                  </m:oMath>
                </a14:m>
                <a:r>
                  <a:rPr lang="en-US" altLang="en-US" dirty="0" smtClean="0">
                    <a:solidFill>
                      <a:srgbClr val="000000"/>
                    </a:solidFill>
                    <a:latin typeface="Tahoma"/>
                  </a:rPr>
                  <a:t>, </a:t>
                </a:r>
                <a:r>
                  <a:rPr lang="en-US" altLang="en-US" dirty="0">
                    <a:solidFill>
                      <a:srgbClr val="000000"/>
                    </a:solidFill>
                    <a:latin typeface="Tahoma"/>
                  </a:rPr>
                  <a:t>C</a:t>
                </a:r>
                <a:r>
                  <a:rPr lang="en-US" altLang="en-US" dirty="0" smtClean="0">
                    <a:solidFill>
                      <a:srgbClr val="000000"/>
                    </a:solidFill>
                    <a:latin typeface="Tahoma"/>
                  </a:rPr>
                  <a:t>hemical Compounds</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2489</m:t>
                    </m:r>
                  </m:oMath>
                </a14:m>
                <a:r>
                  <a:rPr lang="en-US" altLang="en-US" dirty="0" smtClean="0">
                    <a:solidFill>
                      <a:srgbClr val="000000"/>
                    </a:solidFill>
                    <a:latin typeface="Tahoma"/>
                  </a:rPr>
                  <a:t>, Chemical “Descriptors”</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Discrete </a:t>
                </a:r>
                <a:r>
                  <a:rPr lang="en-US" altLang="en-US" dirty="0">
                    <a:solidFill>
                      <a:srgbClr val="000000"/>
                    </a:solidFill>
                    <a:latin typeface="Tahoma"/>
                  </a:rPr>
                  <a:t>Response:</a:t>
                </a:r>
              </a:p>
              <a:p>
                <a:pPr marL="0" lvl="0" indent="0" algn="ctr" eaLnBrk="1" hangingPunct="1">
                  <a:lnSpc>
                    <a:spcPct val="150000"/>
                  </a:lnSpc>
                  <a:buClr>
                    <a:srgbClr val="A50021"/>
                  </a:buClr>
                  <a:buSzPct val="75000"/>
                  <a:buNone/>
                </a:pPr>
                <a:r>
                  <a:rPr lang="en-US" altLang="en-US" dirty="0">
                    <a:solidFill>
                      <a:srgbClr val="3333FF"/>
                    </a:solidFill>
                    <a:latin typeface="Tahoma"/>
                  </a:rPr>
                  <a:t>0 – blue 0</a:t>
                </a:r>
                <a:r>
                  <a:rPr lang="en-US" altLang="en-US" dirty="0">
                    <a:solidFill>
                      <a:srgbClr val="000000"/>
                    </a:solidFill>
                    <a:latin typeface="Tahoma"/>
                  </a:rPr>
                  <a:t>,   </a:t>
                </a:r>
                <a:r>
                  <a:rPr lang="en-US" altLang="en-US" dirty="0">
                    <a:solidFill>
                      <a:srgbClr val="FF0000"/>
                    </a:solidFill>
                    <a:latin typeface="Tahoma"/>
                  </a:rPr>
                  <a:t> 1 – red +</a:t>
                </a:r>
              </a:p>
              <a:p>
                <a:pPr marL="0" indent="0" eaLnBrk="1" hangingPunct="1">
                  <a:lnSpc>
                    <a:spcPct val="20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sz="1800" dirty="0" smtClean="0">
                    <a:solidFill>
                      <a:schemeClr val="bg2"/>
                    </a:solidFill>
                    <a:latin typeface="Arial Unicode MS" pitchFamily="34" charset="-128"/>
                    <a:ea typeface="Arial Unicode MS" pitchFamily="34" charset="-128"/>
                    <a:cs typeface="Arial Unicode MS" pitchFamily="34" charset="-128"/>
                  </a:rPr>
                  <a:t>                                              (Thanks to Alex </a:t>
                </a:r>
                <a:r>
                  <a:rPr lang="en-US" altLang="ko-KR" sz="1800" dirty="0" err="1" smtClean="0">
                    <a:solidFill>
                      <a:schemeClr val="bg2"/>
                    </a:solidFill>
                    <a:latin typeface="Arial Unicode MS" pitchFamily="34" charset="-128"/>
                    <a:ea typeface="Arial Unicode MS" pitchFamily="34" charset="-128"/>
                    <a:cs typeface="Arial Unicode MS" pitchFamily="34" charset="-128"/>
                  </a:rPr>
                  <a:t>Tropsha</a:t>
                </a:r>
                <a:r>
                  <a:rPr lang="en-US" altLang="ko-KR" sz="1800" dirty="0" smtClean="0">
                    <a:solidFill>
                      <a:schemeClr val="bg2"/>
                    </a:solidFill>
                    <a:latin typeface="Arial Unicode MS" pitchFamily="34" charset="-128"/>
                    <a:ea typeface="Arial Unicode MS" pitchFamily="34" charset="-128"/>
                    <a:cs typeface="Arial Unicode MS" pitchFamily="34" charset="-128"/>
                  </a:rPr>
                  <a:t> Lab)</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1769" t="-1466" b="-3269"/>
                </a:stretch>
              </a:blipFill>
            </p:spPr>
            <p:txBody>
              <a:bodyPr/>
              <a:lstStyle/>
              <a:p>
                <a:r>
                  <a:rPr lang="en-US">
                    <a:noFill/>
                  </a:rPr>
                  <a:t> </a:t>
                </a:r>
              </a:p>
            </p:txBody>
          </p:sp>
        </mc:Fallback>
      </mc:AlternateContent>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5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407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Another useful family:   </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Shifted Log Transformations</a:t>
                </a:r>
              </a:p>
              <a:p>
                <a:pPr marL="0" indent="0" algn="ctr"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m:rPr>
                        <m:sty m:val="p"/>
                      </m:rPr>
                      <a:rPr lang="el-GR" i="1" smtClean="0">
                        <a:solidFill>
                          <a:schemeClr val="bg2"/>
                        </a:solidFill>
                        <a:latin typeface="Cambria Math" panose="02040503050406030204" pitchFamily="18" charset="0"/>
                        <a:ea typeface="Cambria Math" panose="02040503050406030204" pitchFamily="18" charset="0"/>
                        <a:cs typeface="Arial Unicode MS" pitchFamily="34" charset="-128"/>
                      </a:rPr>
                      <m:t>δ</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i="1">
                          <a:solidFill>
                            <a:schemeClr val="bg2"/>
                          </a:solidFill>
                          <a:latin typeface="Cambria Math" panose="02040503050406030204" pitchFamily="18" charset="0"/>
                          <a:ea typeface="Arial Unicode MS" pitchFamily="34" charset="-128"/>
                          <a:cs typeface="Arial Unicode MS" pitchFamily="34" charset="-128"/>
                        </a:rPr>
                        <m:t>𝑥</m:t>
                      </m:r>
                      <m:r>
                        <a:rPr lang="en-US" i="1">
                          <a:solidFill>
                            <a:schemeClr val="bg2"/>
                          </a:solidFill>
                          <a:latin typeface="Cambria Math" panose="02040503050406030204" pitchFamily="18" charset="0"/>
                          <a:ea typeface="Arial Unicode MS" pitchFamily="34" charset="-128"/>
                          <a:cs typeface="Arial Unicode MS" pitchFamily="34" charset="-128"/>
                        </a:rPr>
                        <m:t> ↦  </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(Will use more below)</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1026980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Example:    Melanoma Data Analysis</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err="1" smtClean="0">
                <a:solidFill>
                  <a:schemeClr val="bg2"/>
                </a:solidFill>
                <a:latin typeface="Arial Unicode MS" pitchFamily="34" charset="-128"/>
                <a:ea typeface="Arial Unicode MS" pitchFamily="34" charset="-128"/>
                <a:cs typeface="Arial Unicode MS" pitchFamily="34" charset="-128"/>
              </a:rPr>
              <a:t>Miedema</a:t>
            </a:r>
            <a:r>
              <a:rPr lang="en-US" dirty="0" smtClean="0">
                <a:solidFill>
                  <a:schemeClr val="bg2"/>
                </a:solidFill>
                <a:latin typeface="Arial Unicode MS" pitchFamily="34" charset="-128"/>
                <a:ea typeface="Arial Unicode MS" pitchFamily="34" charset="-128"/>
                <a:cs typeface="Arial Unicode MS" pitchFamily="34" charset="-128"/>
              </a:rPr>
              <a:t>, et al (2012)</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3345642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GB" sz="3200" smtClean="0">
                <a:solidFill>
                  <a:srgbClr val="FFFFFF"/>
                </a:solidFill>
              </a:rPr>
              <a:t>Clinical diagnosis</a:t>
            </a:r>
          </a:p>
        </p:txBody>
      </p:sp>
      <p:grpSp>
        <p:nvGrpSpPr>
          <p:cNvPr id="7171" name="Group 2"/>
          <p:cNvGrpSpPr>
            <a:grpSpLocks/>
          </p:cNvGrpSpPr>
          <p:nvPr/>
        </p:nvGrpSpPr>
        <p:grpSpPr bwMode="auto">
          <a:xfrm>
            <a:off x="0" y="0"/>
            <a:ext cx="9142413" cy="317500"/>
            <a:chOff x="0" y="0"/>
            <a:chExt cx="5759" cy="200"/>
          </a:xfrm>
        </p:grpSpPr>
        <p:sp>
          <p:nvSpPr>
            <p:cNvPr id="7175"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Background</a:t>
              </a:r>
            </a:p>
          </p:txBody>
        </p:sp>
        <p:sp>
          <p:nvSpPr>
            <p:cNvPr id="7176"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Introduction</a:t>
              </a:r>
            </a:p>
          </p:txBody>
        </p:sp>
        <p:sp>
          <p:nvSpPr>
            <p:cNvPr id="7177"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7178"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7179"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7180"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7181"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7182"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grpSp>
        <p:nvGrpSpPr>
          <p:cNvPr id="7172" name="Group 3"/>
          <p:cNvGrpSpPr>
            <a:grpSpLocks noChangeAspect="1"/>
          </p:cNvGrpSpPr>
          <p:nvPr/>
        </p:nvGrpSpPr>
        <p:grpSpPr bwMode="auto">
          <a:xfrm>
            <a:off x="762000" y="2133600"/>
            <a:ext cx="7570788" cy="2514600"/>
            <a:chOff x="2268538" y="2362200"/>
            <a:chExt cx="4556125" cy="1374775"/>
          </a:xfrm>
        </p:grpSpPr>
        <p:pic>
          <p:nvPicPr>
            <p:cNvPr id="7173" name="Picture 2" descr="D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819400"/>
              <a:ext cx="1898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Dx_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362200"/>
              <a:ext cx="26193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2971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GB" sz="3200" smtClean="0">
                <a:solidFill>
                  <a:srgbClr val="FFFFFF"/>
                </a:solidFill>
              </a:rPr>
              <a:t>Image Analysis of Histology Slides</a:t>
            </a:r>
          </a:p>
        </p:txBody>
      </p:sp>
      <p:grpSp>
        <p:nvGrpSpPr>
          <p:cNvPr id="8195" name="Group 2"/>
          <p:cNvGrpSpPr>
            <a:grpSpLocks/>
          </p:cNvGrpSpPr>
          <p:nvPr/>
        </p:nvGrpSpPr>
        <p:grpSpPr bwMode="auto">
          <a:xfrm>
            <a:off x="-1588" y="0"/>
            <a:ext cx="9142413" cy="317500"/>
            <a:chOff x="-1" y="0"/>
            <a:chExt cx="5759" cy="200"/>
          </a:xfrm>
        </p:grpSpPr>
        <p:sp>
          <p:nvSpPr>
            <p:cNvPr id="8207" name="Rectangle 3"/>
            <p:cNvSpPr>
              <a:spLocks noChangeArrowheads="1"/>
            </p:cNvSpPr>
            <p:nvPr/>
          </p:nvSpPr>
          <p:spPr bwMode="auto">
            <a:xfrm>
              <a:off x="2879"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Goal</a:t>
              </a:r>
            </a:p>
          </p:txBody>
        </p:sp>
        <p:sp>
          <p:nvSpPr>
            <p:cNvPr id="8208" name="Rectangle 4"/>
            <p:cNvSpPr>
              <a:spLocks noChangeArrowheads="1"/>
            </p:cNvSpPr>
            <p:nvPr/>
          </p:nvSpPr>
          <p:spPr bwMode="auto">
            <a:xfrm>
              <a:off x="-1"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Background</a:t>
              </a:r>
            </a:p>
          </p:txBody>
        </p:sp>
        <p:sp>
          <p:nvSpPr>
            <p:cNvPr id="8209" name="Line 5"/>
            <p:cNvSpPr>
              <a:spLocks noChangeShapeType="1"/>
            </p:cNvSpPr>
            <p:nvPr/>
          </p:nvSpPr>
          <p:spPr bwMode="auto">
            <a:xfrm>
              <a:off x="-1"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8210" name="Line 6"/>
            <p:cNvSpPr>
              <a:spLocks noChangeShapeType="1"/>
            </p:cNvSpPr>
            <p:nvPr/>
          </p:nvSpPr>
          <p:spPr bwMode="auto">
            <a:xfrm>
              <a:off x="-1"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8211" name="Line 7"/>
            <p:cNvSpPr>
              <a:spLocks noChangeShapeType="1"/>
            </p:cNvSpPr>
            <p:nvPr/>
          </p:nvSpPr>
          <p:spPr bwMode="auto">
            <a:xfrm>
              <a:off x="-1"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8212" name="Line 8"/>
            <p:cNvSpPr>
              <a:spLocks noChangeShapeType="1"/>
            </p:cNvSpPr>
            <p:nvPr/>
          </p:nvSpPr>
          <p:spPr bwMode="auto">
            <a:xfrm>
              <a:off x="5758"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8213" name="Line 9"/>
            <p:cNvSpPr>
              <a:spLocks noChangeShapeType="1"/>
            </p:cNvSpPr>
            <p:nvPr/>
          </p:nvSpPr>
          <p:spPr bwMode="auto">
            <a:xfrm>
              <a:off x="2879"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8214" name="Line 10"/>
            <p:cNvSpPr>
              <a:spLocks noChangeShapeType="1"/>
            </p:cNvSpPr>
            <p:nvPr/>
          </p:nvSpPr>
          <p:spPr bwMode="auto">
            <a:xfrm>
              <a:off x="2879"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204913"/>
            <a:ext cx="26050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204913"/>
            <a:ext cx="26050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Text Box 13"/>
          <p:cNvSpPr txBox="1">
            <a:spLocks noChangeArrowheads="1"/>
          </p:cNvSpPr>
          <p:nvPr/>
        </p:nvSpPr>
        <p:spPr bwMode="auto">
          <a:xfrm>
            <a:off x="4114800" y="3810000"/>
            <a:ext cx="1828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GB" smtClean="0">
                <a:solidFill>
                  <a:srgbClr val="000000"/>
                </a:solidFill>
              </a:rPr>
              <a:t>Melanoma</a:t>
            </a:r>
          </a:p>
        </p:txBody>
      </p:sp>
      <p:pic>
        <p:nvPicPr>
          <p:cNvPr id="819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90600"/>
            <a:ext cx="266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0" name="Text Box 15"/>
          <p:cNvSpPr txBox="1">
            <a:spLocks noChangeArrowheads="1"/>
          </p:cNvSpPr>
          <p:nvPr/>
        </p:nvSpPr>
        <p:spPr bwMode="auto">
          <a:xfrm>
            <a:off x="6781800" y="3349625"/>
            <a:ext cx="1677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52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GB" sz="1000" smtClean="0">
                <a:solidFill>
                  <a:srgbClr val="000000"/>
                </a:solidFill>
              </a:rPr>
              <a:t>Image: www.melanoma.ca</a:t>
            </a:r>
          </a:p>
        </p:txBody>
      </p:sp>
      <p:sp>
        <p:nvSpPr>
          <p:cNvPr id="8201" name="Text Box 16"/>
          <p:cNvSpPr txBox="1">
            <a:spLocks noChangeArrowheads="1"/>
          </p:cNvSpPr>
          <p:nvPr/>
        </p:nvSpPr>
        <p:spPr bwMode="auto">
          <a:xfrm>
            <a:off x="1143000" y="3810000"/>
            <a:ext cx="1143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GB" smtClean="0">
                <a:solidFill>
                  <a:srgbClr val="000000"/>
                </a:solidFill>
              </a:rPr>
              <a:t>Benign</a:t>
            </a:r>
          </a:p>
        </p:txBody>
      </p:sp>
      <p:sp>
        <p:nvSpPr>
          <p:cNvPr id="8202" name="Text Box 17"/>
          <p:cNvSpPr txBox="1">
            <a:spLocks noChangeArrowheads="1"/>
          </p:cNvSpPr>
          <p:nvPr/>
        </p:nvSpPr>
        <p:spPr bwMode="auto">
          <a:xfrm>
            <a:off x="228600" y="4232275"/>
            <a:ext cx="8686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GB" smtClean="0">
                <a:solidFill>
                  <a:srgbClr val="000000"/>
                </a:solidFill>
              </a:rPr>
              <a:t>1 in 75 North Americans will develop a </a:t>
            </a:r>
          </a:p>
          <a:p>
            <a:pPr defTabSz="457200" eaLnBrk="1" hangingPunct="1">
              <a:lnSpc>
                <a:spcPct val="76000"/>
              </a:lnSpc>
              <a:buClr>
                <a:srgbClr val="000000"/>
              </a:buClr>
              <a:buSzPct val="100000"/>
              <a:buFont typeface="Times New Roman" pitchFamily="18" charset="0"/>
              <a:buNone/>
            </a:pPr>
            <a:r>
              <a:rPr lang="en-GB" smtClean="0">
                <a:solidFill>
                  <a:srgbClr val="000000"/>
                </a:solidFill>
              </a:rPr>
              <a:t>malignant melanoma in their lifetime.</a:t>
            </a:r>
          </a:p>
        </p:txBody>
      </p:sp>
      <p:sp>
        <p:nvSpPr>
          <p:cNvPr id="8203" name="Text Box 18"/>
          <p:cNvSpPr txBox="1">
            <a:spLocks noChangeArrowheads="1"/>
          </p:cNvSpPr>
          <p:nvPr/>
        </p:nvSpPr>
        <p:spPr bwMode="auto">
          <a:xfrm>
            <a:off x="1390650" y="5449888"/>
            <a:ext cx="1809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lnSpc>
                <a:spcPct val="76000"/>
              </a:lnSpc>
              <a:buClr>
                <a:srgbClr val="000000"/>
              </a:buClr>
              <a:buSzPct val="100000"/>
              <a:buFont typeface="Times New Roman" pitchFamily="18" charset="0"/>
              <a:buNone/>
            </a:pPr>
            <a:endParaRPr lang="en-US" sz="2400" smtClean="0">
              <a:solidFill>
                <a:srgbClr val="FFFFFF"/>
              </a:solidFill>
              <a:latin typeface="Arial" pitchFamily="34" charset="0"/>
            </a:endParaRPr>
          </a:p>
        </p:txBody>
      </p:sp>
      <p:sp>
        <p:nvSpPr>
          <p:cNvPr id="8204" name="Text Box 20"/>
          <p:cNvSpPr txBox="1">
            <a:spLocks noChangeArrowheads="1"/>
          </p:cNvSpPr>
          <p:nvPr/>
        </p:nvSpPr>
        <p:spPr bwMode="auto">
          <a:xfrm>
            <a:off x="228600" y="5029200"/>
            <a:ext cx="8610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GB" smtClean="0">
                <a:solidFill>
                  <a:srgbClr val="3333CC"/>
                </a:solidFill>
              </a:rPr>
              <a:t>Initial goal: 	Automatically segment nuclei.</a:t>
            </a:r>
          </a:p>
          <a:p>
            <a:pPr defTabSz="457200" eaLnBrk="1" hangingPunct="1">
              <a:lnSpc>
                <a:spcPct val="76000"/>
              </a:lnSpc>
              <a:buClr>
                <a:srgbClr val="000000"/>
              </a:buClr>
              <a:buSzPct val="100000"/>
              <a:buFont typeface="Times New Roman" pitchFamily="18" charset="0"/>
              <a:buNone/>
            </a:pPr>
            <a:r>
              <a:rPr lang="en-GB" smtClean="0">
                <a:solidFill>
                  <a:srgbClr val="3333CC"/>
                </a:solidFill>
              </a:rPr>
              <a:t>Challenge: 	Dense packing of nuclei.</a:t>
            </a:r>
          </a:p>
          <a:p>
            <a:pPr defTabSz="457200" eaLnBrk="1" hangingPunct="1">
              <a:lnSpc>
                <a:spcPct val="76000"/>
              </a:lnSpc>
              <a:buClr>
                <a:srgbClr val="000000"/>
              </a:buClr>
              <a:buSzPct val="100000"/>
              <a:buFont typeface="Times New Roman" pitchFamily="18" charset="0"/>
              <a:buNone/>
            </a:pPr>
            <a:r>
              <a:rPr lang="en-GB" smtClean="0">
                <a:solidFill>
                  <a:srgbClr val="3333CC"/>
                </a:solidFill>
              </a:rPr>
              <a:t>Ultimately:	Cancer grading and patient survival.</a:t>
            </a:r>
          </a:p>
        </p:txBody>
      </p:sp>
      <p:pic>
        <p:nvPicPr>
          <p:cNvPr id="82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3657600"/>
            <a:ext cx="20986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6" name="Text Box 22"/>
          <p:cNvSpPr txBox="1">
            <a:spLocks noChangeArrowheads="1"/>
          </p:cNvSpPr>
          <p:nvPr/>
        </p:nvSpPr>
        <p:spPr bwMode="auto">
          <a:xfrm>
            <a:off x="6705600" y="5407025"/>
            <a:ext cx="20510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4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GB" sz="1000" smtClean="0">
                <a:solidFill>
                  <a:srgbClr val="000000"/>
                </a:solidFill>
              </a:rPr>
              <a:t>Image: melanoma.blogsome.com</a:t>
            </a:r>
          </a:p>
        </p:txBody>
      </p:sp>
    </p:spTree>
    <p:extLst>
      <p:ext uri="{BB962C8B-B14F-4D97-AF65-F5344CB8AC3E}">
        <p14:creationId xmlns:p14="http://schemas.microsoft.com/office/powerpoint/2010/main" val="8993031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GB" sz="3200" smtClean="0">
                <a:solidFill>
                  <a:srgbClr val="FFFFFF"/>
                </a:solidFill>
              </a:rPr>
              <a:t>Cutting Cell Clusters</a:t>
            </a:r>
          </a:p>
        </p:txBody>
      </p:sp>
      <p:grpSp>
        <p:nvGrpSpPr>
          <p:cNvPr id="13315" name="Group 2"/>
          <p:cNvGrpSpPr>
            <a:grpSpLocks/>
          </p:cNvGrpSpPr>
          <p:nvPr/>
        </p:nvGrpSpPr>
        <p:grpSpPr bwMode="auto">
          <a:xfrm>
            <a:off x="0" y="0"/>
            <a:ext cx="9142413" cy="317500"/>
            <a:chOff x="0" y="0"/>
            <a:chExt cx="5759" cy="200"/>
          </a:xfrm>
        </p:grpSpPr>
        <p:sp>
          <p:nvSpPr>
            <p:cNvPr id="13324"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Cell Nuclei from Histology</a:t>
              </a:r>
            </a:p>
          </p:txBody>
        </p:sp>
        <p:sp>
          <p:nvSpPr>
            <p:cNvPr id="13325"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Segmentation</a:t>
              </a:r>
            </a:p>
          </p:txBody>
        </p:sp>
        <p:sp>
          <p:nvSpPr>
            <p:cNvPr id="13326"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3327"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3328"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3329"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3330"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3331"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3316" name="Text Box 13"/>
          <p:cNvSpPr txBox="1">
            <a:spLocks noChangeArrowheads="1"/>
          </p:cNvSpPr>
          <p:nvPr/>
        </p:nvSpPr>
        <p:spPr bwMode="auto">
          <a:xfrm>
            <a:off x="3505200" y="5029200"/>
            <a:ext cx="23796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US" smtClean="0">
                <a:solidFill>
                  <a:srgbClr val="000000"/>
                </a:solidFill>
              </a:rPr>
              <a:t>With subdivision</a:t>
            </a:r>
          </a:p>
        </p:txBody>
      </p:sp>
      <p:sp>
        <p:nvSpPr>
          <p:cNvPr id="13317" name="Text Box 14"/>
          <p:cNvSpPr txBox="1">
            <a:spLocks noChangeArrowheads="1"/>
          </p:cNvSpPr>
          <p:nvPr/>
        </p:nvSpPr>
        <p:spPr bwMode="auto">
          <a:xfrm>
            <a:off x="92075" y="5029200"/>
            <a:ext cx="2803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US" smtClean="0">
                <a:solidFill>
                  <a:srgbClr val="000000"/>
                </a:solidFill>
              </a:rPr>
              <a:t>Without subdivision</a:t>
            </a:r>
          </a:p>
        </p:txBody>
      </p:sp>
      <p:cxnSp>
        <p:nvCxnSpPr>
          <p:cNvPr id="13318" name="AutoShape 15"/>
          <p:cNvCxnSpPr>
            <a:cxnSpLocks noChangeShapeType="1"/>
          </p:cNvCxnSpPr>
          <p:nvPr/>
        </p:nvCxnSpPr>
        <p:spPr bwMode="auto">
          <a:xfrm>
            <a:off x="2895600" y="5256213"/>
            <a:ext cx="609600" cy="15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319" name="Text Box 16"/>
          <p:cNvSpPr txBox="1">
            <a:spLocks noChangeArrowheads="1"/>
          </p:cNvSpPr>
          <p:nvPr/>
        </p:nvSpPr>
        <p:spPr bwMode="auto">
          <a:xfrm>
            <a:off x="155575" y="6019800"/>
            <a:ext cx="8993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US" smtClean="0">
                <a:solidFill>
                  <a:srgbClr val="3333CC"/>
                </a:solidFill>
              </a:rPr>
              <a:t>Not perfect, but improved over standard algorithm (rq. validation).</a:t>
            </a:r>
          </a:p>
        </p:txBody>
      </p:sp>
      <p:pic>
        <p:nvPicPr>
          <p:cNvPr id="13320" name="Picture 17" descr="segmentation2_without_cutt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38325"/>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descr="segmentation2_with_cutt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9" descr="segmentation2_with_cutting_aperio_overlai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3"/>
          <p:cNvSpPr txBox="1">
            <a:spLocks noChangeArrowheads="1"/>
          </p:cNvSpPr>
          <p:nvPr/>
        </p:nvSpPr>
        <p:spPr bwMode="auto">
          <a:xfrm>
            <a:off x="6307138" y="5029200"/>
            <a:ext cx="23796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pPr>
            <a:r>
              <a:rPr lang="en-US" smtClean="0">
                <a:solidFill>
                  <a:srgbClr val="3333CC"/>
                </a:solidFill>
              </a:rPr>
              <a:t>Our segmentation</a:t>
            </a:r>
          </a:p>
          <a:p>
            <a:pPr defTabSz="457200" eaLnBrk="1" hangingPunct="1">
              <a:lnSpc>
                <a:spcPct val="76000"/>
              </a:lnSpc>
              <a:buClr>
                <a:srgbClr val="000000"/>
              </a:buClr>
              <a:buSzPct val="100000"/>
              <a:buFont typeface="Times New Roman" pitchFamily="18" charset="0"/>
              <a:buNone/>
            </a:pPr>
            <a:r>
              <a:rPr lang="en-US" smtClean="0">
                <a:solidFill>
                  <a:srgbClr val="FF0000"/>
                </a:solidFill>
              </a:rPr>
              <a:t>Commercial seg.</a:t>
            </a:r>
          </a:p>
        </p:txBody>
      </p:sp>
    </p:spTree>
    <p:extLst>
      <p:ext uri="{BB962C8B-B14F-4D97-AF65-F5344CB8AC3E}">
        <p14:creationId xmlns:p14="http://schemas.microsoft.com/office/powerpoint/2010/main" val="13688890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GB" sz="3200" smtClean="0">
                <a:solidFill>
                  <a:srgbClr val="FFFFFF"/>
                </a:solidFill>
              </a:rPr>
              <a:t>Feature Extraction</a:t>
            </a:r>
          </a:p>
        </p:txBody>
      </p:sp>
      <p:grpSp>
        <p:nvGrpSpPr>
          <p:cNvPr id="14339" name="Group 2"/>
          <p:cNvGrpSpPr>
            <a:grpSpLocks/>
          </p:cNvGrpSpPr>
          <p:nvPr/>
        </p:nvGrpSpPr>
        <p:grpSpPr bwMode="auto">
          <a:xfrm>
            <a:off x="0" y="0"/>
            <a:ext cx="9142413" cy="317500"/>
            <a:chOff x="0" y="0"/>
            <a:chExt cx="5759" cy="200"/>
          </a:xfrm>
        </p:grpSpPr>
        <p:sp>
          <p:nvSpPr>
            <p:cNvPr id="14341"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4342"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4343"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4344"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4345"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4346"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4347"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4348"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4340" name="TextBox 17"/>
          <p:cNvSpPr txBox="1">
            <a:spLocks noChangeArrowheads="1"/>
          </p:cNvSpPr>
          <p:nvPr/>
        </p:nvSpPr>
        <p:spPr bwMode="auto">
          <a:xfrm>
            <a:off x="381000" y="1371600"/>
            <a:ext cx="7620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Extract various features based on color and morphology</a:t>
            </a:r>
          </a:p>
          <a:p>
            <a:pPr defTabSz="457200">
              <a:lnSpc>
                <a:spcPct val="76000"/>
              </a:lnSpc>
              <a:buClr>
                <a:srgbClr val="000000"/>
              </a:buClr>
              <a:buSzPct val="100000"/>
              <a:buFont typeface="Times New Roman" pitchFamily="18" charset="0"/>
              <a:buNone/>
            </a:pPr>
            <a:endParaRPr lang="en-US" sz="2400"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Example “high-level” concepts:</a:t>
            </a:r>
          </a:p>
          <a:p>
            <a:pPr defTabSz="457200">
              <a:lnSpc>
                <a:spcPct val="76000"/>
              </a:lnSpc>
              <a:buClr>
                <a:srgbClr val="000000"/>
              </a:buClr>
              <a:buSzPct val="100000"/>
              <a:buFont typeface="Times New Roman" pitchFamily="18" charset="0"/>
              <a:buNone/>
            </a:pPr>
            <a:endParaRPr lang="en-US" sz="2400" smtClean="0">
              <a:solidFill>
                <a:srgbClr val="000000"/>
              </a:solidFill>
              <a:latin typeface="Arial" pitchFamily="34" charset="0"/>
            </a:endParaRPr>
          </a:p>
          <a:p>
            <a:pPr defTabSz="457200">
              <a:lnSpc>
                <a:spcPct val="76000"/>
              </a:lnSpc>
              <a:buClr>
                <a:srgbClr val="000000"/>
              </a:buClr>
              <a:buSzPct val="100000"/>
              <a:buFont typeface="Arial" pitchFamily="34" charset="0"/>
              <a:buChar char="•"/>
            </a:pPr>
            <a:r>
              <a:rPr lang="en-US" sz="2400" smtClean="0">
                <a:solidFill>
                  <a:srgbClr val="000000"/>
                </a:solidFill>
                <a:latin typeface="Arial" pitchFamily="34" charset="0"/>
              </a:rPr>
              <a:t> Stain intensity</a:t>
            </a:r>
          </a:p>
          <a:p>
            <a:pPr defTabSz="457200">
              <a:lnSpc>
                <a:spcPct val="76000"/>
              </a:lnSpc>
              <a:buClr>
                <a:srgbClr val="000000"/>
              </a:buClr>
              <a:buSzPct val="100000"/>
              <a:buFont typeface="Arial" pitchFamily="34" charset="0"/>
              <a:buChar char="•"/>
            </a:pPr>
            <a:endParaRPr lang="en-US" sz="2400" smtClean="0">
              <a:solidFill>
                <a:srgbClr val="000000"/>
              </a:solidFill>
              <a:latin typeface="Arial" pitchFamily="34" charset="0"/>
            </a:endParaRPr>
          </a:p>
          <a:p>
            <a:pPr defTabSz="457200">
              <a:lnSpc>
                <a:spcPct val="76000"/>
              </a:lnSpc>
              <a:buClr>
                <a:srgbClr val="000000"/>
              </a:buClr>
              <a:buSzPct val="100000"/>
              <a:buFont typeface="Arial" pitchFamily="34" charset="0"/>
              <a:buChar char="•"/>
            </a:pPr>
            <a:r>
              <a:rPr lang="en-US" sz="2400" smtClean="0">
                <a:solidFill>
                  <a:srgbClr val="000000"/>
                </a:solidFill>
                <a:latin typeface="Arial" pitchFamily="34" charset="0"/>
              </a:rPr>
              <a:t> Nuclear area</a:t>
            </a:r>
          </a:p>
          <a:p>
            <a:pPr defTabSz="457200">
              <a:lnSpc>
                <a:spcPct val="76000"/>
              </a:lnSpc>
              <a:buClr>
                <a:srgbClr val="000000"/>
              </a:buClr>
              <a:buSzPct val="100000"/>
              <a:buFont typeface="Arial" pitchFamily="34" charset="0"/>
              <a:buChar char="•"/>
            </a:pPr>
            <a:endParaRPr lang="en-US" sz="2400" smtClean="0">
              <a:solidFill>
                <a:srgbClr val="000000"/>
              </a:solidFill>
              <a:latin typeface="Arial" pitchFamily="34" charset="0"/>
            </a:endParaRPr>
          </a:p>
          <a:p>
            <a:pPr defTabSz="457200">
              <a:lnSpc>
                <a:spcPct val="76000"/>
              </a:lnSpc>
              <a:buClr>
                <a:srgbClr val="000000"/>
              </a:buClr>
              <a:buSzPct val="100000"/>
              <a:buFont typeface="Arial" pitchFamily="34" charset="0"/>
              <a:buChar char="•"/>
            </a:pPr>
            <a:r>
              <a:rPr lang="en-US" sz="2400" smtClean="0">
                <a:solidFill>
                  <a:srgbClr val="000000"/>
                </a:solidFill>
                <a:latin typeface="Arial" pitchFamily="34" charset="0"/>
              </a:rPr>
              <a:t> Density of nuclei</a:t>
            </a:r>
          </a:p>
          <a:p>
            <a:pPr defTabSz="457200">
              <a:lnSpc>
                <a:spcPct val="76000"/>
              </a:lnSpc>
              <a:buClr>
                <a:srgbClr val="000000"/>
              </a:buClr>
              <a:buSzPct val="100000"/>
              <a:buFont typeface="Arial" pitchFamily="34" charset="0"/>
              <a:buChar char="•"/>
            </a:pPr>
            <a:endParaRPr lang="en-US" sz="2400" smtClean="0">
              <a:solidFill>
                <a:srgbClr val="000000"/>
              </a:solidFill>
              <a:latin typeface="Arial" pitchFamily="34" charset="0"/>
            </a:endParaRPr>
          </a:p>
          <a:p>
            <a:pPr defTabSz="457200">
              <a:lnSpc>
                <a:spcPct val="76000"/>
              </a:lnSpc>
              <a:buClr>
                <a:srgbClr val="000000"/>
              </a:buClr>
              <a:buSzPct val="100000"/>
              <a:buFont typeface="Arial" pitchFamily="34" charset="0"/>
              <a:buChar char="•"/>
            </a:pPr>
            <a:r>
              <a:rPr lang="en-US" sz="2400" smtClean="0">
                <a:solidFill>
                  <a:srgbClr val="000000"/>
                </a:solidFill>
                <a:latin typeface="Arial" pitchFamily="34" charset="0"/>
              </a:rPr>
              <a:t> Regularity of nuclear shape</a:t>
            </a:r>
          </a:p>
        </p:txBody>
      </p:sp>
    </p:spTree>
    <p:extLst>
      <p:ext uri="{BB962C8B-B14F-4D97-AF65-F5344CB8AC3E}">
        <p14:creationId xmlns:p14="http://schemas.microsoft.com/office/powerpoint/2010/main" val="37597841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Original Image</a:t>
            </a:r>
            <a:endParaRPr lang="en-GB" sz="3200" smtClean="0">
              <a:solidFill>
                <a:srgbClr val="FFFFFF"/>
              </a:solidFill>
            </a:endParaRPr>
          </a:p>
        </p:txBody>
      </p:sp>
      <p:grpSp>
        <p:nvGrpSpPr>
          <p:cNvPr id="15363" name="Group 2"/>
          <p:cNvGrpSpPr>
            <a:grpSpLocks/>
          </p:cNvGrpSpPr>
          <p:nvPr/>
        </p:nvGrpSpPr>
        <p:grpSpPr bwMode="auto">
          <a:xfrm>
            <a:off x="0" y="0"/>
            <a:ext cx="9142413" cy="317500"/>
            <a:chOff x="0" y="0"/>
            <a:chExt cx="5759" cy="200"/>
          </a:xfrm>
        </p:grpSpPr>
        <p:sp>
          <p:nvSpPr>
            <p:cNvPr id="153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53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53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53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53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53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53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53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4"/>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5367" name="TextBox 15"/>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spTree>
    <p:extLst>
      <p:ext uri="{BB962C8B-B14F-4D97-AF65-F5344CB8AC3E}">
        <p14:creationId xmlns:p14="http://schemas.microsoft.com/office/powerpoint/2010/main" val="3002891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Restained Image</a:t>
            </a:r>
            <a:endParaRPr lang="en-GB" sz="3200" smtClean="0">
              <a:solidFill>
                <a:srgbClr val="FFFFFF"/>
              </a:solidFill>
            </a:endParaRPr>
          </a:p>
        </p:txBody>
      </p:sp>
      <p:grpSp>
        <p:nvGrpSpPr>
          <p:cNvPr id="16387" name="Group 2"/>
          <p:cNvGrpSpPr>
            <a:grpSpLocks/>
          </p:cNvGrpSpPr>
          <p:nvPr/>
        </p:nvGrpSpPr>
        <p:grpSpPr bwMode="auto">
          <a:xfrm>
            <a:off x="0" y="0"/>
            <a:ext cx="9142413" cy="317500"/>
            <a:chOff x="0" y="0"/>
            <a:chExt cx="5759" cy="200"/>
          </a:xfrm>
        </p:grpSpPr>
        <p:sp>
          <p:nvSpPr>
            <p:cNvPr id="1639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639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639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639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639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639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639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639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6388"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6389"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410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Masked Region</a:t>
            </a:r>
            <a:endParaRPr lang="en-GB" sz="3200" smtClean="0">
              <a:solidFill>
                <a:srgbClr val="FFFFFF"/>
              </a:solidFill>
            </a:endParaRPr>
          </a:p>
        </p:txBody>
      </p:sp>
      <p:grpSp>
        <p:nvGrpSpPr>
          <p:cNvPr id="17411" name="Group 2"/>
          <p:cNvGrpSpPr>
            <a:grpSpLocks/>
          </p:cNvGrpSpPr>
          <p:nvPr/>
        </p:nvGrpSpPr>
        <p:grpSpPr bwMode="auto">
          <a:xfrm>
            <a:off x="0" y="0"/>
            <a:ext cx="9142413" cy="317500"/>
            <a:chOff x="0" y="0"/>
            <a:chExt cx="5759" cy="200"/>
          </a:xfrm>
        </p:grpSpPr>
        <p:sp>
          <p:nvSpPr>
            <p:cNvPr id="1742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742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742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742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742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742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742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743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7412"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7413"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5"/>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7417" name="TextBox 20"/>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09600" y="3048000"/>
            <a:ext cx="3968750" cy="2193925"/>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sp>
        <p:nvSpPr>
          <p:cNvPr id="25" name="Rectangle 24"/>
          <p:cNvSpPr/>
          <p:nvPr/>
        </p:nvSpPr>
        <p:spPr>
          <a:xfrm>
            <a:off x="5505450" y="2667000"/>
            <a:ext cx="2952750" cy="2952750"/>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sp>
        <p:nvSpPr>
          <p:cNvPr id="17422" name="TextBox 25"/>
          <p:cNvSpPr txBox="1">
            <a:spLocks noChangeArrowheads="1"/>
          </p:cNvSpPr>
          <p:nvPr/>
        </p:nvSpPr>
        <p:spPr bwMode="auto">
          <a:xfrm>
            <a:off x="228600" y="6096000"/>
            <a:ext cx="464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000" smtClean="0">
                <a:solidFill>
                  <a:srgbClr val="000000"/>
                </a:solidFill>
                <a:latin typeface="Arial" pitchFamily="34" charset="0"/>
              </a:rPr>
              <a:t>Masks generated by pathologist</a:t>
            </a:r>
          </a:p>
        </p:txBody>
      </p:sp>
    </p:spTree>
    <p:extLst>
      <p:ext uri="{BB962C8B-B14F-4D97-AF65-F5344CB8AC3E}">
        <p14:creationId xmlns:p14="http://schemas.microsoft.com/office/powerpoint/2010/main" val="21485326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Segmented Nuclei</a:t>
            </a:r>
            <a:endParaRPr lang="en-GB" sz="3200" smtClean="0">
              <a:solidFill>
                <a:srgbClr val="FFFFFF"/>
              </a:solidFill>
            </a:endParaRPr>
          </a:p>
        </p:txBody>
      </p:sp>
      <p:grpSp>
        <p:nvGrpSpPr>
          <p:cNvPr id="18435" name="Group 2"/>
          <p:cNvGrpSpPr>
            <a:grpSpLocks/>
          </p:cNvGrpSpPr>
          <p:nvPr/>
        </p:nvGrpSpPr>
        <p:grpSpPr bwMode="auto">
          <a:xfrm>
            <a:off x="0" y="0"/>
            <a:ext cx="9142413" cy="317500"/>
            <a:chOff x="0" y="0"/>
            <a:chExt cx="5759" cy="200"/>
          </a:xfrm>
        </p:grpSpPr>
        <p:sp>
          <p:nvSpPr>
            <p:cNvPr id="1844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844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844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844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844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844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844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844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8436" name="TextBox 2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8437" name="TextBox 2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571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667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0234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 PCA Scatterplot</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Dominated</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By Few</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Large </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Compounds</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Not Good</a:t>
            </a:r>
          </a:p>
          <a:p>
            <a:pPr marL="0" indent="0" eaLnBrk="1" hangingPunct="1">
              <a:buNone/>
            </a:pP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endParaRPr lang="en-US" altLang="ko-KR" dirty="0" smtClean="0">
              <a:solidFill>
                <a:schemeClr val="bg1"/>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416683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Labeled Nuclei</a:t>
            </a:r>
            <a:endParaRPr lang="en-GB" sz="3200" smtClean="0">
              <a:solidFill>
                <a:srgbClr val="FFFFFF"/>
              </a:solidFill>
            </a:endParaRPr>
          </a:p>
        </p:txBody>
      </p:sp>
      <p:grpSp>
        <p:nvGrpSpPr>
          <p:cNvPr id="19459" name="Group 2"/>
          <p:cNvGrpSpPr>
            <a:grpSpLocks/>
          </p:cNvGrpSpPr>
          <p:nvPr/>
        </p:nvGrpSpPr>
        <p:grpSpPr bwMode="auto">
          <a:xfrm>
            <a:off x="0" y="0"/>
            <a:ext cx="9142413" cy="317500"/>
            <a:chOff x="0" y="0"/>
            <a:chExt cx="5759" cy="200"/>
          </a:xfrm>
        </p:grpSpPr>
        <p:sp>
          <p:nvSpPr>
            <p:cNvPr id="194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194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194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94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94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94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94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194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19460"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19461"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grpSp>
        <p:nvGrpSpPr>
          <p:cNvPr id="19462" name="Group 25"/>
          <p:cNvGrpSpPr>
            <a:grpSpLocks/>
          </p:cNvGrpSpPr>
          <p:nvPr/>
        </p:nvGrpSpPr>
        <p:grpSpPr bwMode="auto">
          <a:xfrm>
            <a:off x="609600" y="3048000"/>
            <a:ext cx="3971925" cy="2193925"/>
            <a:chOff x="609600" y="3048000"/>
            <a:chExt cx="3971925" cy="2194560"/>
          </a:xfrm>
        </p:grpSpPr>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19463" name="Group 34"/>
          <p:cNvGrpSpPr>
            <a:grpSpLocks/>
          </p:cNvGrpSpPr>
          <p:nvPr/>
        </p:nvGrpSpPr>
        <p:grpSpPr bwMode="auto">
          <a:xfrm>
            <a:off x="5505450" y="2667000"/>
            <a:ext cx="2952750" cy="2952750"/>
            <a:chOff x="5504688" y="2667000"/>
            <a:chExt cx="2953512" cy="2953512"/>
          </a:xfrm>
        </p:grpSpPr>
        <p:pic>
          <p:nvPicPr>
            <p:cNvPr id="194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Tree>
    <p:extLst>
      <p:ext uri="{BB962C8B-B14F-4D97-AF65-F5344CB8AC3E}">
        <p14:creationId xmlns:p14="http://schemas.microsoft.com/office/powerpoint/2010/main" val="143581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Nuclear Regions</a:t>
            </a:r>
            <a:endParaRPr lang="en-GB" sz="3200" smtClean="0">
              <a:solidFill>
                <a:srgbClr val="FFFFFF"/>
              </a:solidFill>
            </a:endParaRPr>
          </a:p>
        </p:txBody>
      </p:sp>
      <p:grpSp>
        <p:nvGrpSpPr>
          <p:cNvPr id="20483" name="Group 2"/>
          <p:cNvGrpSpPr>
            <a:grpSpLocks/>
          </p:cNvGrpSpPr>
          <p:nvPr/>
        </p:nvGrpSpPr>
        <p:grpSpPr bwMode="auto">
          <a:xfrm>
            <a:off x="0" y="0"/>
            <a:ext cx="9142413" cy="317500"/>
            <a:chOff x="0" y="0"/>
            <a:chExt cx="5759" cy="200"/>
          </a:xfrm>
        </p:grpSpPr>
        <p:sp>
          <p:nvSpPr>
            <p:cNvPr id="2049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2049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2049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049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049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049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049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050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20484"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20485"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grpSp>
        <p:nvGrpSpPr>
          <p:cNvPr id="20486" name="Group 19"/>
          <p:cNvGrpSpPr>
            <a:grpSpLocks/>
          </p:cNvGrpSpPr>
          <p:nvPr/>
        </p:nvGrpSpPr>
        <p:grpSpPr bwMode="auto">
          <a:xfrm>
            <a:off x="609600" y="3048000"/>
            <a:ext cx="3971925" cy="2193925"/>
            <a:chOff x="609600" y="3048000"/>
            <a:chExt cx="3971925" cy="2194560"/>
          </a:xfrm>
        </p:grpSpPr>
        <p:pic>
          <p:nvPicPr>
            <p:cNvPr id="20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20487" name="Group 22"/>
          <p:cNvGrpSpPr>
            <a:grpSpLocks/>
          </p:cNvGrpSpPr>
          <p:nvPr/>
        </p:nvGrpSpPr>
        <p:grpSpPr bwMode="auto">
          <a:xfrm>
            <a:off x="5505450" y="2667000"/>
            <a:ext cx="2952750" cy="2952750"/>
            <a:chOff x="5504688" y="2667000"/>
            <a:chExt cx="2953512" cy="2953512"/>
          </a:xfrm>
        </p:grpSpPr>
        <p:pic>
          <p:nvPicPr>
            <p:cNvPr id="204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
        <p:nvSpPr>
          <p:cNvPr id="20488" name="TextBox 27"/>
          <p:cNvSpPr txBox="1">
            <a:spLocks noChangeArrowheads="1"/>
          </p:cNvSpPr>
          <p:nvPr/>
        </p:nvSpPr>
        <p:spPr bwMode="auto">
          <a:xfrm>
            <a:off x="2286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Generated by growing nuclei out from boundary</a:t>
            </a:r>
          </a:p>
          <a:p>
            <a:pPr defTabSz="457200">
              <a:lnSpc>
                <a:spcPct val="76000"/>
              </a:lnSpc>
              <a:buClr>
                <a:srgbClr val="000000"/>
              </a:buClr>
              <a:buSzPct val="100000"/>
              <a:buFont typeface="Times New Roman" pitchFamily="18" charset="0"/>
              <a:buNone/>
            </a:pPr>
            <a:endParaRPr lang="en-US"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Used for various color and density features:  </a:t>
            </a:r>
          </a:p>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	Region Stain 2, Region Area Ratio, etc.</a:t>
            </a:r>
          </a:p>
        </p:txBody>
      </p:sp>
    </p:spTree>
    <p:extLst>
      <p:ext uri="{BB962C8B-B14F-4D97-AF65-F5344CB8AC3E}">
        <p14:creationId xmlns:p14="http://schemas.microsoft.com/office/powerpoint/2010/main" val="965065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pPr>
            <a:r>
              <a:rPr lang="en-US" sz="3200" smtClean="0">
                <a:solidFill>
                  <a:srgbClr val="FFFFFF"/>
                </a:solidFill>
              </a:rPr>
              <a:t>Delaunay Triangulation</a:t>
            </a:r>
            <a:endParaRPr lang="en-GB" sz="3200" smtClean="0">
              <a:solidFill>
                <a:srgbClr val="FFFFFF"/>
              </a:solidFill>
            </a:endParaRPr>
          </a:p>
        </p:txBody>
      </p:sp>
      <p:grpSp>
        <p:nvGrpSpPr>
          <p:cNvPr id="21507" name="Group 2"/>
          <p:cNvGrpSpPr>
            <a:grpSpLocks/>
          </p:cNvGrpSpPr>
          <p:nvPr/>
        </p:nvGrpSpPr>
        <p:grpSpPr bwMode="auto">
          <a:xfrm>
            <a:off x="0" y="0"/>
            <a:ext cx="9142413" cy="317500"/>
            <a:chOff x="0" y="0"/>
            <a:chExt cx="5759" cy="200"/>
          </a:xfrm>
        </p:grpSpPr>
        <p:sp>
          <p:nvSpPr>
            <p:cNvPr id="21517"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Features from Cell Nuclei</a:t>
              </a:r>
            </a:p>
          </p:txBody>
        </p:sp>
        <p:sp>
          <p:nvSpPr>
            <p:cNvPr id="21518"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smtClean="0">
                  <a:solidFill>
                    <a:srgbClr val="FFFFFF"/>
                  </a:solidFill>
                  <a:latin typeface="Arial" pitchFamily="34" charset="0"/>
                </a:rPr>
                <a:t>Feature Extraction</a:t>
              </a:r>
            </a:p>
          </p:txBody>
        </p:sp>
        <p:sp>
          <p:nvSpPr>
            <p:cNvPr id="21519"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1520"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1521"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1522"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1523"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sp>
          <p:nvSpPr>
            <p:cNvPr id="21524"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en-US" sz="2400" smtClean="0">
                <a:solidFill>
                  <a:srgbClr val="FFFFFF"/>
                </a:solidFill>
                <a:latin typeface="Arial" pitchFamily="34" charset="0"/>
              </a:endParaRPr>
            </a:p>
          </p:txBody>
        </p:sp>
      </p:grpSp>
      <p:sp>
        <p:nvSpPr>
          <p:cNvPr id="21508"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Conventional Nevus</a:t>
            </a:r>
          </a:p>
        </p:txBody>
      </p:sp>
      <p:sp>
        <p:nvSpPr>
          <p:cNvPr id="21509"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pPr>
            <a:r>
              <a:rPr lang="en-US" sz="2400" smtClean="0">
                <a:solidFill>
                  <a:srgbClr val="000000"/>
                </a:solidFill>
                <a:latin typeface="Arial" pitchFamily="34" charset="0"/>
              </a:rPr>
              <a:t>Superficial Spreading Melanoma</a:t>
            </a:r>
          </a:p>
        </p:txBody>
      </p:sp>
      <p:grpSp>
        <p:nvGrpSpPr>
          <p:cNvPr id="21510" name="Group 19"/>
          <p:cNvGrpSpPr>
            <a:grpSpLocks/>
          </p:cNvGrpSpPr>
          <p:nvPr/>
        </p:nvGrpSpPr>
        <p:grpSpPr bwMode="auto">
          <a:xfrm>
            <a:off x="609600" y="3048000"/>
            <a:ext cx="3971925" cy="2193925"/>
            <a:chOff x="609600" y="3048000"/>
            <a:chExt cx="3971925" cy="2194560"/>
          </a:xfrm>
        </p:grpSpPr>
        <p:pic>
          <p:nvPicPr>
            <p:cNvPr id="21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21511" name="Group 28"/>
          <p:cNvGrpSpPr>
            <a:grpSpLocks/>
          </p:cNvGrpSpPr>
          <p:nvPr/>
        </p:nvGrpSpPr>
        <p:grpSpPr bwMode="auto">
          <a:xfrm>
            <a:off x="5505450" y="2667000"/>
            <a:ext cx="2952750" cy="2952750"/>
            <a:chOff x="5504688" y="2667000"/>
            <a:chExt cx="2953512" cy="2953512"/>
          </a:xfrm>
        </p:grpSpPr>
        <p:pic>
          <p:nvPicPr>
            <p:cNvPr id="215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
        <p:nvSpPr>
          <p:cNvPr id="21512" name="TextBox 31"/>
          <p:cNvSpPr txBox="1">
            <a:spLocks noChangeArrowheads="1"/>
          </p:cNvSpPr>
          <p:nvPr/>
        </p:nvSpPr>
        <p:spPr bwMode="auto">
          <a:xfrm>
            <a:off x="6858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Triangulation of nuclear centers</a:t>
            </a:r>
          </a:p>
          <a:p>
            <a:pPr defTabSz="457200">
              <a:lnSpc>
                <a:spcPct val="76000"/>
              </a:lnSpc>
              <a:buClr>
                <a:srgbClr val="000000"/>
              </a:buClr>
              <a:buSzPct val="100000"/>
              <a:buFont typeface="Times New Roman" pitchFamily="18" charset="0"/>
              <a:buNone/>
            </a:pPr>
            <a:endParaRPr lang="en-US"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Used for various density features:  </a:t>
            </a:r>
          </a:p>
          <a:p>
            <a:pPr defTabSz="457200">
              <a:lnSpc>
                <a:spcPct val="76000"/>
              </a:lnSpc>
              <a:buClr>
                <a:srgbClr val="000000"/>
              </a:buClr>
              <a:buSzPct val="100000"/>
              <a:buFont typeface="Times New Roman" pitchFamily="18" charset="0"/>
              <a:buNone/>
            </a:pPr>
            <a:r>
              <a:rPr lang="en-US" smtClean="0">
                <a:solidFill>
                  <a:srgbClr val="000000"/>
                </a:solidFill>
                <a:latin typeface="Arial" pitchFamily="34" charset="0"/>
              </a:rPr>
              <a:t>	Mean Delaunay, Max. Delaunay, etc.</a:t>
            </a:r>
          </a:p>
        </p:txBody>
      </p:sp>
    </p:spTree>
    <p:extLst>
      <p:ext uri="{BB962C8B-B14F-4D97-AF65-F5344CB8AC3E}">
        <p14:creationId xmlns:p14="http://schemas.microsoft.com/office/powerpoint/2010/main" val="3619606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Statistical Challenge: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Some Features Spread Over Several Orders of Magnitude</a:t>
            </a:r>
          </a:p>
          <a:p>
            <a:pPr eaLnBrk="1" hangingPunct="1">
              <a:lnSpc>
                <a:spcPct val="150000"/>
              </a:lnSpc>
              <a:buFont typeface="Arial" pitchFamily="34" charset="0"/>
              <a:buChar char="•"/>
            </a:pPr>
            <a:r>
              <a:rPr lang="en-US" dirty="0" smtClean="0">
                <a:solidFill>
                  <a:schemeClr val="bg2"/>
                </a:solidFill>
                <a:latin typeface="Arial Unicode MS" pitchFamily="34" charset="-128"/>
                <a:ea typeface="Arial Unicode MS" pitchFamily="34" charset="-128"/>
                <a:cs typeface="Arial Unicode MS" pitchFamily="34" charset="-128"/>
              </a:rPr>
              <a:t>Few Big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Tree>
    <p:extLst>
      <p:ext uri="{BB962C8B-B14F-4D97-AF65-F5344CB8AC3E}">
        <p14:creationId xmlns:p14="http://schemas.microsoft.com/office/powerpoint/2010/main" val="3617611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22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r>
              <a:rPr lang="en-US" baseline="-25000" dirty="0" smtClean="0">
                <a:solidFill>
                  <a:schemeClr val="bg2"/>
                </a:solidFill>
                <a:latin typeface="Arial Unicode MS" pitchFamily="34" charset="-128"/>
                <a:ea typeface="Arial Unicode MS" pitchFamily="34" charset="-128"/>
                <a:cs typeface="Arial Unicode MS" pitchFamily="34" charset="-128"/>
              </a:rPr>
              <a:t>10</a:t>
            </a:r>
            <a:r>
              <a:rPr lang="en-US" dirty="0" smtClean="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31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Problem</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For This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Feature: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0  Values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 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cxnSp>
        <p:nvCxnSpPr>
          <p:cNvPr id="3" name="Straight Arrow Connector 2"/>
          <p:cNvCxnSpPr/>
          <p:nvPr/>
        </p:nvCxnSpPr>
        <p:spPr>
          <a:xfrm>
            <a:off x="6629400" y="1143000"/>
            <a:ext cx="990600" cy="1752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595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Approach:</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Shifted</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14:m>
                  <m:oMathPara xmlns:m="http://schemas.openxmlformats.org/officeDocument/2006/math">
                    <m:oMathParaPr>
                      <m:jc m:val="left"/>
                    </m:oMathParaPr>
                    <m:oMath xmlns:m="http://schemas.openxmlformats.org/officeDocument/2006/math">
                      <m:r>
                        <a:rPr lang="en-US" b="0" i="1" smtClean="0">
                          <a:solidFill>
                            <a:schemeClr val="bg2"/>
                          </a:solidFill>
                          <a:latin typeface="Cambria Math"/>
                          <a:ea typeface="Arial Unicode MS" pitchFamily="34" charset="-128"/>
                          <a:cs typeface="Arial Unicode MS" pitchFamily="34" charset="-128"/>
                        </a:rPr>
                        <m:t>𝑙𝑜𝑔</m:t>
                      </m:r>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a:ea typeface="Cambria Math"/>
                              <a:cs typeface="Arial Unicode MS" pitchFamily="34" charset="-128"/>
                            </a:rPr>
                            <m:t>∙+</m:t>
                          </m:r>
                          <m:r>
                            <a:rPr lang="en-US" b="0" i="1" smtClean="0">
                              <a:solidFill>
                                <a:schemeClr val="bg2"/>
                              </a:solidFill>
                              <a:latin typeface="Cambria Math"/>
                              <a:ea typeface="Cambria Math"/>
                              <a:cs typeface="Arial Unicode MS" pitchFamily="34" charset="-128"/>
                            </a:rPr>
                            <m:t>𝛿</m:t>
                          </m:r>
                        </m:e>
                      </m:d>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Need to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Tune</a:t>
                </a: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152400" y="838200"/>
                <a:ext cx="8839200" cy="5867400"/>
              </a:xfrm>
              <a:blipFill rotWithShape="1">
                <a:blip r:embed="rId4"/>
                <a:stretch>
                  <a:fillRect l="-1724" t="-1351" b="-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cxnSp>
        <p:nvCxnSpPr>
          <p:cNvPr id="3" name="Straight Arrow Connector 2"/>
          <p:cNvCxnSpPr/>
          <p:nvPr/>
        </p:nvCxnSpPr>
        <p:spPr>
          <a:xfrm flipV="1">
            <a:off x="1219200" y="4800600"/>
            <a:ext cx="304800" cy="14478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55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600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Different Direction (Negative) of </a:t>
            </a:r>
            <a:r>
              <a:rPr lang="en-US" dirty="0" err="1" smtClean="0">
                <a:solidFill>
                  <a:schemeClr val="bg2"/>
                </a:solidFill>
                <a:latin typeface="Arial Unicode MS" pitchFamily="34" charset="-128"/>
                <a:ea typeface="Arial Unicode MS" pitchFamily="34" charset="-128"/>
                <a:cs typeface="Arial Unicode MS" pitchFamily="34" charset="-128"/>
              </a:rPr>
              <a:t>Skewness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265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 Sort on Means</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Suspicious</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Value ???</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bwMode="auto">
          <a:xfrm flipV="1">
            <a:off x="1524000" y="2667000"/>
            <a:ext cx="3429000" cy="1732979"/>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81763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Use Log Difference Transformation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400" smtClean="0">
              <a:solidFill>
                <a:srgbClr val="FFFFFF"/>
              </a:solidFill>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38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Major Challenge:</a:t>
            </a:r>
          </a:p>
          <a:p>
            <a:pPr marL="0" indent="0" algn="ctr"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Hard to </a:t>
            </a:r>
            <a:r>
              <a:rPr lang="en-US" kern="0" dirty="0">
                <a:solidFill>
                  <a:schemeClr val="bg2"/>
                </a:solidFill>
                <a:latin typeface="Arial Unicode MS" pitchFamily="34" charset="-128"/>
                <a:ea typeface="Arial Unicode MS" pitchFamily="34" charset="-128"/>
                <a:cs typeface="Arial Unicode MS" pitchFamily="34" charset="-128"/>
              </a:rPr>
              <a:t>V</a:t>
            </a:r>
            <a:r>
              <a:rPr lang="en-US" kern="0" dirty="0" smtClean="0">
                <a:solidFill>
                  <a:schemeClr val="bg2"/>
                </a:solidFill>
                <a:latin typeface="Arial Unicode MS" pitchFamily="34" charset="-128"/>
                <a:ea typeface="Arial Unicode MS" pitchFamily="34" charset="-128"/>
                <a:cs typeface="Arial Unicode MS" pitchFamily="34" charset="-128"/>
              </a:rPr>
              <a:t>isually Choose </a:t>
            </a:r>
          </a:p>
          <a:p>
            <a:pPr marL="0" indent="0" algn="ctr"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Transformation of Many Variables</a:t>
            </a:r>
          </a:p>
          <a:p>
            <a:pPr marL="0" indent="0" eaLnBrk="1" hangingPunct="1">
              <a:lnSpc>
                <a:spcPct val="150000"/>
              </a:lnSpc>
              <a:buFontTx/>
              <a:buNone/>
            </a:pPr>
            <a:endParaRPr lang="en-US" sz="1600" kern="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Motivates </a:t>
            </a:r>
            <a:r>
              <a:rPr lang="en-US" i="1" kern="0" dirty="0" smtClean="0">
                <a:solidFill>
                  <a:schemeClr val="bg2"/>
                </a:solidFill>
                <a:latin typeface="Arial Unicode MS" pitchFamily="34" charset="-128"/>
                <a:ea typeface="Arial Unicode MS" pitchFamily="34" charset="-128"/>
                <a:cs typeface="Arial Unicode MS" pitchFamily="34" charset="-128"/>
              </a:rPr>
              <a:t>Automatic</a:t>
            </a:r>
            <a:r>
              <a:rPr lang="en-US" kern="0" dirty="0" smtClean="0">
                <a:solidFill>
                  <a:schemeClr val="bg2"/>
                </a:solidFill>
                <a:latin typeface="Arial Unicode MS" pitchFamily="34" charset="-128"/>
                <a:ea typeface="Arial Unicode MS" pitchFamily="34" charset="-128"/>
                <a:cs typeface="Arial Unicode MS" pitchFamily="34" charset="-128"/>
              </a:rPr>
              <a:t> Transformation</a:t>
            </a:r>
          </a:p>
          <a:p>
            <a:pPr marL="0" indent="0" eaLnBrk="1" hangingPunct="1">
              <a:lnSpc>
                <a:spcPct val="150000"/>
              </a:lnSpc>
              <a:buFontTx/>
              <a:buNone/>
            </a:pPr>
            <a:endParaRPr lang="en-US" sz="1600"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Approach:     Feng et al (2016)</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smtClean="0">
                <a:solidFill>
                  <a:schemeClr val="bg2"/>
                </a:solidFill>
                <a:latin typeface="Arial Unicode MS" pitchFamily="34" charset="-128"/>
                <a:ea typeface="Arial Unicode MS" pitchFamily="34" charset="-128"/>
                <a:cs typeface="Arial Unicode MS" pitchFamily="34" charset="-128"/>
              </a:rPr>
              <a:t>Transformations</a:t>
            </a:r>
            <a:endParaRPr lang="en-US" kern="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511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Approach:    Shifted log transform</a:t>
                </a:r>
              </a:p>
              <a:p>
                <a:pPr marL="0" indent="0" eaLnBrk="1" hangingPunct="1">
                  <a:lnSpc>
                    <a:spcPct val="150000"/>
                  </a:lnSpc>
                  <a:buFontTx/>
                  <a:buNone/>
                </a:pPr>
                <a:endParaRPr lang="en-US"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Challenges Addressed:</a:t>
                </a: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Tune </a:t>
                </a:r>
                <a:r>
                  <a:rPr lang="en-US" kern="0" dirty="0">
                    <a:solidFill>
                      <a:schemeClr val="bg2"/>
                    </a:solidFill>
                    <a:latin typeface="Arial Unicode MS" pitchFamily="34" charset="-128"/>
                    <a:ea typeface="Arial Unicode MS" pitchFamily="34" charset="-128"/>
                    <a:cs typeface="Arial Unicode MS" pitchFamily="34" charset="-128"/>
                  </a:rPr>
                  <a:t>the shift parameter for each variable </a:t>
                </a:r>
              </a:p>
              <a:p>
                <a:pPr lvl="1" eaLnBrk="1" hangingPunct="1">
                  <a:lnSpc>
                    <a:spcPct val="150000"/>
                  </a:lnSpc>
                  <a:buFont typeface="Arial" pitchFamily="34" charset="0"/>
                  <a:buChar char="•"/>
                </a:pPr>
                <a14:m>
                  <m:oMath xmlns:m="http://schemas.openxmlformats.org/officeDocument/2006/math">
                    <m:func>
                      <m:funcPr>
                        <m:ctrlPr>
                          <a:rPr lang="en-US" i="1" ker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ker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i="1" kern="0">
                                <a:solidFill>
                                  <a:schemeClr val="bg2"/>
                                </a:solidFill>
                                <a:latin typeface="Cambria Math" panose="02040503050406030204" pitchFamily="18" charset="0"/>
                                <a:ea typeface="Arial Unicode MS" pitchFamily="34" charset="-128"/>
                                <a:cs typeface="Arial Unicode MS" pitchFamily="34" charset="-128"/>
                              </a:rPr>
                            </m:ctrlPr>
                          </m:dPr>
                          <m:e>
                            <m:r>
                              <a:rPr lang="en-US" i="1" ker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ker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a14:m>
                <a:r>
                  <a:rPr lang="en-US" kern="0" dirty="0" smtClean="0">
                    <a:solidFill>
                      <a:schemeClr val="bg2"/>
                    </a:solidFill>
                    <a:latin typeface="Arial Unicode MS" pitchFamily="34" charset="-128"/>
                    <a:ea typeface="Arial Unicode MS" pitchFamily="34" charset="-128"/>
                    <a:cs typeface="Arial Unicode MS" pitchFamily="34" charset="-128"/>
                  </a:rPr>
                  <a:t>: Independent of data magnitude </a:t>
                </a:r>
              </a:p>
              <a:p>
                <a:pPr lvl="1"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Handle both positive and negative skewness</a:t>
                </a: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Address influential data points</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5037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Outline</a:t>
                </a:r>
                <a:endParaRPr lang="en-US"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A new parameterized 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b="0" kern="0" dirty="0" smtClean="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Appropriate </a:t>
                </a:r>
                <a:r>
                  <a:rPr lang="en-US" b="0" kern="0" dirty="0" err="1" smtClean="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reparametrization</a:t>
                </a:r>
                <a:r>
                  <a:rPr lang="en-US" b="0" kern="0" dirty="0" smtClean="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of </a:t>
                </a:r>
                <a14:m>
                  <m:oMath xmlns:m="http://schemas.openxmlformats.org/officeDocument/2006/math">
                    <m:func>
                      <m:funcPr>
                        <m:ctrlPr>
                          <a:rPr lang="en-US" i="1" kern="0"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i="0" kern="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i="1" kern="0" smtClean="0">
                                <a:solidFill>
                                  <a:schemeClr val="bg2"/>
                                </a:solidFill>
                                <a:latin typeface="Cambria Math" panose="02040503050406030204" pitchFamily="18" charset="0"/>
                                <a:ea typeface="Arial Unicode MS" pitchFamily="34" charset="-128"/>
                                <a:cs typeface="Arial Unicode MS" pitchFamily="34" charset="-128"/>
                              </a:rPr>
                            </m:ctrlPr>
                          </m:dPr>
                          <m:e>
                            <m:r>
                              <a:rPr lang="en-US" i="1" kern="0"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kern="0"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kern="0"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a14:m>
                <a:endParaRPr lang="en-US"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Standardization and </a:t>
                </a:r>
                <a:r>
                  <a:rPr lang="en-US" kern="0" dirty="0" err="1">
                    <a:solidFill>
                      <a:schemeClr val="bg2"/>
                    </a:solidFill>
                    <a:latin typeface="Arial Unicode MS" pitchFamily="34" charset="-128"/>
                    <a:ea typeface="Arial Unicode MS" pitchFamily="34" charset="-128"/>
                    <a:cs typeface="Arial Unicode MS" pitchFamily="34" charset="-128"/>
                  </a:rPr>
                  <a:t>W</a:t>
                </a:r>
                <a:r>
                  <a:rPr lang="en-US" kern="0" dirty="0" err="1" smtClean="0">
                    <a:solidFill>
                      <a:schemeClr val="bg2"/>
                    </a:solidFill>
                    <a:latin typeface="Arial Unicode MS" pitchFamily="34" charset="-128"/>
                    <a:ea typeface="Arial Unicode MS" pitchFamily="34" charset="-128"/>
                    <a:cs typeface="Arial Unicode MS" pitchFamily="34" charset="-128"/>
                  </a:rPr>
                  <a:t>insorization</a:t>
                </a:r>
                <a:endParaRPr lang="en-US"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Selection of </a:t>
                </a:r>
                <a14:m>
                  <m:oMath xmlns:m="http://schemas.openxmlformats.org/officeDocument/2006/math">
                    <m:r>
                      <a:rPr lang="en-US" i="1" kern="0" smtClean="0">
                        <a:solidFill>
                          <a:schemeClr val="bg2"/>
                        </a:solidFill>
                        <a:latin typeface="Cambria Math" panose="02040503050406030204" pitchFamily="18" charset="0"/>
                        <a:ea typeface="Cambria Math" panose="02040503050406030204" pitchFamily="18" charset="0"/>
                        <a:cs typeface="Arial Unicode MS" pitchFamily="34" charset="-128"/>
                      </a:rPr>
                      <m:t>𝛿</m:t>
                    </m:r>
                  </m:oMath>
                </a14:m>
                <a:r>
                  <a:rPr lang="en-US" kern="0" dirty="0" smtClean="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839200" cy="5867400"/>
              </a:xfrm>
              <a:prstGeom prst="rect">
                <a:avLst/>
              </a:prstGeom>
              <a:blipFill>
                <a:blip r:embed="rId3"/>
                <a:stretch>
                  <a:fillRect l="-17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7546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Form of 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Based on 1-d data set: </a:t>
                </a:r>
                <a14:m>
                  <m:oMath xmlns:m="http://schemas.openxmlformats.org/officeDocument/2006/math">
                    <m:r>
                      <a:rPr lang="en-US" altLang="zh-CN" b="0" i="0" kern="0" smtClean="0">
                        <a:solidFill>
                          <a:schemeClr val="bg2"/>
                        </a:solidFill>
                        <a:latin typeface="Cambria Math" panose="02040503050406030204" pitchFamily="18" charset="0"/>
                        <a:ea typeface="Arial Unicode MS" pitchFamily="34" charset="-128"/>
                        <a:cs typeface="Arial Unicode MS" pitchFamily="34" charset="-128"/>
                      </a:rPr>
                      <m:t>  </m:t>
                    </m:r>
                    <m:sSub>
                      <m:sSub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1</m:t>
                        </m:r>
                      </m:sub>
                    </m:sSub>
                    <m:r>
                      <a:rPr lang="en-US" altLang="zh-CN" b="0" i="1" kern="0" smtClean="0">
                        <a:solidFill>
                          <a:schemeClr val="bg2"/>
                        </a:solidFill>
                        <a:latin typeface="Cambria Math"/>
                        <a:ea typeface="Arial Unicode MS" pitchFamily="34" charset="-128"/>
                        <a:cs typeface="Arial Unicode MS" pitchFamily="34" charset="-128"/>
                      </a:rPr>
                      <m:t>,  </m:t>
                    </m:r>
                    <m:r>
                      <a:rPr lang="en-US" altLang="zh-CN" b="0" i="1" kern="0" smtClea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𝑛</m:t>
                        </m:r>
                      </m:sub>
                    </m:sSub>
                  </m:oMath>
                </a14:m>
                <a:endParaRPr lang="en-US"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For positive </a:t>
                </a:r>
                <a:r>
                  <a:rPr lang="en-US" altLang="zh-CN" kern="0" dirty="0">
                    <a:solidFill>
                      <a:schemeClr val="bg2"/>
                    </a:solidFill>
                    <a:latin typeface="Arial Unicode MS" pitchFamily="34" charset="-128"/>
                    <a:ea typeface="Arial Unicode MS" pitchFamily="34" charset="-128"/>
                    <a:cs typeface="Arial Unicode MS" pitchFamily="34" charset="-128"/>
                  </a:rPr>
                  <a:t>skewness</a:t>
                </a:r>
                <a:r>
                  <a:rPr lang="en-US" altLang="zh-CN" kern="0" dirty="0" smtClean="0">
                    <a:solidFill>
                      <a:schemeClr val="bg2"/>
                    </a:solidFill>
                    <a:latin typeface="Arial Unicode MS" pitchFamily="34" charset="-128"/>
                    <a:ea typeface="Arial Unicode MS" pitchFamily="34" charset="-128"/>
                    <a:cs typeface="Arial Unicode MS" pitchFamily="34" charset="-128"/>
                  </a:rPr>
                  <a:t> want: </a:t>
                </a:r>
                <a14:m>
                  <m:oMath xmlns:m="http://schemas.openxmlformats.org/officeDocument/2006/math">
                    <m:func>
                      <m:func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log</m:t>
                        </m:r>
                      </m:fName>
                      <m:e>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e>
                        </m:d>
                      </m:e>
                    </m:func>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For n</a:t>
                </a:r>
                <a:r>
                  <a:rPr lang="en-US" altLang="zh-CN" b="0" kern="0" dirty="0" smtClean="0">
                    <a:solidFill>
                      <a:schemeClr val="bg2"/>
                    </a:solidFill>
                    <a:latin typeface="Arial Unicode MS" pitchFamily="34" charset="-128"/>
                    <a:ea typeface="Arial Unicode MS" pitchFamily="34" charset="-128"/>
                    <a:cs typeface="Arial Unicode MS" pitchFamily="34" charset="-128"/>
                  </a:rPr>
                  <a:t>egative skewness want:  </a:t>
                </a:r>
                <a14:m>
                  <m:oMath xmlns:m="http://schemas.openxmlformats.org/officeDocument/2006/math">
                    <m:r>
                      <a:rPr lang="en-US" altLang="zh-CN" b="0" i="1" kern="0" smtClea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log</m:t>
                        </m:r>
                      </m:fName>
                      <m:e>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e>
                        </m:d>
                      </m:e>
                    </m:func>
                  </m:oMath>
                </a14:m>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pic>
        <p:nvPicPr>
          <p:cNvPr id="1026" name="Picture 2" descr="Negative and positive skew diagrams (English).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0656"/>
            <a:ext cx="6219717" cy="22173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19479" y="3048000"/>
            <a:ext cx="3967112" cy="2945487"/>
            <a:chOff x="6400800" y="2961620"/>
            <a:chExt cx="3967112" cy="2945487"/>
          </a:xfrm>
        </p:grpSpPr>
        <mc:AlternateContent xmlns:mc="http://schemas.openxmlformats.org/markup-compatibility/2006" xmlns:a14="http://schemas.microsoft.com/office/drawing/2010/main">
          <mc:Choice Requires="a14">
            <p:sp>
              <p:nvSpPr>
                <p:cNvPr id="2" name="TextBox 1"/>
                <p:cNvSpPr txBox="1"/>
                <p:nvPr/>
              </p:nvSpPr>
              <p:spPr>
                <a:xfrm>
                  <a:off x="6400800" y="4953000"/>
                  <a:ext cx="3967112" cy="954107"/>
                </a:xfrm>
                <a:prstGeom prst="rect">
                  <a:avLst/>
                </a:prstGeom>
                <a:noFill/>
              </p:spPr>
              <p:txBody>
                <a:bodyPr wrap="none" rtlCol="0">
                  <a:spAutoFit/>
                </a:bodyPr>
                <a:lstStyle/>
                <a:p>
                  <a:r>
                    <a:rPr lang="en-US" altLang="zh-CN" sz="2800" dirty="0" smtClean="0">
                      <a:solidFill>
                        <a:schemeClr val="bg2"/>
                      </a:solidFill>
                    </a:rPr>
                    <a:t>But Need </a:t>
                  </a:r>
                  <a:r>
                    <a:rPr lang="en-US" altLang="zh-CN" sz="2800" dirty="0">
                      <a:solidFill>
                        <a:schemeClr val="bg2"/>
                      </a:solidFill>
                    </a:rPr>
                    <a:t>V</a:t>
                  </a:r>
                  <a:r>
                    <a:rPr lang="en-US" altLang="zh-CN" sz="2800" dirty="0" smtClean="0">
                      <a:solidFill>
                        <a:schemeClr val="bg2"/>
                      </a:solidFill>
                    </a:rPr>
                    <a:t>alid Inputs!</a:t>
                  </a:r>
                </a:p>
                <a:p>
                  <a:r>
                    <a:rPr lang="en-US" altLang="zh-CN" sz="2800" dirty="0" smtClean="0">
                      <a:solidFill>
                        <a:schemeClr val="bg2"/>
                      </a:solidFill>
                    </a:rPr>
                    <a:t>i.e.   </a:t>
                  </a:r>
                  <a14:m>
                    <m:oMath xmlns:m="http://schemas.openxmlformats.org/officeDocument/2006/math">
                      <m:func>
                        <m:funcPr>
                          <m:ctrlPr>
                            <a:rPr lang="en-US" altLang="zh-CN" sz="2800" i="1" smtClean="0">
                              <a:solidFill>
                                <a:schemeClr val="bg2"/>
                              </a:solidFill>
                              <a:latin typeface="Cambria Math" panose="02040503050406030204" pitchFamily="18" charset="0"/>
                            </a:rPr>
                          </m:ctrlPr>
                        </m:funcPr>
                        <m:fName>
                          <m:r>
                            <m:rPr>
                              <m:sty m:val="p"/>
                            </m:rPr>
                            <a:rPr lang="en-US" altLang="zh-CN" sz="2800" i="0" smtClean="0">
                              <a:solidFill>
                                <a:schemeClr val="bg2"/>
                              </a:solidFill>
                              <a:latin typeface="Cambria Math" panose="02040503050406030204" pitchFamily="18" charset="0"/>
                            </a:rPr>
                            <m:t>log</m:t>
                          </m:r>
                        </m:fName>
                        <m:e>
                          <m:r>
                            <a:rPr lang="en-US" altLang="zh-CN" sz="2800" b="0" i="1" smtClean="0">
                              <a:solidFill>
                                <a:schemeClr val="bg2"/>
                              </a:solidFill>
                              <a:latin typeface="Cambria Math" panose="02040503050406030204" pitchFamily="18" charset="0"/>
                            </a:rPr>
                            <m:t>𝑥</m:t>
                          </m:r>
                        </m:e>
                      </m:func>
                    </m:oMath>
                  </a14:m>
                  <a:r>
                    <a:rPr lang="en-US" altLang="zh-CN" sz="2800" dirty="0" smtClean="0">
                      <a:solidFill>
                        <a:schemeClr val="bg2"/>
                      </a:solidFill>
                    </a:rPr>
                    <a:t>  needs </a:t>
                  </a:r>
                  <a14:m>
                    <m:oMath xmlns:m="http://schemas.openxmlformats.org/officeDocument/2006/math">
                      <m:r>
                        <a:rPr lang="en-US" altLang="zh-CN" sz="2800" b="0" i="1" smtClean="0">
                          <a:solidFill>
                            <a:schemeClr val="bg2"/>
                          </a:solidFill>
                          <a:latin typeface="Cambria Math" panose="02040503050406030204" pitchFamily="18" charset="0"/>
                        </a:rPr>
                        <m:t>𝑥</m:t>
                      </m:r>
                      <m:r>
                        <a:rPr lang="en-US" altLang="zh-CN" sz="2800" b="0" i="1" smtClean="0">
                          <a:solidFill>
                            <a:schemeClr val="bg2"/>
                          </a:solidFill>
                          <a:latin typeface="Cambria Math" panose="02040503050406030204" pitchFamily="18" charset="0"/>
                        </a:rPr>
                        <m:t>&gt;0</m:t>
                      </m:r>
                    </m:oMath>
                  </a14:m>
                  <a:endParaRPr lang="zh-CN" altLang="en-US" sz="2800" dirty="0">
                    <a:solidFill>
                      <a:schemeClr val="bg2"/>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00800" y="4953000"/>
                  <a:ext cx="3967112" cy="954107"/>
                </a:xfrm>
                <a:prstGeom prst="rect">
                  <a:avLst/>
                </a:prstGeom>
                <a:blipFill>
                  <a:blip r:embed="rId5"/>
                  <a:stretch>
                    <a:fillRect l="-3231" t="-7051" b="-17308"/>
                  </a:stretch>
                </a:blipFill>
              </p:spPr>
              <p:txBody>
                <a:bodyPr/>
                <a:lstStyle/>
                <a:p>
                  <a:r>
                    <a:rPr lang="en-US">
                      <a:noFill/>
                    </a:rPr>
                    <a:t> </a:t>
                  </a:r>
                </a:p>
              </p:txBody>
            </p:sp>
          </mc:Fallback>
        </mc:AlternateContent>
        <p:cxnSp>
          <p:nvCxnSpPr>
            <p:cNvPr id="4" name="Straight Arrow Connector 3"/>
            <p:cNvCxnSpPr>
              <a:stCxn id="2" idx="0"/>
            </p:cNvCxnSpPr>
            <p:nvPr/>
          </p:nvCxnSpPr>
          <p:spPr>
            <a:xfrm flipH="1" flipV="1">
              <a:off x="7634521" y="2961620"/>
              <a:ext cx="749835" cy="1991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0"/>
            </p:cNvCxnSpPr>
            <p:nvPr/>
          </p:nvCxnSpPr>
          <p:spPr>
            <a:xfrm flipV="1">
              <a:off x="8384356" y="3685520"/>
              <a:ext cx="80106" cy="1267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Modified log transforms</a:t>
                </a:r>
                <a:endParaRPr lang="en-US"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Positive skewness</a:t>
                </a:r>
              </a:p>
              <a:p>
                <a:pPr marL="457200" lvl="1" indent="0" algn="ctr"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14:m>
                  <m:oMath xmlns:m="http://schemas.openxmlformats.org/officeDocument/2006/math">
                    <m:r>
                      <m:rPr>
                        <m:sty m:val="p"/>
                      </m:rPr>
                      <a:rPr lang="en-US" altLang="zh-CN" b="0" i="0" kern="0" smtClean="0">
                        <a:solidFill>
                          <a:schemeClr val="bg2"/>
                        </a:solidFill>
                        <a:latin typeface="Cambria Math"/>
                        <a:ea typeface="Arial Unicode MS" pitchFamily="34" charset="-128"/>
                        <a:cs typeface="Arial Unicode MS" pitchFamily="34" charset="-128"/>
                      </a:rPr>
                      <m:t>log</m:t>
                    </m:r>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b="0" i="0" kern="0" smtClean="0">
                        <a:solidFill>
                          <a:schemeClr val="bg2"/>
                        </a:solidFill>
                        <a:latin typeface="Cambria Math"/>
                        <a:ea typeface="Arial Unicode MS" pitchFamily="34" charset="-128"/>
                        <a:cs typeface="Arial Unicode MS" pitchFamily="34" charset="-128"/>
                      </a:rPr>
                      <m:t>min</m:t>
                    </m:r>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r>
                      <a:rPr lang="en-US" altLang="zh-CN" b="0" i="0" kern="0" smtClean="0">
                        <a:solidFill>
                          <a:schemeClr val="bg2"/>
                        </a:solidFill>
                        <a:latin typeface="Cambria Math"/>
                        <a:ea typeface="Arial Unicode MS" pitchFamily="34" charset="-128"/>
                        <a:cs typeface="Arial Unicode MS" pitchFamily="34" charset="-128"/>
                      </a:rPr>
                      <m:t>+</m:t>
                    </m:r>
                    <m:r>
                      <a:rPr lang="zh-CN" altLang="en-US" i="1" kern="0" smtClean="0">
                        <a:solidFill>
                          <a:schemeClr val="bg2"/>
                        </a:solidFill>
                        <a:latin typeface="Cambria Math"/>
                        <a:ea typeface="Arial Unicode MS" pitchFamily="34" charset="-128"/>
                        <a:cs typeface="Arial Unicode MS" pitchFamily="34" charset="-128"/>
                      </a:rPr>
                      <m:t>𝜂</m:t>
                    </m:r>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Negative skewness</a:t>
                </a:r>
              </a:p>
              <a:p>
                <a:pPr marL="457200" lvl="1" indent="0" algn="ctr" eaLnBrk="1" hangingPunct="1">
                  <a:lnSpc>
                    <a:spcPct val="150000"/>
                  </a:lnSpc>
                  <a:buNone/>
                </a:pPr>
                <a:r>
                  <a:rPr lang="en-US" altLang="zh-CN" kern="0" dirty="0">
                    <a:solidFill>
                      <a:schemeClr val="bg2"/>
                    </a:solidFill>
                    <a:ea typeface="Arial Unicode MS" pitchFamily="34" charset="-128"/>
                    <a:cs typeface="Arial Unicode MS" pitchFamily="34" charset="-128"/>
                  </a:rPr>
                  <a:t>	</a:t>
                </a:r>
                <a14:m>
                  <m:oMath xmlns:m="http://schemas.openxmlformats.org/officeDocument/2006/math">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kern="0">
                        <a:solidFill>
                          <a:schemeClr val="bg2"/>
                        </a:solidFill>
                        <a:latin typeface="Cambria Math"/>
                        <a:ea typeface="Arial Unicode MS" pitchFamily="34" charset="-128"/>
                        <a:cs typeface="Arial Unicode MS" pitchFamily="34" charset="-128"/>
                      </a:rPr>
                      <m:t>log</m:t>
                    </m:r>
                    <m:r>
                      <a:rPr lang="en-US" altLang="zh-CN" i="1" ker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max</m:t>
                        </m:r>
                      </m:fName>
                      <m:e>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e>
                    </m:func>
                    <m:r>
                      <a:rPr lang="en-US" altLang="zh-CN" b="0" i="1" kern="0" smtClean="0">
                        <a:solidFill>
                          <a:schemeClr val="bg2"/>
                        </a:solidFill>
                        <a:latin typeface="Cambria Math"/>
                        <a:ea typeface="Arial Unicode MS" pitchFamily="34" charset="-128"/>
                        <a:cs typeface="Arial Unicode MS" pitchFamily="34" charset="-128"/>
                      </a:rPr>
                      <m:t>− </m:t>
                    </m:r>
                    <m:sSub>
                      <m:sSub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kern="0">
                        <a:solidFill>
                          <a:schemeClr val="bg2"/>
                        </a:solidFill>
                        <a:latin typeface="Cambria Math"/>
                        <a:ea typeface="Arial Unicode MS" pitchFamily="34" charset="-128"/>
                        <a:cs typeface="Arial Unicode MS" pitchFamily="34" charset="-128"/>
                      </a:rPr>
                      <m:t>+</m:t>
                    </m:r>
                    <m:r>
                      <a:rPr lang="zh-CN" altLang="en-US" i="1" kern="0">
                        <a:solidFill>
                          <a:schemeClr val="bg2"/>
                        </a:solidFill>
                        <a:latin typeface="Cambria Math"/>
                        <a:ea typeface="Arial Unicode MS" pitchFamily="34" charset="-128"/>
                        <a:cs typeface="Arial Unicode MS" pitchFamily="34" charset="-128"/>
                      </a:rPr>
                      <m:t>𝜂</m:t>
                    </m:r>
                  </m:oMath>
                </a14:m>
                <a:r>
                  <a:rPr lang="en-US" altLang="zh-CN" kern="0" dirty="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grpSp>
        <p:nvGrpSpPr>
          <p:cNvPr id="13" name="Group 12"/>
          <p:cNvGrpSpPr/>
          <p:nvPr/>
        </p:nvGrpSpPr>
        <p:grpSpPr>
          <a:xfrm>
            <a:off x="185928" y="3657600"/>
            <a:ext cx="7053072" cy="2918132"/>
            <a:chOff x="185928" y="3657600"/>
            <a:chExt cx="7053072" cy="2918132"/>
          </a:xfrm>
        </p:grpSpPr>
        <mc:AlternateContent xmlns:mc="http://schemas.openxmlformats.org/markup-compatibility/2006" xmlns:a14="http://schemas.microsoft.com/office/drawing/2010/main">
          <mc:Choice Requires="a14">
            <p:sp>
              <p:nvSpPr>
                <p:cNvPr id="3" name="TextBox 2"/>
                <p:cNvSpPr txBox="1"/>
                <p:nvPr/>
              </p:nvSpPr>
              <p:spPr>
                <a:xfrm>
                  <a:off x="185928" y="6052512"/>
                  <a:ext cx="6410794" cy="523220"/>
                </a:xfrm>
                <a:prstGeom prst="rect">
                  <a:avLst/>
                </a:prstGeom>
                <a:noFill/>
              </p:spPr>
              <p:txBody>
                <a:bodyPr wrap="none" rtlCol="0">
                  <a:spAutoFit/>
                </a:bodyPr>
                <a:lstStyle/>
                <a:p>
                  <a14:m>
                    <m:oMath xmlns:m="http://schemas.openxmlformats.org/officeDocument/2006/math">
                      <m:r>
                        <a:rPr lang="zh-CN" altLang="en-US" sz="2800" i="1" kern="0" smtClean="0">
                          <a:solidFill>
                            <a:schemeClr val="bg2"/>
                          </a:solidFill>
                          <a:latin typeface="Cambria Math"/>
                          <a:ea typeface="Arial Unicode MS" pitchFamily="34" charset="-128"/>
                          <a:cs typeface="Arial Unicode MS" pitchFamily="34" charset="-128"/>
                        </a:rPr>
                        <m:t>𝜂</m:t>
                      </m:r>
                      <m:r>
                        <a:rPr lang="en-US" altLang="zh-CN" sz="2800" b="0" i="0" kern="0" smtClean="0">
                          <a:solidFill>
                            <a:schemeClr val="bg2"/>
                          </a:solidFill>
                          <a:latin typeface="Cambria Math"/>
                          <a:ea typeface="Arial Unicode MS" pitchFamily="34" charset="-128"/>
                          <a:cs typeface="Arial Unicode MS" pitchFamily="34" charset="-128"/>
                        </a:rPr>
                        <m:t>&gt;0</m:t>
                      </m:r>
                    </m:oMath>
                  </a14:m>
                  <a:r>
                    <a:rPr lang="zh-CN" altLang="en-US" sz="2800" dirty="0" smtClean="0"/>
                    <a:t> </a:t>
                  </a:r>
                  <a:r>
                    <a:rPr lang="en-US" altLang="zh-CN" sz="2800" dirty="0" smtClean="0">
                      <a:solidFill>
                        <a:schemeClr val="bg2"/>
                      </a:solidFill>
                    </a:rPr>
                    <a:t> depends on the data magnitude </a:t>
                  </a:r>
                  <a:endParaRPr lang="zh-CN" alt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85928" y="6052512"/>
                  <a:ext cx="6410794" cy="523220"/>
                </a:xfrm>
                <a:prstGeom prst="rect">
                  <a:avLst/>
                </a:prstGeom>
                <a:blipFill>
                  <a:blip r:embed="rId4"/>
                  <a:stretch>
                    <a:fillRect t="-12791" r="-1047" b="-31395"/>
                  </a:stretch>
                </a:blipFill>
              </p:spPr>
              <p:txBody>
                <a:bodyPr/>
                <a:lstStyle/>
                <a:p>
                  <a:r>
                    <a:rPr lang="en-US">
                      <a:noFill/>
                    </a:rPr>
                    <a:t> </a:t>
                  </a:r>
                </a:p>
              </p:txBody>
            </p:sp>
          </mc:Fallback>
        </mc:AlternateContent>
        <p:cxnSp>
          <p:nvCxnSpPr>
            <p:cNvPr id="6" name="Straight Arrow Connector 5"/>
            <p:cNvCxnSpPr/>
            <p:nvPr/>
          </p:nvCxnSpPr>
          <p:spPr>
            <a:xfrm flipV="1">
              <a:off x="4495800" y="3657600"/>
              <a:ext cx="2590800" cy="2394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95800" y="5105400"/>
              <a:ext cx="2743200" cy="947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Parameterize </a:t>
                </a:r>
                <a14:m>
                  <m:oMath xmlns:m="http://schemas.openxmlformats.org/officeDocument/2006/math">
                    <m:r>
                      <a:rPr lang="zh-CN" altLang="en-US" i="1" kern="0" smtClean="0">
                        <a:solidFill>
                          <a:schemeClr val="bg2"/>
                        </a:solidFill>
                        <a:latin typeface="Cambria Math"/>
                        <a:ea typeface="Arial Unicode MS" pitchFamily="34" charset="-128"/>
                        <a:cs typeface="Arial Unicode MS" pitchFamily="34" charset="-128"/>
                      </a:rPr>
                      <m:t>𝜂</m:t>
                    </m:r>
                    <m:r>
                      <a:rPr lang="en-US" altLang="zh-CN" b="0" i="1" kern="0" smtClean="0">
                        <a:solidFill>
                          <a:schemeClr val="bg2"/>
                        </a:solidFill>
                        <a:latin typeface="Cambria Math"/>
                        <a:ea typeface="Arial Unicode MS" pitchFamily="34" charset="-128"/>
                        <a:cs typeface="Arial Unicode MS" pitchFamily="34" charset="-128"/>
                      </a:rPr>
                      <m:t>=</m:t>
                    </m:r>
                    <m:d>
                      <m:dPr>
                        <m:begChr m:val="|"/>
                        <m:endChr m:val="|"/>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dPr>
                      <m:e>
                        <m:f>
                          <m:f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fPr>
                          <m:num>
                            <m:r>
                              <a:rPr lang="en-US" altLang="zh-CN" i="1" kern="0">
                                <a:solidFill>
                                  <a:schemeClr val="bg2"/>
                                </a:solidFill>
                                <a:latin typeface="Cambria Math"/>
                                <a:ea typeface="Arial Unicode MS" pitchFamily="34" charset="-128"/>
                                <a:cs typeface="Arial Unicode MS" pitchFamily="34" charset="-128"/>
                              </a:rPr>
                              <m:t>1</m:t>
                            </m:r>
                          </m:num>
                          <m:den>
                            <m:r>
                              <a:rPr lang="zh-CN" altLang="en-US" i="1" kern="0">
                                <a:solidFill>
                                  <a:schemeClr val="bg2"/>
                                </a:solidFill>
                                <a:latin typeface="Cambria Math"/>
                                <a:ea typeface="Arial Unicode MS" pitchFamily="34" charset="-128"/>
                                <a:cs typeface="Arial Unicode MS" pitchFamily="34" charset="-128"/>
                              </a:rPr>
                              <m:t>𝛽</m:t>
                            </m:r>
                          </m:den>
                        </m:f>
                      </m:e>
                    </m:d>
                    <m:r>
                      <a:rPr lang="zh-CN" altLang="en-US" i="1" kern="0">
                        <a:solidFill>
                          <a:schemeClr val="bg2"/>
                        </a:solidFill>
                        <a:latin typeface="Cambria Math"/>
                        <a:ea typeface="Arial Unicode MS" pitchFamily="34" charset="-128"/>
                        <a:cs typeface="Arial Unicode MS" pitchFamily="34" charset="-128"/>
                      </a:rPr>
                      <m:t>𝑅</m:t>
                    </m:r>
                  </m:oMath>
                </a14:m>
                <a:r>
                  <a:rPr lang="en-US" altLang="zh-CN" kern="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m:rPr>
                        <m:sty m:val="p"/>
                      </m:rPr>
                      <a:rPr lang="en-US" altLang="zh-CN" sz="2000" b="0" i="0" kern="0" smtClean="0">
                        <a:solidFill>
                          <a:schemeClr val="bg2"/>
                        </a:solidFill>
                        <a:latin typeface="Cambria Math"/>
                        <a:ea typeface="Arial Unicode MS" pitchFamily="34" charset="-128"/>
                        <a:cs typeface="Arial Unicode MS" pitchFamily="34" charset="-128"/>
                      </a:rPr>
                      <m:t>R</m:t>
                    </m:r>
                    <m:r>
                      <a:rPr lang="en-US" altLang="zh-CN" sz="2000" b="0" i="1" kern="0" smtClean="0">
                        <a:solidFill>
                          <a:schemeClr val="bg2"/>
                        </a:solidFill>
                        <a:latin typeface="Cambria Math"/>
                        <a:ea typeface="Arial Unicode MS" pitchFamily="34" charset="-128"/>
                        <a:cs typeface="Arial Unicode MS" pitchFamily="34" charset="-128"/>
                      </a:rPr>
                      <m:t>=</m:t>
                    </m:r>
                    <m:func>
                      <m:func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sz="2000" kern="0">
                            <a:solidFill>
                              <a:schemeClr val="bg2"/>
                            </a:solidFill>
                            <a:latin typeface="Cambria Math"/>
                            <a:ea typeface="Arial Unicode MS" pitchFamily="34" charset="-128"/>
                            <a:cs typeface="Arial Unicode MS" pitchFamily="34" charset="-128"/>
                          </a:rPr>
                          <m:t>max</m:t>
                        </m:r>
                      </m:fName>
                      <m:e>
                        <m:d>
                          <m:d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1</m:t>
                                </m:r>
                              </m:sub>
                            </m:sSub>
                            <m:r>
                              <a:rPr lang="en-US" altLang="zh-CN" sz="2000" i="1" kern="0">
                                <a:solidFill>
                                  <a:schemeClr val="bg2"/>
                                </a:solidFill>
                                <a:latin typeface="Cambria Math"/>
                                <a:ea typeface="Arial Unicode MS" pitchFamily="34" charset="-128"/>
                                <a:cs typeface="Arial Unicode MS" pitchFamily="34" charset="-128"/>
                              </a:rPr>
                              <m:t>,  </m:t>
                            </m:r>
                            <m:r>
                              <a:rPr lang="en-US" altLang="zh-CN" sz="2000" i="1" kern="0">
                                <a:solidFill>
                                  <a:schemeClr val="bg2"/>
                                </a:solidFill>
                                <a:latin typeface="Cambria Math"/>
                                <a:ea typeface="Cambria Math"/>
                                <a:cs typeface="Arial Unicode MS" pitchFamily="34" charset="-128"/>
                              </a:rPr>
                              <m:t>⋯,</m:t>
                            </m:r>
                            <m:sSub>
                              <m:sSub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𝑛</m:t>
                                </m:r>
                              </m:sub>
                            </m:sSub>
                          </m:e>
                        </m:d>
                      </m:e>
                    </m:func>
                    <m:r>
                      <a:rPr lang="en-US" altLang="zh-CN" sz="2000" b="0" i="0" kern="0" smtClean="0">
                        <a:solidFill>
                          <a:schemeClr val="bg2"/>
                        </a:solidFill>
                        <a:latin typeface="Cambria Math"/>
                        <a:ea typeface="Arial Unicode MS" pitchFamily="34" charset="-128"/>
                        <a:cs typeface="Arial Unicode MS" pitchFamily="34" charset="-128"/>
                      </a:rPr>
                      <m:t>−</m:t>
                    </m:r>
                    <m:r>
                      <m:rPr>
                        <m:sty m:val="p"/>
                      </m:rPr>
                      <a:rPr lang="en-US" altLang="zh-CN" sz="2000" kern="0">
                        <a:solidFill>
                          <a:schemeClr val="bg2"/>
                        </a:solidFill>
                        <a:latin typeface="Cambria Math"/>
                        <a:ea typeface="Arial Unicode MS" pitchFamily="34" charset="-128"/>
                        <a:cs typeface="Arial Unicode MS" pitchFamily="34" charset="-128"/>
                      </a:rPr>
                      <m:t>min</m:t>
                    </m:r>
                    <m:d>
                      <m:d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1</m:t>
                            </m:r>
                          </m:sub>
                        </m:sSub>
                        <m:r>
                          <a:rPr lang="en-US" altLang="zh-CN" sz="2000" i="1" kern="0">
                            <a:solidFill>
                              <a:schemeClr val="bg2"/>
                            </a:solidFill>
                            <a:latin typeface="Cambria Math"/>
                            <a:ea typeface="Arial Unicode MS" pitchFamily="34" charset="-128"/>
                            <a:cs typeface="Arial Unicode MS" pitchFamily="34" charset="-128"/>
                          </a:rPr>
                          <m:t>,  </m:t>
                        </m:r>
                        <m:r>
                          <a:rPr lang="en-US" altLang="zh-CN" sz="2000" i="1" kern="0">
                            <a:solidFill>
                              <a:schemeClr val="bg2"/>
                            </a:solidFill>
                            <a:latin typeface="Cambria Math"/>
                            <a:ea typeface="Cambria Math"/>
                            <a:cs typeface="Arial Unicode MS" pitchFamily="34" charset="-128"/>
                          </a:rPr>
                          <m:t>⋯,</m:t>
                        </m:r>
                        <m:sSub>
                          <m:sSubPr>
                            <m:ctrlPr>
                              <a:rPr lang="en-US" altLang="zh-CN" sz="20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𝑛</m:t>
                            </m:r>
                          </m:sub>
                        </m:sSub>
                      </m:e>
                    </m:d>
                  </m:oMath>
                </a14:m>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Positive skewness</a:t>
                </a:r>
              </a:p>
              <a:p>
                <a:pPr marL="457200" lvl="1" indent="0" algn="ctr"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14:m>
                  <m:oMath xmlns:m="http://schemas.openxmlformats.org/officeDocument/2006/math">
                    <m:r>
                      <m:rPr>
                        <m:sty m:val="p"/>
                      </m:rPr>
                      <a:rPr lang="en-US" altLang="zh-CN" b="0" i="0" kern="0" smtClean="0">
                        <a:solidFill>
                          <a:schemeClr val="bg2"/>
                        </a:solidFill>
                        <a:latin typeface="Cambria Math"/>
                        <a:ea typeface="Arial Unicode MS" pitchFamily="34" charset="-128"/>
                        <a:cs typeface="Arial Unicode MS" pitchFamily="34" charset="-128"/>
                      </a:rPr>
                      <m:t>log</m:t>
                    </m:r>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b="0" i="0" kern="0" smtClean="0">
                        <a:solidFill>
                          <a:schemeClr val="bg2"/>
                        </a:solidFill>
                        <a:latin typeface="Cambria Math"/>
                        <a:ea typeface="Arial Unicode MS" pitchFamily="34" charset="-128"/>
                        <a:cs typeface="Arial Unicode MS" pitchFamily="34" charset="-128"/>
                      </a:rPr>
                      <m:t>min</m:t>
                    </m:r>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r>
                      <a:rPr lang="en-US" altLang="zh-CN" b="0" i="0" kern="0" smtClean="0">
                        <a:solidFill>
                          <a:schemeClr val="bg2"/>
                        </a:solidFill>
                        <a:latin typeface="Cambria Math"/>
                        <a:ea typeface="Arial Unicode MS" pitchFamily="34" charset="-128"/>
                        <a:cs typeface="Arial Unicode MS" pitchFamily="34" charset="-128"/>
                      </a:rPr>
                      <m:t>+</m:t>
                    </m:r>
                    <m:d>
                      <m:dPr>
                        <m:begChr m:val="|"/>
                        <m:endChr m:val="|"/>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f>
                          <m:f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fPr>
                          <m:num>
                            <m:r>
                              <a:rPr lang="en-US" altLang="zh-CN" b="0" i="1" kern="0" smtClean="0">
                                <a:solidFill>
                                  <a:schemeClr val="bg2"/>
                                </a:solidFill>
                                <a:latin typeface="Cambria Math"/>
                                <a:ea typeface="Arial Unicode MS" pitchFamily="34" charset="-128"/>
                                <a:cs typeface="Arial Unicode MS" pitchFamily="34" charset="-128"/>
                              </a:rPr>
                              <m:t>1</m:t>
                            </m:r>
                          </m:num>
                          <m:den>
                            <m:r>
                              <a:rPr lang="zh-CN" altLang="en-US" b="0" i="1" kern="0" smtClean="0">
                                <a:solidFill>
                                  <a:schemeClr val="bg2"/>
                                </a:solidFill>
                                <a:latin typeface="Cambria Math"/>
                                <a:ea typeface="Arial Unicode MS" pitchFamily="34" charset="-128"/>
                                <a:cs typeface="Arial Unicode MS" pitchFamily="34" charset="-128"/>
                              </a:rPr>
                              <m:t>𝛽</m:t>
                            </m:r>
                          </m:den>
                        </m:f>
                      </m:e>
                    </m:d>
                    <m:r>
                      <a:rPr lang="en-US" altLang="zh-CN" b="0" i="1" kern="0" smtClean="0">
                        <a:solidFill>
                          <a:schemeClr val="bg2"/>
                        </a:solidFill>
                        <a:latin typeface="Cambria Math"/>
                        <a:ea typeface="Arial Unicode MS" pitchFamily="34" charset="-128"/>
                        <a:cs typeface="Arial Unicode MS" pitchFamily="34" charset="-128"/>
                      </a:rPr>
                      <m:t>𝑅</m:t>
                    </m:r>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Negative skewness</a:t>
                </a:r>
              </a:p>
              <a:p>
                <a:pPr marL="457200" lvl="1" indent="0" algn="ctr" eaLnBrk="1" hangingPunct="1">
                  <a:lnSpc>
                    <a:spcPct val="150000"/>
                  </a:lnSpc>
                  <a:buNone/>
                </a:pPr>
                <a:r>
                  <a:rPr lang="en-US" altLang="zh-CN" kern="0" dirty="0">
                    <a:solidFill>
                      <a:schemeClr val="bg2"/>
                    </a:solidFill>
                    <a:ea typeface="Arial Unicode MS" pitchFamily="34" charset="-128"/>
                    <a:cs typeface="Arial Unicode MS" pitchFamily="34" charset="-128"/>
                  </a:rPr>
                  <a:t>	</a:t>
                </a:r>
                <a14:m>
                  <m:oMath xmlns:m="http://schemas.openxmlformats.org/officeDocument/2006/math">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kern="0">
                        <a:solidFill>
                          <a:schemeClr val="bg2"/>
                        </a:solidFill>
                        <a:latin typeface="Cambria Math"/>
                        <a:ea typeface="Arial Unicode MS" pitchFamily="34" charset="-128"/>
                        <a:cs typeface="Arial Unicode MS" pitchFamily="34" charset="-128"/>
                      </a:rPr>
                      <m:t>log</m:t>
                    </m:r>
                    <m:r>
                      <a:rPr lang="en-US" altLang="zh-CN" i="1" ker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max</m:t>
                        </m:r>
                      </m:fName>
                      <m:e>
                        <m:d>
                          <m:d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e>
                    </m:func>
                    <m:r>
                      <a:rPr lang="en-US" altLang="zh-CN" b="0" i="1" kern="0" smtClean="0">
                        <a:solidFill>
                          <a:schemeClr val="bg2"/>
                        </a:solidFill>
                        <a:latin typeface="Cambria Math"/>
                        <a:ea typeface="Arial Unicode MS" pitchFamily="34" charset="-128"/>
                        <a:cs typeface="Arial Unicode MS" pitchFamily="34" charset="-128"/>
                      </a:rPr>
                      <m:t>− </m:t>
                    </m:r>
                    <m:sSub>
                      <m:sSubPr>
                        <m:ctrlPr>
                          <a:rPr lang="en-US" altLang="zh-CN"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kern="0">
                        <a:solidFill>
                          <a:schemeClr val="bg2"/>
                        </a:solidFill>
                        <a:latin typeface="Cambria Math"/>
                        <a:ea typeface="Arial Unicode MS" pitchFamily="34" charset="-128"/>
                        <a:cs typeface="Arial Unicode MS" pitchFamily="34" charset="-128"/>
                      </a:rPr>
                      <m:t>+</m:t>
                    </m:r>
                    <m:d>
                      <m:dPr>
                        <m:begChr m:val="|"/>
                        <m:endChr m:val="|"/>
                        <m:ctrlPr>
                          <a:rPr lang="en-US" altLang="zh-CN" i="1" kern="0" smtClean="0">
                            <a:solidFill>
                              <a:schemeClr val="bg2"/>
                            </a:solidFill>
                            <a:latin typeface="Cambria Math" panose="02040503050406030204" pitchFamily="18" charset="0"/>
                            <a:ea typeface="Arial Unicode MS" pitchFamily="34" charset="-128"/>
                            <a:cs typeface="Arial Unicode MS" pitchFamily="34" charset="-128"/>
                          </a:rPr>
                        </m:ctrlPr>
                      </m:dPr>
                      <m:e>
                        <m:f>
                          <m:fPr>
                            <m:ctrlPr>
                              <a:rPr lang="en-US" altLang="zh-CN" i="1" kern="0" smtClean="0">
                                <a:solidFill>
                                  <a:schemeClr val="bg2"/>
                                </a:solidFill>
                                <a:latin typeface="Cambria Math" panose="02040503050406030204" pitchFamily="18" charset="0"/>
                                <a:ea typeface="Arial Unicode MS" pitchFamily="34" charset="-128"/>
                                <a:cs typeface="Arial Unicode MS" pitchFamily="34" charset="-128"/>
                              </a:rPr>
                            </m:ctrlPr>
                          </m:fPr>
                          <m:num>
                            <m:r>
                              <a:rPr lang="en-US" altLang="zh-CN" b="0" i="1" kern="0" smtClean="0">
                                <a:solidFill>
                                  <a:schemeClr val="bg2"/>
                                </a:solidFill>
                                <a:latin typeface="Cambria Math"/>
                                <a:ea typeface="Arial Unicode MS" pitchFamily="34" charset="-128"/>
                                <a:cs typeface="Arial Unicode MS" pitchFamily="34" charset="-128"/>
                              </a:rPr>
                              <m:t>1</m:t>
                            </m:r>
                          </m:num>
                          <m:den>
                            <m:r>
                              <a:rPr lang="zh-CN" altLang="en-US" i="1" kern="0" smtClean="0">
                                <a:solidFill>
                                  <a:schemeClr val="bg2"/>
                                </a:solidFill>
                                <a:latin typeface="Cambria Math"/>
                                <a:ea typeface="Arial Unicode MS" pitchFamily="34" charset="-128"/>
                                <a:cs typeface="Arial Unicode MS" pitchFamily="34" charset="-128"/>
                              </a:rPr>
                              <m:t>𝛽</m:t>
                            </m:r>
                          </m:den>
                        </m:f>
                      </m:e>
                    </m:d>
                    <m:r>
                      <a:rPr lang="zh-CN" altLang="en-US" i="1" kern="0">
                        <a:solidFill>
                          <a:schemeClr val="bg2"/>
                        </a:solidFill>
                        <a:latin typeface="Cambria Math"/>
                        <a:ea typeface="Arial Unicode MS" pitchFamily="34" charset="-128"/>
                        <a:cs typeface="Arial Unicode MS" pitchFamily="34" charset="-128"/>
                      </a:rPr>
                      <m:t>𝑅</m:t>
                    </m:r>
                  </m:oMath>
                </a14:m>
                <a:r>
                  <a:rPr lang="en-US" altLang="zh-CN" kern="0" dirty="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rotWithShape="1">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grpSp>
        <p:nvGrpSpPr>
          <p:cNvPr id="17" name="Group 16"/>
          <p:cNvGrpSpPr/>
          <p:nvPr/>
        </p:nvGrpSpPr>
        <p:grpSpPr>
          <a:xfrm>
            <a:off x="5943600" y="2667000"/>
            <a:ext cx="2853666" cy="3276600"/>
            <a:chOff x="5943600" y="2667000"/>
            <a:chExt cx="2853666" cy="3276600"/>
          </a:xfrm>
        </p:grpSpPr>
        <mc:AlternateContent xmlns:mc="http://schemas.openxmlformats.org/markup-compatibility/2006" xmlns:a14="http://schemas.microsoft.com/office/drawing/2010/main">
          <mc:Choice Requires="a14">
            <p:sp>
              <p:nvSpPr>
                <p:cNvPr id="2" name="TextBox 1"/>
                <p:cNvSpPr txBox="1"/>
                <p:nvPr/>
              </p:nvSpPr>
              <p:spPr>
                <a:xfrm>
                  <a:off x="5943600" y="2667000"/>
                  <a:ext cx="2853666" cy="954107"/>
                </a:xfrm>
                <a:prstGeom prst="rect">
                  <a:avLst/>
                </a:prstGeom>
                <a:noFill/>
              </p:spPr>
              <p:txBody>
                <a:bodyPr wrap="none" rtlCol="0">
                  <a:spAutoFit/>
                </a:bodyPr>
                <a:lstStyle/>
                <a:p>
                  <a14:m>
                    <m:oMath xmlns:m="http://schemas.openxmlformats.org/officeDocument/2006/math">
                      <m:r>
                        <a:rPr lang="zh-CN" altLang="en-US" sz="2800" i="1" smtClean="0">
                          <a:solidFill>
                            <a:schemeClr val="bg2"/>
                          </a:solidFill>
                          <a:latin typeface="Cambria Math"/>
                        </a:rPr>
                        <m:t>𝛽</m:t>
                      </m:r>
                      <m:r>
                        <a:rPr lang="zh-CN" altLang="en-US" sz="2800" i="1" smtClean="0">
                          <a:solidFill>
                            <a:schemeClr val="bg2"/>
                          </a:solidFill>
                          <a:latin typeface="Cambria Math"/>
                        </a:rPr>
                        <m:t>∈</m:t>
                      </m:r>
                      <m:d>
                        <m:dPr>
                          <m:ctrlPr>
                            <a:rPr lang="en-US" altLang="zh-CN" sz="2800" i="1" smtClean="0">
                              <a:solidFill>
                                <a:schemeClr val="bg2"/>
                              </a:solidFill>
                              <a:latin typeface="Cambria Math" panose="02040503050406030204" pitchFamily="18" charset="0"/>
                            </a:rPr>
                          </m:ctrlPr>
                        </m:dPr>
                        <m:e>
                          <m:r>
                            <a:rPr lang="en-US" altLang="zh-CN" sz="2800" b="0" i="1" smtClean="0">
                              <a:solidFill>
                                <a:schemeClr val="bg2"/>
                              </a:solidFill>
                              <a:latin typeface="Cambria Math"/>
                            </a:rPr>
                            <m:t>−</m:t>
                          </m:r>
                          <m:r>
                            <a:rPr lang="zh-CN" altLang="en-US" sz="2800" i="1">
                              <a:solidFill>
                                <a:schemeClr val="bg2"/>
                              </a:solidFill>
                              <a:latin typeface="Cambria Math"/>
                            </a:rPr>
                            <m:t>∞</m:t>
                          </m:r>
                          <m:r>
                            <a:rPr lang="en-US" altLang="zh-CN" sz="2800" b="0" i="1" smtClean="0">
                              <a:solidFill>
                                <a:schemeClr val="bg2"/>
                              </a:solidFill>
                              <a:latin typeface="Cambria Math"/>
                            </a:rPr>
                            <m:t>,+</m:t>
                          </m:r>
                          <m:r>
                            <a:rPr lang="zh-CN" altLang="en-US" sz="2800" i="1">
                              <a:solidFill>
                                <a:schemeClr val="bg2"/>
                              </a:solidFill>
                              <a:latin typeface="Cambria Math"/>
                            </a:rPr>
                            <m:t>∞</m:t>
                          </m:r>
                        </m:e>
                      </m:d>
                    </m:oMath>
                  </a14:m>
                  <a:r>
                    <a:rPr lang="en-US" altLang="zh-CN" sz="2800" dirty="0" smtClean="0">
                      <a:solidFill>
                        <a:schemeClr val="bg2"/>
                      </a:solidFill>
                    </a:rPr>
                    <a:t>, </a:t>
                  </a:r>
                </a:p>
                <a:p>
                  <a:r>
                    <a:rPr lang="en-US" altLang="zh-CN" sz="2800" dirty="0" smtClean="0">
                      <a:solidFill>
                        <a:schemeClr val="bg2"/>
                      </a:solidFill>
                    </a:rPr>
                    <a:t>symmetric about 0</a:t>
                  </a:r>
                </a:p>
              </p:txBody>
            </p:sp>
          </mc:Choice>
          <mc:Fallback xmlns="">
            <p:sp>
              <p:nvSpPr>
                <p:cNvPr id="2" name="TextBox 1"/>
                <p:cNvSpPr txBox="1">
                  <a:spLocks noRot="1" noChangeAspect="1" noMove="1" noResize="1" noEditPoints="1" noAdjustHandles="1" noChangeArrowheads="1" noChangeShapeType="1" noTextEdit="1"/>
                </p:cNvSpPr>
                <p:nvPr/>
              </p:nvSpPr>
              <p:spPr>
                <a:xfrm>
                  <a:off x="5943600" y="2667000"/>
                  <a:ext cx="2853666" cy="954107"/>
                </a:xfrm>
                <a:prstGeom prst="rect">
                  <a:avLst/>
                </a:prstGeom>
                <a:blipFill rotWithShape="1">
                  <a:blip r:embed="rId4"/>
                  <a:stretch>
                    <a:fillRect l="-4274" t="-6410" r="-3205" b="-16667"/>
                  </a:stretch>
                </a:blipFill>
              </p:spPr>
              <p:txBody>
                <a:bodyPr/>
                <a:lstStyle/>
                <a:p>
                  <a:r>
                    <a:rPr lang="zh-CN" altLang="en-US">
                      <a:noFill/>
                    </a:rPr>
                    <a:t> </a:t>
                  </a:r>
                </a:p>
              </p:txBody>
            </p:sp>
          </mc:Fallback>
        </mc:AlternateContent>
        <p:cxnSp>
          <p:nvCxnSpPr>
            <p:cNvPr id="14" name="Straight Arrow Connector 13"/>
            <p:cNvCxnSpPr/>
            <p:nvPr/>
          </p:nvCxnSpPr>
          <p:spPr>
            <a:xfrm flipH="1">
              <a:off x="7370433" y="3429000"/>
              <a:ext cx="17336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3429000"/>
              <a:ext cx="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67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Family </a:t>
                </a:r>
                <a:r>
                  <a:rPr lang="en-US" altLang="zh-CN" kern="0" dirty="0">
                    <a:solidFill>
                      <a:schemeClr val="bg2"/>
                    </a:solidFill>
                    <a:latin typeface="Arial Unicode MS" pitchFamily="34" charset="-128"/>
                    <a:ea typeface="Arial Unicode MS" pitchFamily="34" charset="-128"/>
                    <a:cs typeface="Arial Unicode MS" pitchFamily="34" charset="-128"/>
                  </a:rPr>
                  <a:t>of </a:t>
                </a:r>
                <a:r>
                  <a:rPr lang="en-US" altLang="zh-CN" kern="0" dirty="0" smtClean="0">
                    <a:solidFill>
                      <a:schemeClr val="bg2"/>
                    </a:solidFill>
                    <a:latin typeface="Arial Unicode MS" pitchFamily="34" charset="-128"/>
                    <a:ea typeface="Arial Unicode MS" pitchFamily="34" charset="-128"/>
                    <a:cs typeface="Arial Unicode MS" pitchFamily="34" charset="-128"/>
                  </a:rPr>
                  <a:t>transformation functions</a:t>
                </a:r>
              </a:p>
              <a:p>
                <a:pPr marL="0" indent="0" eaLnBrk="1" hangingPunct="1">
                  <a:lnSpc>
                    <a:spcPct val="150000"/>
                  </a:lnSpc>
                  <a:buNone/>
                </a:pPr>
                <a:endParaRPr lang="en-US" altLang="zh-CN" b="0" kern="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Comments</a:t>
                </a:r>
              </a:p>
              <a:p>
                <a:pPr lvl="1" indent="-342900" eaLnBrk="1" hangingPunct="1">
                  <a:lnSpc>
                    <a:spcPct val="150000"/>
                  </a:lnSpc>
                  <a:buFont typeface="Arial" panose="020B0604020202020204" pitchFamily="34" charset="0"/>
                  <a:buChar char="•"/>
                </a:pPr>
                <a:r>
                  <a:rPr lang="en-US" altLang="zh-CN" sz="2400" kern="0" dirty="0" smtClean="0">
                    <a:solidFill>
                      <a:schemeClr val="bg2"/>
                    </a:solidFill>
                    <a:latin typeface="Arial Unicode MS" pitchFamily="34" charset="-128"/>
                    <a:ea typeface="Arial Unicode MS" pitchFamily="34" charset="-128"/>
                    <a:cs typeface="Arial Unicode MS" pitchFamily="34" charset="-128"/>
                  </a:rPr>
                  <a:t>Single </a:t>
                </a:r>
                <a:r>
                  <a:rPr lang="en-US" altLang="zh-CN" sz="2400" kern="0" dirty="0">
                    <a:solidFill>
                      <a:schemeClr val="bg2"/>
                    </a:solidFill>
                    <a:latin typeface="Arial Unicode MS" pitchFamily="34" charset="-128"/>
                    <a:ea typeface="Arial Unicode MS" pitchFamily="34" charset="-128"/>
                    <a:cs typeface="Arial Unicode MS" pitchFamily="34" charset="-128"/>
                  </a:rPr>
                  <a:t>family </a:t>
                </a:r>
                <a:r>
                  <a:rPr lang="en-US" altLang="zh-CN" sz="2400" kern="0" dirty="0" smtClean="0">
                    <a:solidFill>
                      <a:schemeClr val="bg2"/>
                    </a:solidFill>
                    <a:latin typeface="Arial Unicode MS" pitchFamily="34" charset="-128"/>
                    <a:ea typeface="Arial Unicode MS" pitchFamily="34" charset="-128"/>
                    <a:cs typeface="Arial Unicode MS" pitchFamily="34" charset="-128"/>
                  </a:rPr>
                  <a:t>for both </a:t>
                </a:r>
                <a:r>
                  <a:rPr lang="en-US" altLang="zh-CN" sz="2400" kern="0" dirty="0">
                    <a:solidFill>
                      <a:schemeClr val="bg2"/>
                    </a:solidFill>
                    <a:latin typeface="Arial Unicode MS" pitchFamily="34" charset="-128"/>
                    <a:ea typeface="Arial Unicode MS" pitchFamily="34" charset="-128"/>
                    <a:cs typeface="Arial Unicode MS" pitchFamily="34" charset="-128"/>
                  </a:rPr>
                  <a:t>positive and negative skewness</a:t>
                </a:r>
              </a:p>
              <a:p>
                <a:pPr lvl="1" indent="-342900" eaLnBrk="1" hangingPunct="1">
                  <a:lnSpc>
                    <a:spcPct val="150000"/>
                  </a:lnSpc>
                  <a:buSzPct val="60000"/>
                  <a:buFont typeface="Arial" panose="020B0604020202020204" pitchFamily="34" charset="0"/>
                  <a:buChar char="•"/>
                </a:pPr>
                <a:r>
                  <a:rPr lang="en-US" altLang="zh-CN" sz="2400" kern="0" dirty="0" smtClean="0">
                    <a:solidFill>
                      <a:schemeClr val="bg2"/>
                    </a:solidFill>
                    <a:latin typeface="Arial Unicode MS" pitchFamily="34" charset="-128"/>
                    <a:ea typeface="Arial Unicode MS" pitchFamily="34" charset="-128"/>
                    <a:cs typeface="Arial Unicode MS" pitchFamily="34" charset="-128"/>
                  </a:rPr>
                  <a:t>Parameter value selection is independent of data magnitude</a:t>
                </a:r>
              </a:p>
              <a:p>
                <a:pPr lvl="1" indent="-342900" eaLnBrk="1" hangingPunct="1">
                  <a:lnSpc>
                    <a:spcPct val="150000"/>
                  </a:lnSpc>
                  <a:buSzPct val="60000"/>
                  <a:buFont typeface="Arial" panose="020B0604020202020204" pitchFamily="34" charset="0"/>
                  <a:buChar char="•"/>
                </a:pPr>
                <a:r>
                  <a:rPr lang="en-US" altLang="zh-CN" sz="2400" kern="0" dirty="0" smtClean="0">
                    <a:solidFill>
                      <a:schemeClr val="bg2"/>
                    </a:solidFill>
                    <a:latin typeface="Arial Unicode MS" pitchFamily="34" charset="-128"/>
                    <a:ea typeface="Arial Unicode MS" pitchFamily="34" charset="-128"/>
                    <a:cs typeface="Arial Unicode MS" pitchFamily="34" charset="-128"/>
                  </a:rPr>
                  <a:t>As </a:t>
                </a:r>
                <a14:m>
                  <m:oMath xmlns:m="http://schemas.openxmlformats.org/officeDocument/2006/math">
                    <m:r>
                      <a:rPr lang="zh-CN" altLang="en-US" sz="2400" kern="0">
                        <a:solidFill>
                          <a:schemeClr val="bg2"/>
                        </a:solidFill>
                        <a:latin typeface="Cambria Math"/>
                        <a:ea typeface="Arial Unicode MS" pitchFamily="34" charset="-128"/>
                        <a:cs typeface="Arial Unicode MS" pitchFamily="34" charset="-128"/>
                      </a:rPr>
                      <m:t>𝛽</m:t>
                    </m:r>
                    <m:r>
                      <a:rPr lang="zh-CN" altLang="en-US" sz="2400" i="1" kern="0" smtClean="0">
                        <a:solidFill>
                          <a:schemeClr val="bg2"/>
                        </a:solidFill>
                        <a:latin typeface="Cambria Math" panose="02040503050406030204" pitchFamily="18" charset="0"/>
                        <a:ea typeface="Arial Unicode MS" pitchFamily="34" charset="-128"/>
                        <a:cs typeface="Arial Unicode MS" pitchFamily="34" charset="-128"/>
                      </a:rPr>
                      <m:t>→</m:t>
                    </m:r>
                    <m:r>
                      <a:rPr lang="en-US" altLang="zh-CN" sz="2400" b="0" i="1" kern="0" smtClean="0">
                        <a:solidFill>
                          <a:schemeClr val="bg2"/>
                        </a:solidFill>
                        <a:latin typeface="Cambria Math" panose="02040503050406030204" pitchFamily="18" charset="0"/>
                        <a:ea typeface="Arial Unicode MS" pitchFamily="34" charset="-128"/>
                        <a:cs typeface="Arial Unicode MS" pitchFamily="34" charset="-128"/>
                      </a:rPr>
                      <m:t>0</m:t>
                    </m:r>
                  </m:oMath>
                </a14:m>
                <a:r>
                  <a:rPr lang="en-US" altLang="zh-CN" sz="2400" kern="0" dirty="0" smtClean="0">
                    <a:solidFill>
                      <a:schemeClr val="bg2"/>
                    </a:solidFill>
                    <a:latin typeface="Arial Unicode MS" pitchFamily="34" charset="-128"/>
                    <a:ea typeface="Arial Unicode MS" pitchFamily="34" charset="-128"/>
                    <a:cs typeface="Arial Unicode MS" pitchFamily="34" charset="-128"/>
                  </a:rPr>
                  <a:t>:   </a:t>
                </a:r>
                <a:r>
                  <a:rPr lang="en-US" altLang="zh-CN" sz="2400" kern="0" dirty="0">
                    <a:solidFill>
                      <a:schemeClr val="bg2"/>
                    </a:solidFill>
                    <a:latin typeface="Arial Unicode MS" pitchFamily="34" charset="-128"/>
                    <a:ea typeface="Arial Unicode MS" pitchFamily="34" charset="-128"/>
                    <a:cs typeface="Arial Unicode MS" pitchFamily="34" charset="-128"/>
                  </a:rPr>
                  <a:t>transformation + standardization </a:t>
                </a:r>
                <a:r>
                  <a:rPr lang="en-US" altLang="zh-CN" sz="2400" kern="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a:rPr lang="en-US" altLang="zh-CN" sz="2400" i="1" kern="0"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altLang="zh-CN" sz="2400" b="0" i="1" kern="0" smtClean="0">
                        <a:solidFill>
                          <a:schemeClr val="bg2"/>
                        </a:solidFill>
                        <a:latin typeface="Cambria Math" panose="02040503050406030204" pitchFamily="18" charset="0"/>
                        <a:ea typeface="Cambria Math" panose="02040503050406030204" pitchFamily="18" charset="0"/>
                        <a:cs typeface="Arial Unicode MS" pitchFamily="34" charset="-128"/>
                      </a:rPr>
                      <m:t>  </m:t>
                    </m:r>
                  </m:oMath>
                </a14:m>
                <a:r>
                  <a:rPr lang="en-US" altLang="zh-CN" sz="2400" kern="0" dirty="0" smtClean="0">
                    <a:solidFill>
                      <a:schemeClr val="bg2"/>
                    </a:solidFill>
                    <a:latin typeface="Arial Unicode MS" pitchFamily="34" charset="-128"/>
                    <a:ea typeface="Arial Unicode MS" pitchFamily="34" charset="-128"/>
                    <a:cs typeface="Arial Unicode MS" pitchFamily="34" charset="-128"/>
                  </a:rPr>
                  <a:t> </a:t>
                </a:r>
                <a:endParaRPr lang="en-US" altLang="zh-CN" sz="2400" i="1" kern="0" dirty="0" smtClean="0">
                  <a:solidFill>
                    <a:schemeClr val="bg2"/>
                  </a:solidFill>
                  <a:latin typeface="Cambria Math" panose="02040503050406030204" pitchFamily="18" charset="0"/>
                  <a:ea typeface="Cambria Math" panose="02040503050406030204" pitchFamily="18" charset="0"/>
                  <a:cs typeface="Arial Unicode MS" pitchFamily="34" charset="-128"/>
                </a:endParaRPr>
              </a:p>
              <a:p>
                <a:pPr marL="400050" lvl="1" indent="0" eaLnBrk="1" hangingPunct="1">
                  <a:lnSpc>
                    <a:spcPct val="150000"/>
                  </a:lnSpc>
                  <a:buSzPct val="60000"/>
                  <a:buNone/>
                </a:pPr>
                <a14:m>
                  <m:oMath xmlns:m="http://schemas.openxmlformats.org/officeDocument/2006/math">
                    <m:r>
                      <a:rPr lang="en-US" altLang="zh-CN" sz="2400" b="0" i="1" kern="0" dirty="0" smtClean="0">
                        <a:solidFill>
                          <a:schemeClr val="bg2"/>
                        </a:solidFill>
                        <a:latin typeface="Cambria Math" panose="02040503050406030204" pitchFamily="18" charset="0"/>
                        <a:ea typeface="Cambria Math" panose="02040503050406030204" pitchFamily="18" charset="0"/>
                        <a:cs typeface="Arial Unicode MS" pitchFamily="34" charset="-128"/>
                      </a:rPr>
                      <m:t>                                            </m:t>
                    </m:r>
                    <m:r>
                      <a:rPr lang="en-US" altLang="zh-CN" sz="2400" i="1" kern="0" dirty="0" smtClean="0">
                        <a:solidFill>
                          <a:schemeClr val="bg2"/>
                        </a:solidFill>
                        <a:latin typeface="Cambria Math" panose="02040503050406030204" pitchFamily="18" charset="0"/>
                        <a:ea typeface="Cambria Math" panose="02040503050406030204" pitchFamily="18" charset="0"/>
                        <a:cs typeface="Arial Unicode MS" pitchFamily="34" charset="-128"/>
                      </a:rPr>
                      <m:t>→</m:t>
                    </m:r>
                  </m:oMath>
                </a14:m>
                <a:r>
                  <a:rPr lang="en-US" altLang="zh-CN" sz="2400" kern="0" dirty="0" smtClean="0">
                    <a:solidFill>
                      <a:schemeClr val="bg2"/>
                    </a:solidFill>
                    <a:latin typeface="Arial Unicode MS" pitchFamily="34" charset="-128"/>
                    <a:ea typeface="Arial Unicode MS" pitchFamily="34" charset="-128"/>
                    <a:cs typeface="Arial Unicode MS" pitchFamily="34" charset="-128"/>
                  </a:rPr>
                  <a:t>   standardization </a:t>
                </a:r>
                <a:r>
                  <a:rPr lang="en-US" altLang="zh-CN" sz="2400" kern="0" dirty="0">
                    <a:solidFill>
                      <a:schemeClr val="bg2"/>
                    </a:solidFill>
                    <a:latin typeface="Arial Unicode MS" pitchFamily="34" charset="-128"/>
                    <a:ea typeface="Arial Unicode MS" pitchFamily="34" charset="-128"/>
                    <a:cs typeface="Arial Unicode MS" pitchFamily="34" charset="-128"/>
                  </a:rPr>
                  <a:t>only</a:t>
                </a:r>
                <a:r>
                  <a:rPr lang="en-US" altLang="zh-CN" sz="2400" kern="0"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a:blip r:embed="rId3"/>
                <a:stretch>
                  <a:fillRect l="-1667" r="-67" b="-2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0" y="762000"/>
                <a:ext cx="9144000" cy="2797625"/>
              </a:xfrm>
              <a:prstGeom prst="rect">
                <a:avLst/>
              </a:prstGeom>
            </p:spPr>
            <p:txBody>
              <a:bodyPr wrap="square">
                <a:spAutoFit/>
              </a:bodyPr>
              <a:lstStyle/>
              <a:p>
                <a:pPr lvl="1">
                  <a:lnSpc>
                    <a:spcPct val="150000"/>
                  </a:lnSpc>
                </a:pPr>
                <a14:m>
                  <m:oMathPara xmlns:m="http://schemas.openxmlformats.org/officeDocument/2006/math">
                    <m:oMathParaPr>
                      <m:jc m:val="center"/>
                    </m:oMathParaPr>
                    <m:oMath xmlns:m="http://schemas.openxmlformats.org/officeDocument/2006/math">
                      <m:sSub>
                        <m:sSubPr>
                          <m:ctrlPr>
                            <a:rPr lang="en-US" altLang="zh-CN" sz="2600"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zh-CN" altLang="en-US" sz="2600" b="0" i="1" kern="0" smtClean="0">
                              <a:solidFill>
                                <a:schemeClr val="bg2"/>
                              </a:solidFill>
                              <a:latin typeface="Cambria Math"/>
                              <a:ea typeface="Arial Unicode MS" pitchFamily="34" charset="-128"/>
                              <a:cs typeface="Arial Unicode MS" pitchFamily="34" charset="-128"/>
                            </a:rPr>
                            <m:t>𝜙</m:t>
                          </m:r>
                        </m:e>
                        <m:sub>
                          <m:r>
                            <a:rPr lang="zh-CN" altLang="en-US" sz="2600" b="0" i="1" kern="0" smtClean="0">
                              <a:solidFill>
                                <a:schemeClr val="bg2"/>
                              </a:solidFill>
                              <a:latin typeface="Cambria Math"/>
                              <a:ea typeface="Arial Unicode MS" pitchFamily="34" charset="-128"/>
                              <a:cs typeface="Arial Unicode MS" pitchFamily="34" charset="-128"/>
                            </a:rPr>
                            <m:t>𝛽</m:t>
                          </m:r>
                        </m:sub>
                      </m:sSub>
                      <m:d>
                        <m:dPr>
                          <m:ctrlPr>
                            <a:rPr lang="en-US" altLang="zh-CN" sz="2600" b="0" i="1" kern="0" smtClea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sz="2600" b="0" i="1" kern="0" smtClea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b="0" i="1" kern="0" smtClean="0">
                                  <a:solidFill>
                                    <a:schemeClr val="bg2"/>
                                  </a:solidFill>
                                  <a:latin typeface="Cambria Math"/>
                                  <a:ea typeface="Arial Unicode MS" pitchFamily="34" charset="-128"/>
                                  <a:cs typeface="Arial Unicode MS" pitchFamily="34" charset="-128"/>
                                </a:rPr>
                                <m:t>𝑥</m:t>
                              </m:r>
                            </m:e>
                            <m:sub>
                              <m:r>
                                <a:rPr lang="en-US" altLang="zh-CN" sz="2600" b="0" i="1" kern="0" smtClean="0">
                                  <a:solidFill>
                                    <a:schemeClr val="bg2"/>
                                  </a:solidFill>
                                  <a:latin typeface="Cambria Math"/>
                                  <a:ea typeface="Arial Unicode MS" pitchFamily="34" charset="-128"/>
                                  <a:cs typeface="Arial Unicode MS" pitchFamily="34" charset="-128"/>
                                </a:rPr>
                                <m:t>𝑖</m:t>
                              </m:r>
                            </m:sub>
                          </m:sSub>
                        </m:e>
                      </m:d>
                      <m:r>
                        <a:rPr lang="en-US" altLang="zh-CN" sz="2600" b="0" i="1" kern="0" smtClean="0">
                          <a:solidFill>
                            <a:schemeClr val="bg2"/>
                          </a:solidFill>
                          <a:latin typeface="Cambria Math"/>
                          <a:ea typeface="Arial Unicode MS" pitchFamily="34" charset="-128"/>
                          <a:cs typeface="Arial Unicode MS" pitchFamily="34" charset="-128"/>
                        </a:rPr>
                        <m:t>=</m:t>
                      </m:r>
                      <m:d>
                        <m:dPr>
                          <m:begChr m:val="{"/>
                          <m:endChr m:val=""/>
                          <m:ctrlPr>
                            <a:rPr lang="en-US" altLang="zh-CN" sz="2600" b="0" i="1" kern="0" smtClean="0">
                              <a:solidFill>
                                <a:schemeClr val="bg2"/>
                              </a:solidFill>
                              <a:latin typeface="Cambria Math" panose="02040503050406030204" pitchFamily="18" charset="0"/>
                              <a:ea typeface="Arial Unicode MS" pitchFamily="34" charset="-128"/>
                              <a:cs typeface="Arial Unicode MS" pitchFamily="34" charset="-128"/>
                            </a:rPr>
                          </m:ctrlPr>
                        </m:dPr>
                        <m:e>
                          <m:eqArr>
                            <m:eqArrPr>
                              <m:ctrlPr>
                                <a:rPr lang="en-US" altLang="zh-CN" sz="2600" b="0" i="1" kern="0" smtClean="0">
                                  <a:solidFill>
                                    <a:schemeClr val="bg2"/>
                                  </a:solidFill>
                                  <a:latin typeface="Cambria Math" panose="02040503050406030204" pitchFamily="18" charset="0"/>
                                  <a:ea typeface="Arial Unicode MS" pitchFamily="34" charset="-128"/>
                                  <a:cs typeface="Arial Unicode MS" pitchFamily="34" charset="-128"/>
                                </a:rPr>
                              </m:ctrlPr>
                            </m:eqArrPr>
                            <m:e>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min</m:t>
                              </m:r>
                              <m:d>
                                <m:d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r>
                                <a:rPr lang="en-US" altLang="zh-CN" sz="2600" ker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en-US" altLang="zh-CN"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a:rPr lang="en-US" altLang="zh-CN" sz="2600" b="0" i="1" kern="0" dirty="0" smtClean="0">
                                  <a:solidFill>
                                    <a:schemeClr val="bg2"/>
                                  </a:solidFill>
                                  <a:latin typeface="Cambria Math"/>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&gt;0</m:t>
                              </m:r>
                            </m:e>
                            <m:e>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func>
                                <m:func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altLang="zh-CN" sz="2600" kern="0">
                                      <a:solidFill>
                                        <a:schemeClr val="bg2"/>
                                      </a:solidFill>
                                      <a:latin typeface="Cambria Math"/>
                                      <a:ea typeface="Arial Unicode MS" pitchFamily="34" charset="-128"/>
                                      <a:cs typeface="Arial Unicode MS" pitchFamily="34" charset="-128"/>
                                    </a:rPr>
                                    <m:t>max</m:t>
                                  </m:r>
                                </m:fName>
                                <m:e>
                                  <m:d>
                                    <m:d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dPr>
                                    <m:e>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e>
                              </m:func>
                              <m:r>
                                <a:rPr lang="en-US" altLang="zh-CN" sz="2600" i="1" kern="0">
                                  <a:solidFill>
                                    <a:schemeClr val="bg2"/>
                                  </a:solidFill>
                                  <a:latin typeface="Cambria Math"/>
                                  <a:ea typeface="Arial Unicode MS" pitchFamily="34" charset="-128"/>
                                  <a:cs typeface="Arial Unicode MS" pitchFamily="34" charset="-128"/>
                                </a:rPr>
                                <m:t>− </m:t>
                              </m:r>
                              <m:sSub>
                                <m:sSub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b="0" i="1" kern="0" smtClea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panose="02040503050406030204" pitchFamily="18" charset="0"/>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zh-CN" altLang="en-US"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m:rPr>
                                  <m:nor/>
                                </m:rPr>
                                <a:rPr lang="en-US" altLang="zh-CN" sz="2600" b="0" i="0" kern="0" dirty="0" smtClean="0">
                                  <a:solidFill>
                                    <a:schemeClr val="bg2"/>
                                  </a:solidFill>
                                  <a:latin typeface="Arial Unicode MS" pitchFamily="34" charset="-128"/>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&lt;</m:t>
                              </m:r>
                              <m:r>
                                <a:rPr lang="en-US" altLang="zh-CN" sz="2600" i="1" kern="0">
                                  <a:solidFill>
                                    <a:schemeClr val="bg2"/>
                                  </a:solidFill>
                                  <a:latin typeface="Cambria Math"/>
                                  <a:ea typeface="Arial Unicode MS" pitchFamily="34" charset="-128"/>
                                  <a:cs typeface="Arial Unicode MS" pitchFamily="34" charset="-128"/>
                                </a:rPr>
                                <m:t>0</m:t>
                              </m:r>
                            </m:e>
                          </m:eqArr>
                        </m:e>
                      </m:d>
                    </m:oMath>
                  </m:oMathPara>
                </a14:m>
                <a:endParaRPr lang="en-US" altLang="zh-CN" sz="2600" b="0" kern="0" dirty="0" smtClean="0">
                  <a:solidFill>
                    <a:schemeClr val="bg2"/>
                  </a:solidFill>
                  <a:ea typeface="Arial Unicode MS" pitchFamily="34" charset="-128"/>
                  <a:cs typeface="Arial Unicode MS" pitchFamily="34" charset="-128"/>
                </a:endParaRPr>
              </a:p>
            </p:txBody>
          </p:sp>
        </mc:Choice>
        <mc:Fallback xmlns="">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rotWithShape="1">
                <a:blip r:embed="rId4"/>
                <a:stretch>
                  <a:fillRect/>
                </a:stretch>
              </a:blipFill>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2150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Standardization </a:t>
                </a:r>
              </a:p>
              <a:p>
                <a:pPr marL="857250" lvl="1" indent="-457200" eaLnBrk="1" hangingPunct="1">
                  <a:lnSpc>
                    <a:spcPct val="150000"/>
                  </a:lnSpc>
                  <a:buFont typeface="Wingdings" panose="05000000000000000000" pitchFamily="2" charset="2"/>
                  <a:buChar char="Ø"/>
                </a:pPr>
                <a:r>
                  <a:rPr lang="en-US" altLang="zh-CN" b="0" kern="0" dirty="0" smtClean="0">
                    <a:solidFill>
                      <a:schemeClr val="bg2"/>
                    </a:solidFill>
                    <a:latin typeface="Arial Unicode MS" pitchFamily="34" charset="-128"/>
                    <a:ea typeface="Arial Unicode MS" pitchFamily="34" charset="-128"/>
                    <a:cs typeface="Arial Unicode MS" pitchFamily="34" charset="-128"/>
                  </a:rPr>
                  <a:t>Subtract median  (robust center)</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lang="en-US" altLang="zh-CN" i="1" kern="0" smtClean="0">
                            <a:solidFill>
                              <a:schemeClr val="bg2"/>
                            </a:solidFill>
                            <a:latin typeface="Cambria Math" panose="02040503050406030204" pitchFamily="18" charset="0"/>
                            <a:ea typeface="Arial Unicode MS" pitchFamily="34" charset="-128"/>
                            <a:cs typeface="Arial Unicode MS" pitchFamily="34" charset="-128"/>
                          </a:rPr>
                        </m:ctrlPr>
                      </m:radPr>
                      <m:deg/>
                      <m:e>
                        <m:r>
                          <a:rPr lang="zh-CN" altLang="en-US" i="1" kern="0" smtClean="0">
                            <a:solidFill>
                              <a:schemeClr val="bg2"/>
                            </a:solidFill>
                            <a:latin typeface="Cambria Math"/>
                            <a:ea typeface="Arial Unicode MS" pitchFamily="34" charset="-128"/>
                            <a:cs typeface="Arial Unicode MS" pitchFamily="34" charset="-128"/>
                          </a:rPr>
                          <m:t>𝜋</m:t>
                        </m:r>
                        <m:r>
                          <a:rPr lang="en-US" altLang="zh-CN" b="0" i="1" kern="0" smtClean="0">
                            <a:solidFill>
                              <a:schemeClr val="bg2"/>
                            </a:solidFill>
                            <a:latin typeface="Cambria Math"/>
                            <a:ea typeface="Arial Unicode MS" pitchFamily="34" charset="-128"/>
                            <a:cs typeface="Arial Unicode MS" pitchFamily="34" charset="-128"/>
                          </a:rPr>
                          <m:t>/2</m:t>
                        </m:r>
                      </m:e>
                    </m:rad>
                  </m:oMath>
                </a14:m>
                <a:r>
                  <a:rPr lang="en-US" altLang="zh-CN" b="0" kern="0" dirty="0" smtClean="0">
                    <a:solidFill>
                      <a:schemeClr val="bg2"/>
                    </a:solidFill>
                    <a:latin typeface="Arial Unicode MS" pitchFamily="34" charset="-128"/>
                    <a:ea typeface="Arial Unicode MS" pitchFamily="34" charset="-128"/>
                    <a:cs typeface="Arial Unicode MS" pitchFamily="34" charset="-128"/>
                  </a:rPr>
                  <a:t> of the MAD (robust scale)</a:t>
                </a:r>
              </a:p>
              <a:p>
                <a:pPr marL="400050" lvl="1" indent="0" algn="ctr" eaLnBrk="1" hangingPunct="1">
                  <a:lnSpc>
                    <a:spcPct val="150000"/>
                  </a:lnSpc>
                  <a:buNone/>
                </a:pPr>
                <a:r>
                  <a:rPr lang="en-US" altLang="zh-CN" b="0" kern="0" dirty="0" smtClean="0">
                    <a:solidFill>
                      <a:schemeClr val="bg2"/>
                    </a:solidFill>
                    <a:latin typeface="Arial Unicode MS" pitchFamily="34" charset="-128"/>
                    <a:ea typeface="Arial Unicode MS" pitchFamily="34" charset="-128"/>
                    <a:cs typeface="Arial Unicode MS" pitchFamily="34" charset="-128"/>
                  </a:rPr>
                  <a:t>(Mean </a:t>
                </a:r>
                <a:r>
                  <a:rPr lang="en-US" altLang="zh-CN" kern="0" dirty="0">
                    <a:solidFill>
                      <a:schemeClr val="bg2"/>
                    </a:solidFill>
                    <a:latin typeface="Arial Unicode MS" pitchFamily="34" charset="-128"/>
                    <a:ea typeface="Arial Unicode MS" pitchFamily="34" charset="-128"/>
                    <a:cs typeface="Arial Unicode MS" pitchFamily="34" charset="-128"/>
                  </a:rPr>
                  <a:t>A</a:t>
                </a:r>
                <a:r>
                  <a:rPr lang="en-US" altLang="zh-CN" b="0" kern="0" dirty="0" smtClean="0">
                    <a:solidFill>
                      <a:schemeClr val="bg2"/>
                    </a:solidFill>
                    <a:latin typeface="Arial Unicode MS" pitchFamily="34" charset="-128"/>
                    <a:ea typeface="Arial Unicode MS" pitchFamily="34" charset="-128"/>
                    <a:cs typeface="Arial Unicode MS" pitchFamily="34" charset="-128"/>
                  </a:rPr>
                  <a:t>bsolute </a:t>
                </a:r>
                <a:r>
                  <a:rPr lang="en-US" altLang="zh-CN" kern="0" dirty="0">
                    <a:solidFill>
                      <a:schemeClr val="bg2"/>
                    </a:solidFill>
                    <a:latin typeface="Arial Unicode MS" pitchFamily="34" charset="-128"/>
                    <a:ea typeface="Arial Unicode MS" pitchFamily="34" charset="-128"/>
                    <a:cs typeface="Arial Unicode MS" pitchFamily="34" charset="-128"/>
                  </a:rPr>
                  <a:t>D</a:t>
                </a:r>
                <a:r>
                  <a:rPr lang="en-US" altLang="zh-CN" b="0" kern="0" dirty="0" smtClean="0">
                    <a:solidFill>
                      <a:schemeClr val="bg2"/>
                    </a:solidFill>
                    <a:latin typeface="Arial Unicode MS" pitchFamily="34" charset="-128"/>
                    <a:ea typeface="Arial Unicode MS" pitchFamily="34" charset="-128"/>
                    <a:cs typeface="Arial Unicode MS" pitchFamily="34" charset="-128"/>
                  </a:rPr>
                  <a:t>eviation from the median)</a:t>
                </a: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err="1" smtClean="0">
                    <a:solidFill>
                      <a:schemeClr val="bg2"/>
                    </a:solidFill>
                    <a:latin typeface="Arial Unicode MS" pitchFamily="34" charset="-128"/>
                    <a:ea typeface="Arial Unicode MS" pitchFamily="34" charset="-128"/>
                    <a:cs typeface="Arial Unicode MS" pitchFamily="34" charset="-128"/>
                  </a:rPr>
                  <a:t>Winsorization</a:t>
                </a:r>
                <a:r>
                  <a:rPr lang="en-US" altLang="zh-CN" kern="0" dirty="0" smtClean="0">
                    <a:solidFill>
                      <a:schemeClr val="bg2"/>
                    </a:solidFill>
                    <a:latin typeface="Arial Unicode MS" pitchFamily="34" charset="-128"/>
                    <a:ea typeface="Arial Unicode MS" pitchFamily="34" charset="-128"/>
                    <a:cs typeface="Arial Unicode MS" pitchFamily="34" charset="-128"/>
                  </a:rPr>
                  <a:t> </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Threshold based on extreme value theory </a:t>
                </a:r>
              </a:p>
              <a:p>
                <a:pPr marL="400050" lvl="1" indent="0" algn="ctr" eaLnBrk="1" hangingPunct="1">
                  <a:lnSpc>
                    <a:spcPct val="150000"/>
                  </a:lnSpc>
                  <a:buNone/>
                </a:pPr>
                <a:r>
                  <a:rPr lang="en-US" altLang="zh-CN" b="0" kern="0" dirty="0" smtClean="0">
                    <a:solidFill>
                      <a:schemeClr val="bg2"/>
                    </a:solidFill>
                    <a:latin typeface="Arial Unicode MS" pitchFamily="34" charset="-128"/>
                    <a:ea typeface="Arial Unicode MS" pitchFamily="34" charset="-128"/>
                    <a:cs typeface="Arial Unicode MS" pitchFamily="34" charset="-128"/>
                  </a:rPr>
                  <a:t>(see paper for details)</a:t>
                </a:r>
                <a:r>
                  <a:rPr lang="en-US" altLang="zh-CN" b="0" kern="0" dirty="0" smtClean="0">
                    <a:solidFill>
                      <a:schemeClr val="bg2"/>
                    </a:solidFill>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3265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Select parameter value </a:t>
                </a:r>
                <a14:m>
                  <m:oMath xmlns:m="http://schemas.openxmlformats.org/officeDocument/2006/math">
                    <m:r>
                      <a:rPr lang="zh-CN" altLang="en-US" i="1" kern="0" smtClean="0">
                        <a:solidFill>
                          <a:schemeClr val="bg2"/>
                        </a:solidFill>
                        <a:latin typeface="Cambria Math"/>
                        <a:ea typeface="Arial Unicode MS" pitchFamily="34" charset="-128"/>
                        <a:cs typeface="Arial Unicode MS" pitchFamily="34" charset="-128"/>
                      </a:rPr>
                      <m:t>𝛽</m:t>
                    </m:r>
                  </m:oMath>
                </a14:m>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b="0" kern="0" dirty="0" smtClean="0">
                    <a:solidFill>
                      <a:schemeClr val="bg2"/>
                    </a:solidFill>
                    <a:latin typeface="Arial Unicode MS" pitchFamily="34" charset="-128"/>
                    <a:ea typeface="Arial Unicode MS" pitchFamily="34" charset="-128"/>
                    <a:cs typeface="Arial Unicode MS" pitchFamily="34" charset="-128"/>
                  </a:rPr>
                  <a:t>Evaluation: Anderson – Darling test statistics</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Often Useful Weighting of Tails</a:t>
                </a:r>
              </a:p>
              <a:p>
                <a:pPr marL="800100" lvl="2" indent="0" eaLnBrk="1" hangingPunct="1">
                  <a:lnSpc>
                    <a:spcPct val="150000"/>
                  </a:lnSpc>
                  <a:buNone/>
                </a:pPr>
                <a:r>
                  <a:rPr lang="en-US" altLang="zh-CN" b="0" kern="0" dirty="0" smtClean="0">
                    <a:solidFill>
                      <a:schemeClr val="bg2"/>
                    </a:solidFill>
                    <a:latin typeface="Arial Unicode MS" pitchFamily="34" charset="-128"/>
                    <a:ea typeface="Arial Unicode MS" pitchFamily="34" charset="-128"/>
                    <a:cs typeface="Arial Unicode MS" pitchFamily="34" charset="-128"/>
                  </a:rPr>
                  <a:t>Powerful for Important </a:t>
                </a:r>
                <a:r>
                  <a:rPr lang="en-US" altLang="zh-CN" kern="0" dirty="0">
                    <a:solidFill>
                      <a:schemeClr val="bg2"/>
                    </a:solidFill>
                    <a:latin typeface="Arial Unicode MS" pitchFamily="34" charset="-128"/>
                    <a:ea typeface="Arial Unicode MS" pitchFamily="34" charset="-128"/>
                    <a:cs typeface="Arial Unicode MS" pitchFamily="34" charset="-128"/>
                  </a:rPr>
                  <a:t>D</a:t>
                </a:r>
                <a:r>
                  <a:rPr lang="en-US" altLang="zh-CN" b="0" kern="0" dirty="0" smtClean="0">
                    <a:solidFill>
                      <a:schemeClr val="bg2"/>
                    </a:solidFill>
                    <a:latin typeface="Arial Unicode MS" pitchFamily="34" charset="-128"/>
                    <a:ea typeface="Arial Unicode MS" pitchFamily="34" charset="-128"/>
                    <a:cs typeface="Arial Unicode MS" pitchFamily="34" charset="-128"/>
                  </a:rPr>
                  <a:t>epartures from </a:t>
                </a:r>
                <a:r>
                  <a:rPr lang="en-US" altLang="zh-CN" kern="0" dirty="0">
                    <a:solidFill>
                      <a:schemeClr val="bg2"/>
                    </a:solidFill>
                    <a:latin typeface="Arial Unicode MS" pitchFamily="34" charset="-128"/>
                    <a:ea typeface="Arial Unicode MS" pitchFamily="34" charset="-128"/>
                    <a:cs typeface="Arial Unicode MS" pitchFamily="34" charset="-128"/>
                  </a:rPr>
                  <a:t>N</a:t>
                </a:r>
                <a:r>
                  <a:rPr lang="en-US" altLang="zh-CN" b="0" kern="0" dirty="0" smtClean="0">
                    <a:solidFill>
                      <a:schemeClr val="bg2"/>
                    </a:solidFill>
                    <a:latin typeface="Arial Unicode MS" pitchFamily="34" charset="-128"/>
                    <a:ea typeface="Arial Unicode MS" pitchFamily="34" charset="-128"/>
                    <a:cs typeface="Arial Unicode MS" pitchFamily="34" charset="-128"/>
                  </a:rPr>
                  <a:t>ormality</a:t>
                </a:r>
              </a:p>
              <a:p>
                <a:pPr marL="800100" lvl="2" indent="0" eaLnBrk="1" hangingPunct="1">
                  <a:lnSpc>
                    <a:spcPct val="150000"/>
                  </a:lnSpc>
                  <a:buNone/>
                </a:pPr>
                <a:r>
                  <a:rPr lang="en-US" altLang="zh-CN" sz="1800" kern="0" dirty="0" smtClean="0">
                    <a:solidFill>
                      <a:schemeClr val="bg2"/>
                    </a:solidFill>
                    <a:latin typeface="Arial Unicode MS" pitchFamily="34" charset="-128"/>
                    <a:ea typeface="Arial Unicode MS" pitchFamily="34" charset="-128"/>
                    <a:cs typeface="Arial Unicode MS" pitchFamily="34" charset="-128"/>
                  </a:rPr>
                  <a:t>Anderson – Darling (1952),      Discussion / Comparison:   Stephens (1974)</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Algorithm: grid search </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Search a value minimizing AD test statistics</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r="-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1689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en-US" dirty="0">
                    <a:solidFill>
                      <a:srgbClr val="000000"/>
                    </a:solidFill>
                    <a:latin typeface="Tahoma"/>
                  </a:rPr>
                  <a:t>Explicit Screening Found:</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364</m:t>
                    </m:r>
                  </m:oMath>
                </a14:m>
                <a:r>
                  <a:rPr lang="en-US" altLang="en-US" dirty="0">
                    <a:solidFill>
                      <a:srgbClr val="000000"/>
                    </a:solidFill>
                    <a:latin typeface="Tahoma"/>
                  </a:rPr>
                  <a:t> Binary Variables</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r>
                  <a:rPr lang="en-US" altLang="en-US" dirty="0" smtClean="0">
                    <a:solidFill>
                      <a:srgbClr val="000000"/>
                    </a:solidFill>
                    <a:latin typeface="Tahoma"/>
                  </a:rPr>
                  <a:t>Consider </a:t>
                </a:r>
                <a:r>
                  <a:rPr lang="en-US" altLang="en-US" dirty="0">
                    <a:solidFill>
                      <a:srgbClr val="000000"/>
                    </a:solidFill>
                    <a:latin typeface="Tahoma"/>
                  </a:rPr>
                  <a:t>Those Only</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Do PCA</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Try Variable Screening</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1769"/>
                </a:stretch>
              </a:blipFill>
            </p:spPr>
            <p:txBody>
              <a:bodyPr/>
              <a:lstStyle/>
              <a:p>
                <a:r>
                  <a:rPr lang="en-US">
                    <a:noFill/>
                  </a:rPr>
                  <a:t> </a:t>
                </a:r>
              </a:p>
            </p:txBody>
          </p:sp>
        </mc:Fallback>
      </mc:AlternateContent>
    </p:spTree>
    <p:extLst>
      <p:ext uri="{BB962C8B-B14F-4D97-AF65-F5344CB8AC3E}">
        <p14:creationId xmlns:p14="http://schemas.microsoft.com/office/powerpoint/2010/main" val="36189654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grpSp>
        <p:nvGrpSpPr>
          <p:cNvPr id="2" name="Group 1"/>
          <p:cNvGrpSpPr/>
          <p:nvPr/>
        </p:nvGrpSpPr>
        <p:grpSpPr>
          <a:xfrm>
            <a:off x="1206062" y="762000"/>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32111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Q-Q plot Views     (will study in detail later)   </a:t>
                </a:r>
              </a:p>
              <a:p>
                <a:pPr marL="0" indent="0" algn="ctr"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t>
                </a:r>
                <a:r>
                  <a:rPr lang="en-US" dirty="0" smtClean="0">
                    <a:solidFill>
                      <a:schemeClr val="bg1"/>
                    </a:solidFill>
                    <a:latin typeface="Arial Unicode MS" pitchFamily="34" charset="-128"/>
                    <a:ea typeface="Arial Unicode MS" pitchFamily="34" charset="-128"/>
                    <a:cs typeface="Arial Unicode MS" pitchFamily="34" charset="-128"/>
                  </a:rPr>
                  <a:t>before</a:t>
                </a:r>
                <a:r>
                  <a:rPr lang="en-US" dirty="0" smtClean="0">
                    <a:solidFill>
                      <a:schemeClr val="bg2"/>
                    </a:solidFill>
                    <a:latin typeface="Arial Unicode MS" pitchFamily="34" charset="-128"/>
                    <a:ea typeface="Arial Unicode MS" pitchFamily="34" charset="-128"/>
                    <a:cs typeface="Arial Unicode MS" pitchFamily="34" charset="-128"/>
                  </a:rPr>
                  <a:t>, </a:t>
                </a:r>
                <a:r>
                  <a:rPr lang="en-US" dirty="0" smtClean="0">
                    <a:solidFill>
                      <a:srgbClr val="00B050"/>
                    </a:solidFill>
                    <a:latin typeface="Arial Unicode MS" pitchFamily="34" charset="-128"/>
                    <a:ea typeface="Arial Unicode MS" pitchFamily="34" charset="-128"/>
                    <a:cs typeface="Arial Unicode MS" pitchFamily="34" charset="-128"/>
                  </a:rPr>
                  <a:t>after</a:t>
                </a:r>
                <a:r>
                  <a:rPr lang="en-US"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p>
                      <m:sSupPr>
                        <m:ctrlPr>
                          <a:rPr lang="en-US" i="1" smtClean="0">
                            <a:solidFill>
                              <a:srgbClr val="FF0000"/>
                            </a:solidFill>
                            <a:latin typeface="Cambria Math" panose="02040503050406030204" pitchFamily="18" charset="0"/>
                            <a:ea typeface="Arial Unicode MS" pitchFamily="34" charset="-128"/>
                            <a:cs typeface="Arial Unicode MS" pitchFamily="34" charset="-128"/>
                          </a:rPr>
                        </m:ctrlPr>
                      </m:sSupPr>
                      <m:e>
                        <m:r>
                          <a:rPr lang="en-US" b="0" i="1" smtClean="0">
                            <a:solidFill>
                              <a:srgbClr val="FF0000"/>
                            </a:solidFill>
                            <a:latin typeface="Cambria Math" panose="02040503050406030204" pitchFamily="18" charset="0"/>
                            <a:ea typeface="Arial Unicode MS" pitchFamily="34" charset="-128"/>
                            <a:cs typeface="Arial Unicode MS" pitchFamily="34" charset="-128"/>
                          </a:rPr>
                          <m:t>45</m:t>
                        </m:r>
                      </m:e>
                      <m:sup>
                        <m:r>
                          <a:rPr lang="en-US" i="1" smtClean="0">
                            <a:solidFill>
                              <a:srgbClr val="FF0000"/>
                            </a:solidFill>
                            <a:latin typeface="Cambria Math" panose="02040503050406030204" pitchFamily="18" charset="0"/>
                            <a:ea typeface="Cambria Math" panose="02040503050406030204" pitchFamily="18" charset="0"/>
                            <a:cs typeface="Arial Unicode MS" pitchFamily="34" charset="-128"/>
                          </a:rPr>
                          <m:t>°</m:t>
                        </m:r>
                      </m:sup>
                    </m:sSup>
                  </m:oMath>
                </a14:m>
                <a:r>
                  <a:rPr lang="en-US" dirty="0" smtClean="0">
                    <a:solidFill>
                      <a:srgbClr val="FF0000"/>
                    </a:solidFill>
                    <a:latin typeface="Arial Unicode MS" pitchFamily="34" charset="-128"/>
                    <a:ea typeface="Arial Unicode MS" pitchFamily="34" charset="-128"/>
                    <a:cs typeface="Arial Unicode MS" pitchFamily="34" charset="-128"/>
                  </a:rPr>
                  <a:t> line</a:t>
                </a:r>
                <a:r>
                  <a:rPr lang="en-US" dirty="0" smtClean="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1786" t="-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633823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0879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2440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Limitations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20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dirty="0" smtClean="0">
                <a:solidFill>
                  <a:schemeClr val="bg2"/>
                </a:solidFill>
                <a:latin typeface="Arial Unicode MS" pitchFamily="34" charset="-128"/>
                <a:ea typeface="Arial Unicode MS" pitchFamily="34" charset="-128"/>
                <a:cs typeface="Arial Unicode MS" pitchFamily="34" charset="-128"/>
              </a:rPr>
              <a:t>Not Useful for:</a:t>
            </a:r>
          </a:p>
          <a:p>
            <a:pPr marL="857250" lvl="1" indent="-457200" eaLnBrk="1" hangingPunct="1">
              <a:lnSpc>
                <a:spcPct val="200000"/>
              </a:lnSpc>
            </a:pPr>
            <a:r>
              <a:rPr lang="en-US" dirty="0" smtClean="0">
                <a:solidFill>
                  <a:schemeClr val="bg2"/>
                </a:solidFill>
                <a:latin typeface="Arial Unicode MS" pitchFamily="34" charset="-128"/>
                <a:ea typeface="Arial Unicode MS" pitchFamily="34" charset="-128"/>
                <a:cs typeface="Arial Unicode MS" pitchFamily="34" charset="-128"/>
              </a:rPr>
              <a:t>Binary Variables</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Tree>
    <p:extLst>
      <p:ext uri="{BB962C8B-B14F-4D97-AF65-F5344CB8AC3E}">
        <p14:creationId xmlns:p14="http://schemas.microsoft.com/office/powerpoint/2010/main" val="470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Recall </a:t>
            </a:r>
            <a:r>
              <a:rPr lang="en-US" altLang="ko-KR" sz="4000" dirty="0" err="1" smtClean="0">
                <a:solidFill>
                  <a:schemeClr val="bg2"/>
                </a:solidFill>
                <a:latin typeface="Arial Unicode MS" pitchFamily="34" charset="-128"/>
                <a:ea typeface="Arial Unicode MS" pitchFamily="34" charset="-128"/>
                <a:cs typeface="Arial Unicode MS" pitchFamily="34" charset="-128"/>
              </a:rPr>
              <a:t>Matlab</a:t>
            </a:r>
            <a:r>
              <a:rPr lang="en-US" altLang="ko-KR" sz="4000" dirty="0" smtClean="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rgbClr val="FF0000"/>
                </a:solidFill>
                <a:latin typeface="Arial Unicode MS" pitchFamily="34" charset="-128"/>
                <a:ea typeface="Arial Unicode MS" pitchFamily="34" charset="-128"/>
                <a:cs typeface="Arial Unicode MS" pitchFamily="34" charset="-128"/>
              </a:rPr>
              <a:t>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104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Automatic Shifted Log Trans.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smtClean="0">
                <a:solidFill>
                  <a:schemeClr val="bg2"/>
                </a:solidFill>
                <a:latin typeface="Arial Unicode MS" pitchFamily="34" charset="-128"/>
                <a:ea typeface="Arial Unicode MS" pitchFamily="34" charset="-128"/>
                <a:cs typeface="Arial Unicode MS" pitchFamily="34" charset="-128"/>
              </a:rPr>
              <a:t>Matlab</a:t>
            </a:r>
            <a:r>
              <a:rPr lang="en-US" altLang="ko-KR" dirty="0" smtClean="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AutoTransQF.m</a:t>
            </a: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In </a:t>
            </a:r>
            <a:r>
              <a:rPr lang="en-US" altLang="ko-KR" i="1" dirty="0" smtClean="0">
                <a:solidFill>
                  <a:schemeClr val="bg2"/>
                </a:solidFill>
                <a:latin typeface="Arial Unicode MS" pitchFamily="34" charset="-128"/>
                <a:ea typeface="Arial Unicode MS" pitchFamily="34" charset="-128"/>
                <a:cs typeface="Arial Unicode MS" pitchFamily="34" charset="-128"/>
              </a:rPr>
              <a:t>General</a:t>
            </a:r>
            <a:r>
              <a:rPr lang="en-US" altLang="ko-KR" dirty="0" smtClean="0">
                <a:solidFill>
                  <a:schemeClr val="bg2"/>
                </a:solidFill>
                <a:latin typeface="Arial Unicode MS" pitchFamily="34" charset="-128"/>
                <a:ea typeface="Arial Unicode MS" pitchFamily="34" charset="-128"/>
                <a:cs typeface="Arial Unicode MS" pitchFamily="34" charset="-128"/>
              </a:rPr>
              <a:t> Directory</a:t>
            </a:r>
          </a:p>
        </p:txBody>
      </p:sp>
    </p:spTree>
    <p:extLst>
      <p:ext uri="{BB962C8B-B14F-4D97-AF65-F5344CB8AC3E}">
        <p14:creationId xmlns:p14="http://schemas.microsoft.com/office/powerpoint/2010/main" val="25166677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a:t>
            </a:r>
          </a:p>
        </p:txBody>
      </p:sp>
      <p:sp>
        <p:nvSpPr>
          <p:cNvPr id="11267" name="Rectangle 3"/>
          <p:cNvSpPr>
            <a:spLocks noGrp="1" noChangeArrowheads="1"/>
          </p:cNvSpPr>
          <p:nvPr>
            <p:ph idx="1"/>
          </p:nvPr>
        </p:nvSpPr>
        <p:spPr>
          <a:xfrm>
            <a:off x="631825" y="1219200"/>
            <a:ext cx="8094663" cy="5410200"/>
          </a:xfrm>
        </p:spPr>
        <p:txBody>
          <a:bodyPr/>
          <a:lstStyle/>
          <a:p>
            <a:pPr marL="457200" indent="-457200" eaLnBrk="1" hangingPunct="1">
              <a:lnSpc>
                <a:spcPct val="110000"/>
              </a:lnSpc>
              <a:buFontTx/>
              <a:buNone/>
            </a:pPr>
            <a:endParaRPr lang="en-US" dirty="0" smtClean="0">
              <a:solidFill>
                <a:srgbClr val="000000"/>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endParaRPr lang="en-US" dirty="0">
              <a:solidFill>
                <a:srgbClr val="000000"/>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r>
              <a:rPr lang="en-US" dirty="0" smtClean="0">
                <a:solidFill>
                  <a:srgbClr val="000000"/>
                </a:solidFill>
                <a:latin typeface="Arial Unicode MS" pitchFamily="34" charset="-128"/>
                <a:ea typeface="Arial Unicode MS" pitchFamily="34" charset="-128"/>
                <a:cs typeface="Arial Unicode MS" pitchFamily="34" charset="-128"/>
              </a:rPr>
              <a:t>Another Example Showing</a:t>
            </a:r>
          </a:p>
          <a:p>
            <a:pPr marL="457200" indent="-457200" eaLnBrk="1" hangingPunct="1">
              <a:lnSpc>
                <a:spcPct val="110000"/>
              </a:lnSpc>
              <a:buFontTx/>
              <a:buNone/>
            </a:pPr>
            <a:endParaRPr lang="en-US" dirty="0">
              <a:solidFill>
                <a:srgbClr val="000000"/>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r>
              <a:rPr lang="en-US" dirty="0" smtClean="0">
                <a:solidFill>
                  <a:srgbClr val="000000"/>
                </a:solidFill>
                <a:latin typeface="Arial Unicode MS" pitchFamily="34" charset="-128"/>
                <a:ea typeface="Arial Unicode MS" pitchFamily="34" charset="-128"/>
                <a:cs typeface="Arial Unicode MS" pitchFamily="34" charset="-128"/>
              </a:rPr>
              <a:t>Interesting Directions Beyond PCA</a:t>
            </a:r>
          </a:p>
        </p:txBody>
      </p:sp>
      <p:sp>
        <p:nvSpPr>
          <p:cNvPr id="2" name="TextBox 1"/>
          <p:cNvSpPr txBox="1"/>
          <p:nvPr/>
        </p:nvSpPr>
        <p:spPr>
          <a:xfrm>
            <a:off x="1371600" y="5410200"/>
            <a:ext cx="369428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Arial" charset="0"/>
                <a:ea typeface="+mn-ea"/>
                <a:cs typeface="+mn-cs"/>
              </a:rPr>
              <a:t>Exploratory Data Analysis</a:t>
            </a:r>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p:spTree>
    <p:extLst>
      <p:ext uri="{BB962C8B-B14F-4D97-AF65-F5344CB8AC3E}">
        <p14:creationId xmlns:p14="http://schemas.microsoft.com/office/powerpoint/2010/main" val="24610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a:t>
            </a:r>
          </a:p>
        </p:txBody>
      </p:sp>
      <p:sp>
        <p:nvSpPr>
          <p:cNvPr id="11267" name="Rectangle 3"/>
          <p:cNvSpPr>
            <a:spLocks noGrp="1" noChangeArrowheads="1"/>
          </p:cNvSpPr>
          <p:nvPr>
            <p:ph idx="1"/>
          </p:nvPr>
        </p:nvSpPr>
        <p:spPr>
          <a:xfrm>
            <a:off x="631825" y="1219200"/>
            <a:ext cx="8094663" cy="5410200"/>
          </a:xfrm>
        </p:spPr>
        <p:txBody>
          <a:bodyPr/>
          <a:lstStyle/>
          <a:p>
            <a:pPr marL="457200" indent="-457200" eaLnBrk="1" hangingPunct="1">
              <a:lnSpc>
                <a:spcPct val="110000"/>
              </a:lnSpc>
            </a:pP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Gene Expression</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 Microarray data</a:t>
            </a:r>
          </a:p>
          <a:p>
            <a:pPr marL="457200" indent="-457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Data (after </a:t>
            </a:r>
            <a:r>
              <a:rPr lang="en-US" u="sng" dirty="0" smtClean="0">
                <a:solidFill>
                  <a:schemeClr val="bg2"/>
                </a:solidFill>
                <a:latin typeface="Arial Unicode MS" pitchFamily="34" charset="-128"/>
                <a:ea typeface="Arial Unicode MS" pitchFamily="34" charset="-128"/>
                <a:cs typeface="Arial Unicode MS" pitchFamily="34" charset="-128"/>
              </a:rPr>
              <a:t>major</a:t>
            </a:r>
            <a:r>
              <a:rPr lang="en-US" dirty="0" smtClean="0">
                <a:solidFill>
                  <a:schemeClr val="bg2"/>
                </a:solidFill>
                <a:latin typeface="Arial Unicode MS" pitchFamily="34" charset="-128"/>
                <a:ea typeface="Arial Unicode MS" pitchFamily="34" charset="-128"/>
                <a:cs typeface="Arial Unicode MS" pitchFamily="34" charset="-128"/>
              </a:rPr>
              <a:t> preprocessing):     	Expression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level</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 of:</a:t>
            </a:r>
          </a:p>
          <a:p>
            <a:pPr marL="457200" indent="-457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thousands of genes    (d ~ 1,000s)</a:t>
            </a:r>
          </a:p>
          <a:p>
            <a:pPr marL="457200" indent="-457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but only dozens of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cases</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   (n ~ 10s)</a:t>
            </a:r>
          </a:p>
          <a:p>
            <a:pPr marL="457200" indent="-457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Interesting statistical issue:</a:t>
            </a:r>
          </a:p>
          <a:p>
            <a:pPr marL="457200" indent="-457200" algn="ctr" eaLnBrk="1" hangingPunct="1">
              <a:lnSpc>
                <a:spcPct val="110000"/>
              </a:lnSpc>
              <a:buFontTx/>
              <a:buNone/>
            </a:pPr>
            <a:r>
              <a:rPr lang="en-US" dirty="0" smtClean="0">
                <a:solidFill>
                  <a:srgbClr val="00FF00"/>
                </a:solidFill>
                <a:latin typeface="Arial Unicode MS" pitchFamily="34" charset="-128"/>
                <a:ea typeface="Arial Unicode MS" pitchFamily="34" charset="-128"/>
                <a:cs typeface="Arial Unicode MS" pitchFamily="34" charset="-128"/>
              </a:rPr>
              <a:t>High Dimension Low Sample Size</a:t>
            </a:r>
            <a:r>
              <a:rPr lang="en-US" dirty="0" smtClean="0">
                <a:solidFill>
                  <a:schemeClr val="bg2"/>
                </a:solidFill>
                <a:latin typeface="Arial Unicode MS" pitchFamily="34" charset="-128"/>
                <a:ea typeface="Arial Unicode MS" pitchFamily="34" charset="-128"/>
                <a:cs typeface="Arial Unicode MS" pitchFamily="34" charset="-128"/>
              </a:rPr>
              <a:t> data</a:t>
            </a:r>
          </a:p>
          <a:p>
            <a:pPr marL="457200" indent="-457200" algn="ctr" eaLnBrk="1" hangingPunct="1">
              <a:lnSpc>
                <a:spcPct val="110000"/>
              </a:lnSpc>
              <a:buFontTx/>
              <a:buNone/>
            </a:pPr>
            <a:r>
              <a:rPr lang="en-US" dirty="0" smtClean="0">
                <a:solidFill>
                  <a:srgbClr val="00FF00"/>
                </a:solidFill>
                <a:latin typeface="Arial Unicode MS" pitchFamily="34" charset="-128"/>
                <a:ea typeface="Arial Unicode MS" pitchFamily="34" charset="-128"/>
                <a:cs typeface="Arial Unicode MS" pitchFamily="34" charset="-128"/>
              </a:rPr>
              <a:t>(HDLSS)</a:t>
            </a:r>
          </a:p>
        </p:txBody>
      </p:sp>
    </p:spTree>
    <p:extLst>
      <p:ext uri="{BB962C8B-B14F-4D97-AF65-F5344CB8AC3E}">
        <p14:creationId xmlns:p14="http://schemas.microsoft.com/office/powerpoint/2010/main" val="16237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a:t>
            </a:r>
          </a:p>
        </p:txBody>
      </p:sp>
      <p:sp>
        <p:nvSpPr>
          <p:cNvPr id="13315" name="Rectangle 3"/>
          <p:cNvSpPr>
            <a:spLocks noGrp="1" noChangeArrowheads="1"/>
          </p:cNvSpPr>
          <p:nvPr>
            <p:ph idx="1"/>
          </p:nvPr>
        </p:nvSpPr>
        <p:spPr>
          <a:xfrm>
            <a:off x="631825" y="1219200"/>
            <a:ext cx="8094663" cy="5410200"/>
          </a:xfrm>
        </p:spPr>
        <p:txBody>
          <a:bodyPr/>
          <a:lstStyle/>
          <a:p>
            <a:pPr marL="457200" indent="-457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Data from:</a:t>
            </a:r>
          </a:p>
          <a:p>
            <a:pPr marL="457200" indent="-457200" eaLnBrk="1" hangingPunct="1">
              <a:lnSpc>
                <a:spcPct val="110000"/>
              </a:lnSpc>
              <a:buFontTx/>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Spellman, et al (1998)</a:t>
            </a:r>
          </a:p>
          <a:p>
            <a:pPr marL="457200" indent="-457200" eaLnBrk="1" hangingPunct="1">
              <a:lnSpc>
                <a:spcPct val="110000"/>
              </a:lnSpc>
              <a:buFontTx/>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457200" indent="-457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Analysis here is from:</a:t>
            </a:r>
          </a:p>
          <a:p>
            <a:pPr marL="457200" indent="-457200" eaLnBrk="1" hangingPunct="1">
              <a:lnSpc>
                <a:spcPct val="110000"/>
              </a:lnSpc>
              <a:buFontTx/>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457200" indent="-457200" eaLnBrk="1" hangingPunct="1">
              <a:lnSpc>
                <a:spcPct val="12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Zhao, </a:t>
            </a:r>
            <a:r>
              <a:rPr lang="en-US" dirty="0" err="1" smtClean="0">
                <a:solidFill>
                  <a:schemeClr val="bg2"/>
                </a:solidFill>
                <a:latin typeface="Arial Unicode MS" pitchFamily="34" charset="-128"/>
                <a:ea typeface="Arial Unicode MS" pitchFamily="34" charset="-128"/>
                <a:cs typeface="Arial Unicode MS" pitchFamily="34" charset="-128"/>
              </a:rPr>
              <a:t>Marron</a:t>
            </a:r>
            <a:r>
              <a:rPr lang="en-US" dirty="0" smtClean="0">
                <a:solidFill>
                  <a:schemeClr val="bg2"/>
                </a:solidFill>
                <a:latin typeface="Arial Unicode MS" pitchFamily="34" charset="-128"/>
                <a:ea typeface="Arial Unicode MS" pitchFamily="34" charset="-128"/>
                <a:cs typeface="Arial Unicode MS" pitchFamily="34" charset="-128"/>
              </a:rPr>
              <a:t> &amp; Wells (2004)</a:t>
            </a:r>
          </a:p>
        </p:txBody>
      </p:sp>
    </p:spTree>
    <p:extLst>
      <p:ext uri="{BB962C8B-B14F-4D97-AF65-F5344CB8AC3E}">
        <p14:creationId xmlns:p14="http://schemas.microsoft.com/office/powerpoint/2010/main" val="35553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a:t>
            </a:r>
          </a:p>
        </p:txBody>
      </p:sp>
      <p:sp>
        <p:nvSpPr>
          <p:cNvPr id="14339" name="Rectangle 3"/>
          <p:cNvSpPr>
            <a:spLocks noGrp="1" noChangeArrowheads="1"/>
          </p:cNvSpPr>
          <p:nvPr>
            <p:ph idx="1"/>
          </p:nvPr>
        </p:nvSpPr>
        <p:spPr>
          <a:xfrm>
            <a:off x="631825" y="1219200"/>
            <a:ext cx="8094663" cy="5410200"/>
          </a:xfrm>
        </p:spPr>
        <p:txBody>
          <a:bodyPr/>
          <a:lstStyle/>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Lab experiment:</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Chemically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synchronize cell cycles</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 of yeast cells</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Do cDNA micro-arrays over time</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Used 18 time points, over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about 2 cell cycles</a:t>
            </a:r>
            <a:r>
              <a:rPr lang="en-US" sz="2800" dirty="0" smtClean="0">
                <a:solidFill>
                  <a:schemeClr val="bg2"/>
                </a:solidFill>
                <a:latin typeface="Arial" charset="0"/>
                <a:ea typeface="Arial Unicode MS" pitchFamily="34" charset="-128"/>
                <a:cs typeface="Arial Unicode MS" pitchFamily="34" charset="-128"/>
              </a:rPr>
              <a:t>”</a:t>
            </a: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Studied 4,489 genes  (whole genome)</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Time series view of data:    </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			have 4,489 time series of length 18</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Functional Data View:    </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			have 18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curves</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 of dimension 4,489</a:t>
            </a:r>
          </a:p>
        </p:txBody>
      </p:sp>
      <p:sp>
        <p:nvSpPr>
          <p:cNvPr id="2" name="TextBox 1"/>
          <p:cNvSpPr txBox="1"/>
          <p:nvPr/>
        </p:nvSpPr>
        <p:spPr>
          <a:xfrm>
            <a:off x="0" y="3733800"/>
            <a:ext cx="1905000" cy="2308324"/>
          </a:xfrm>
          <a:prstGeom prst="rect">
            <a:avLst/>
          </a:prstGeom>
          <a:noFill/>
          <a:ln>
            <a:solidFill>
              <a:srgbClr val="FF0000"/>
            </a:solidFill>
          </a:ln>
          <a:scene3d>
            <a:camera prst="orthographicFront"/>
            <a:lightRig rig="threePt" dir="t"/>
          </a:scene3d>
          <a:sp3d contourW="12700">
            <a:contourClr>
              <a:srgbClr val="FF0000"/>
            </a:contourClr>
          </a:sp3d>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Arial" charset="0"/>
                <a:ea typeface="+mn-ea"/>
                <a:cs typeface="+mn-cs"/>
              </a:rPr>
              <a:t>What are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Arial" charset="0"/>
                <a:ea typeface="+mn-ea"/>
                <a:cs typeface="+mn-cs"/>
              </a:rPr>
              <a:t>the data</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charset="0"/>
                <a:ea typeface="+mn-ea"/>
                <a:cs typeface="+mn-cs"/>
              </a:rPr>
              <a:t>o</a:t>
            </a:r>
            <a:r>
              <a:rPr kumimoji="0" lang="en-US" sz="3200" b="0" i="0" u="none" strike="noStrike" kern="1200" cap="none" spc="0" normalizeH="0" baseline="0" noProof="0" dirty="0" smtClean="0">
                <a:ln>
                  <a:noFill/>
                </a:ln>
                <a:solidFill>
                  <a:srgbClr val="FF0000"/>
                </a:solidFill>
                <a:effectLst/>
                <a:uLnTx/>
                <a:uFillTx/>
                <a:latin typeface="Arial" charset="0"/>
                <a:ea typeface="+mn-ea"/>
                <a:cs typeface="+mn-cs"/>
              </a:rPr>
              <a:t>bjects?</a:t>
            </a:r>
            <a:endParaRPr kumimoji="0" lang="en-US" sz="32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3" name="Rounded Rectangle 2"/>
          <p:cNvSpPr/>
          <p:nvPr/>
        </p:nvSpPr>
        <p:spPr>
          <a:xfrm>
            <a:off x="1143000" y="4267200"/>
            <a:ext cx="7086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241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en-US" dirty="0" smtClean="0">
                <a:solidFill>
                  <a:srgbClr val="000000"/>
                </a:solidFill>
                <a:latin typeface="Tahoma"/>
              </a:rPr>
              <a:t>PCA on Binary Variables</a:t>
            </a: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Deep </a:t>
            </a:r>
          </a:p>
          <a:p>
            <a:pPr marL="457200" lvl="0" indent="-457200" eaLnBrk="1" hangingPunct="1">
              <a:buClr>
                <a:srgbClr val="A50021"/>
              </a:buClr>
              <a:buSzPct val="75000"/>
              <a:buNone/>
            </a:pPr>
            <a:r>
              <a:rPr lang="en-US" altLang="en-US" dirty="0" smtClean="0">
                <a:solidFill>
                  <a:srgbClr val="000000"/>
                </a:solidFill>
                <a:latin typeface="Tahoma"/>
              </a:rPr>
              <a:t>Question:</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Is</a:t>
            </a:r>
            <a:endParaRPr lang="en-US" altLang="en-US" dirty="0" smtClean="0">
              <a:solidFill>
                <a:srgbClr val="FF0000"/>
              </a:solidFill>
              <a:latin typeface="Tahoma"/>
            </a:endParaRPr>
          </a:p>
          <a:p>
            <a:pPr marL="457200" lvl="0" indent="-457200" eaLnBrk="1" hangingPunct="1">
              <a:buClr>
                <a:srgbClr val="A50021"/>
              </a:buClr>
              <a:buSzPct val="75000"/>
              <a:buNone/>
            </a:pPr>
            <a:r>
              <a:rPr lang="en-US" altLang="en-US" dirty="0" smtClean="0">
                <a:solidFill>
                  <a:srgbClr val="FF0000"/>
                </a:solidFill>
                <a:latin typeface="Tahoma"/>
              </a:rPr>
              <a:t>Red</a:t>
            </a:r>
            <a:r>
              <a:rPr lang="en-US" altLang="en-US" dirty="0" smtClean="0">
                <a:solidFill>
                  <a:srgbClr val="000000"/>
                </a:solidFill>
                <a:latin typeface="Tahoma"/>
              </a:rPr>
              <a:t> </a:t>
            </a:r>
            <a:r>
              <a:rPr lang="en-US" altLang="en-US" dirty="0">
                <a:solidFill>
                  <a:srgbClr val="000000"/>
                </a:solidFill>
                <a:latin typeface="Tahoma"/>
              </a:rPr>
              <a:t>vs. </a:t>
            </a:r>
            <a:r>
              <a:rPr lang="en-US" altLang="en-US" dirty="0">
                <a:solidFill>
                  <a:srgbClr val="0000FF"/>
                </a:solidFill>
                <a:latin typeface="Tahoma"/>
              </a:rPr>
              <a:t>Blue</a:t>
            </a:r>
          </a:p>
          <a:p>
            <a:pPr marL="457200" lvl="0" indent="-457200" eaLnBrk="1" hangingPunct="1">
              <a:buClr>
                <a:srgbClr val="A50021"/>
              </a:buClr>
              <a:buSzPct val="75000"/>
              <a:buNone/>
            </a:pPr>
            <a:r>
              <a:rPr lang="en-US" altLang="en-US" dirty="0" smtClean="0">
                <a:solidFill>
                  <a:srgbClr val="000000"/>
                </a:solidFill>
                <a:latin typeface="Tahoma"/>
              </a:rPr>
              <a:t>Separation</a:t>
            </a:r>
          </a:p>
          <a:p>
            <a:pPr marL="457200" lvl="0" indent="-457200" eaLnBrk="1" hangingPunct="1">
              <a:buClr>
                <a:srgbClr val="A50021"/>
              </a:buClr>
              <a:buSzPct val="75000"/>
              <a:buNone/>
            </a:pPr>
            <a:r>
              <a:rPr lang="en-US" altLang="en-US" dirty="0" smtClean="0">
                <a:solidFill>
                  <a:srgbClr val="000000"/>
                </a:solidFill>
                <a:latin typeface="Tahoma"/>
              </a:rPr>
              <a:t>Better?</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5714469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838200"/>
          </a:xfrm>
        </p:spPr>
        <p:txBody>
          <a:bodyPr/>
          <a:lstStyle/>
          <a:p>
            <a:pPr eaLnBrk="1" hangingPunct="1"/>
            <a:r>
              <a:rPr lang="en-US" sz="4000" smtClean="0">
                <a:solidFill>
                  <a:schemeClr val="bg2"/>
                </a:solidFill>
                <a:latin typeface="Arial Unicode MS" pitchFamily="34" charset="-128"/>
                <a:ea typeface="Arial Unicode MS" pitchFamily="34" charset="-128"/>
                <a:cs typeface="Arial Unicode MS" pitchFamily="34" charset="-128"/>
              </a:rPr>
              <a:t>Yeast Cell Cycle Data, FDA View</a:t>
            </a:r>
          </a:p>
        </p:txBody>
      </p:sp>
      <p:sp>
        <p:nvSpPr>
          <p:cNvPr id="15363" name="Rectangle 3"/>
          <p:cNvSpPr>
            <a:spLocks noGrp="1" noChangeArrowheads="1"/>
          </p:cNvSpPr>
          <p:nvPr>
            <p:ph sz="half" idx="1"/>
          </p:nvPr>
        </p:nvSpPr>
        <p:spPr>
          <a:xfrm>
            <a:off x="304800" y="5562600"/>
            <a:ext cx="8610600" cy="1066800"/>
          </a:xfrm>
        </p:spPr>
        <p:txBody>
          <a:bodyPr/>
          <a:lstStyle/>
          <a:p>
            <a:pPr marL="609600" indent="-609600" eaLnBrk="1" hangingPunct="1">
              <a:buFontTx/>
              <a:buNone/>
            </a:pPr>
            <a:r>
              <a:rPr lang="en-US" smtClean="0">
                <a:solidFill>
                  <a:schemeClr val="bg2"/>
                </a:solidFill>
                <a:latin typeface="Arial Unicode MS" pitchFamily="34" charset="-128"/>
                <a:ea typeface="Arial Unicode MS" pitchFamily="34" charset="-128"/>
                <a:cs typeface="Arial Unicode MS" pitchFamily="34" charset="-128"/>
              </a:rPr>
              <a:t>Central question:</a:t>
            </a:r>
          </a:p>
          <a:p>
            <a:pPr marL="609600" indent="-609600" eaLnBrk="1" hangingPunct="1">
              <a:buFontTx/>
              <a:buNone/>
            </a:pPr>
            <a:r>
              <a:rPr lang="en-US" smtClean="0">
                <a:solidFill>
                  <a:schemeClr val="bg2"/>
                </a:solidFill>
                <a:latin typeface="Arial Unicode MS" pitchFamily="34" charset="-128"/>
                <a:ea typeface="Arial Unicode MS" pitchFamily="34" charset="-128"/>
                <a:cs typeface="Arial Unicode MS" pitchFamily="34" charset="-128"/>
              </a:rPr>
              <a:t>	Which genes are </a:t>
            </a:r>
            <a:r>
              <a:rPr lang="en-US" smtClean="0">
                <a:solidFill>
                  <a:schemeClr val="bg2"/>
                </a:solidFill>
                <a:latin typeface="Arial" charset="0"/>
                <a:ea typeface="Arial Unicode MS" pitchFamily="34" charset="-128"/>
                <a:cs typeface="Arial Unicode MS" pitchFamily="34" charset="-128"/>
              </a:rPr>
              <a:t>“</a:t>
            </a:r>
            <a:r>
              <a:rPr lang="en-US" smtClean="0">
                <a:solidFill>
                  <a:schemeClr val="bg2"/>
                </a:solidFill>
                <a:latin typeface="Arial Unicode MS" pitchFamily="34" charset="-128"/>
                <a:ea typeface="Arial Unicode MS" pitchFamily="34" charset="-128"/>
                <a:cs typeface="Arial Unicode MS" pitchFamily="34" charset="-128"/>
              </a:rPr>
              <a:t>periodic</a:t>
            </a:r>
            <a:r>
              <a:rPr lang="en-US" smtClean="0">
                <a:solidFill>
                  <a:schemeClr val="bg2"/>
                </a:solidFill>
                <a:latin typeface="Arial" charset="0"/>
                <a:ea typeface="Arial Unicode MS" pitchFamily="34" charset="-128"/>
                <a:cs typeface="Arial Unicode MS" pitchFamily="34" charset="-128"/>
              </a:rPr>
              <a:t>”</a:t>
            </a:r>
            <a:r>
              <a:rPr lang="en-US" smtClean="0">
                <a:solidFill>
                  <a:schemeClr val="bg2"/>
                </a:solidFill>
                <a:latin typeface="Arial Unicode MS" pitchFamily="34" charset="-128"/>
                <a:ea typeface="Arial Unicode MS" pitchFamily="34" charset="-128"/>
                <a:cs typeface="Arial Unicode MS" pitchFamily="34" charset="-128"/>
              </a:rPr>
              <a:t> over 2 cell cycles?</a:t>
            </a:r>
          </a:p>
        </p:txBody>
      </p:sp>
      <p:pic>
        <p:nvPicPr>
          <p:cNvPr id="1536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3382" t="15157" r="16058" b="12631"/>
          <a:stretch>
            <a:fillRect/>
          </a:stretch>
        </p:blipFill>
        <p:spPr>
          <a:xfrm>
            <a:off x="1568450" y="1117600"/>
            <a:ext cx="5861050" cy="4237038"/>
          </a:xfrm>
          <a:noFill/>
        </p:spPr>
      </p:pic>
    </p:spTree>
    <p:extLst>
      <p:ext uri="{BB962C8B-B14F-4D97-AF65-F5344CB8AC3E}">
        <p14:creationId xmlns:p14="http://schemas.microsoft.com/office/powerpoint/2010/main" val="10370125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685800"/>
          </a:xfrm>
        </p:spPr>
        <p:txBody>
          <a:bodyPr/>
          <a:lstStyle/>
          <a:p>
            <a:pPr eaLnBrk="1" hangingPunct="1"/>
            <a:r>
              <a:rPr lang="en-US" sz="4000" smtClean="0">
                <a:solidFill>
                  <a:schemeClr val="bg2"/>
                </a:solidFill>
                <a:latin typeface="Arial Unicode MS" pitchFamily="34" charset="-128"/>
                <a:ea typeface="Arial Unicode MS" pitchFamily="34" charset="-128"/>
                <a:cs typeface="Arial Unicode MS" pitchFamily="34" charset="-128"/>
              </a:rPr>
              <a:t>Yeast Cell Cycle Data, FDA View</a:t>
            </a:r>
          </a:p>
        </p:txBody>
      </p:sp>
      <p:sp>
        <p:nvSpPr>
          <p:cNvPr id="16387" name="Rectangle 3"/>
          <p:cNvSpPr>
            <a:spLocks noGrp="1" noChangeArrowheads="1"/>
          </p:cNvSpPr>
          <p:nvPr>
            <p:ph sz="half" idx="1"/>
          </p:nvPr>
        </p:nvSpPr>
        <p:spPr>
          <a:xfrm>
            <a:off x="685800" y="1143000"/>
            <a:ext cx="2286000" cy="4114800"/>
          </a:xfrm>
        </p:spPr>
        <p:txBody>
          <a:bodyPr/>
          <a:lstStyle/>
          <a:p>
            <a:pPr marL="609600" indent="-609600" eaLnBrk="1" hangingPunct="1">
              <a:buFontTx/>
              <a:buNone/>
            </a:pPr>
            <a:r>
              <a:rPr lang="en-US" sz="3200" smtClean="0">
                <a:solidFill>
                  <a:schemeClr val="bg2"/>
                </a:solidFill>
                <a:latin typeface="Arial Unicode MS" pitchFamily="34" charset="-128"/>
                <a:ea typeface="Arial Unicode MS" pitchFamily="34" charset="-128"/>
                <a:cs typeface="Arial Unicode MS" pitchFamily="34" charset="-128"/>
              </a:rPr>
              <a:t>Periodic</a:t>
            </a:r>
          </a:p>
          <a:p>
            <a:pPr marL="609600" indent="-609600" eaLnBrk="1" hangingPunct="1">
              <a:buFontTx/>
              <a:buNone/>
            </a:pPr>
            <a:r>
              <a:rPr lang="en-US" sz="3200" smtClean="0">
                <a:solidFill>
                  <a:schemeClr val="bg2"/>
                </a:solidFill>
                <a:latin typeface="Arial Unicode MS" pitchFamily="34" charset="-128"/>
                <a:ea typeface="Arial Unicode MS" pitchFamily="34" charset="-128"/>
                <a:cs typeface="Arial Unicode MS" pitchFamily="34" charset="-128"/>
              </a:rPr>
              <a:t>  genes?</a:t>
            </a:r>
          </a:p>
          <a:p>
            <a:pPr marL="609600" indent="-609600" eaLnBrk="1" hangingPunct="1">
              <a:buFontTx/>
              <a:buNone/>
            </a:pPr>
            <a:endParaRPr lang="en-US" sz="320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3200" smtClean="0">
                <a:solidFill>
                  <a:schemeClr val="bg2"/>
                </a:solidFill>
                <a:latin typeface="Arial Unicode MS" pitchFamily="34" charset="-128"/>
                <a:ea typeface="Arial Unicode MS" pitchFamily="34" charset="-128"/>
                <a:cs typeface="Arial Unicode MS" pitchFamily="34" charset="-128"/>
              </a:rPr>
              <a:t>Na</a:t>
            </a:r>
            <a:r>
              <a:rPr lang="en-US" sz="3200" smtClean="0">
                <a:solidFill>
                  <a:schemeClr val="bg2"/>
                </a:solidFill>
                <a:latin typeface="Arial" charset="0"/>
                <a:ea typeface="Arial Unicode MS" pitchFamily="34" charset="-128"/>
                <a:cs typeface="Arial Unicode MS" pitchFamily="34" charset="-128"/>
              </a:rPr>
              <a:t>ï</a:t>
            </a:r>
            <a:r>
              <a:rPr lang="en-US" sz="3200" smtClean="0">
                <a:solidFill>
                  <a:schemeClr val="bg2"/>
                </a:solidFill>
                <a:latin typeface="Arial Unicode MS" pitchFamily="34" charset="-128"/>
                <a:ea typeface="Arial Unicode MS" pitchFamily="34" charset="-128"/>
                <a:cs typeface="Arial Unicode MS" pitchFamily="34" charset="-128"/>
              </a:rPr>
              <a:t>ve </a:t>
            </a:r>
          </a:p>
          <a:p>
            <a:pPr marL="609600" indent="-609600" eaLnBrk="1" hangingPunct="1">
              <a:buFontTx/>
              <a:buNone/>
            </a:pPr>
            <a:r>
              <a:rPr lang="en-US" sz="3200" smtClean="0">
                <a:solidFill>
                  <a:schemeClr val="bg2"/>
                </a:solidFill>
                <a:latin typeface="Arial Unicode MS" pitchFamily="34" charset="-128"/>
                <a:ea typeface="Arial Unicode MS" pitchFamily="34" charset="-128"/>
                <a:cs typeface="Arial Unicode MS" pitchFamily="34" charset="-128"/>
              </a:rPr>
              <a:t>  approach:</a:t>
            </a:r>
          </a:p>
          <a:p>
            <a:pPr marL="609600" indent="-609600" eaLnBrk="1" hangingPunct="1">
              <a:buFontTx/>
              <a:buNone/>
            </a:pPr>
            <a:r>
              <a:rPr lang="en-US" sz="3200" smtClean="0">
                <a:solidFill>
                  <a:schemeClr val="bg2"/>
                </a:solidFill>
                <a:latin typeface="Arial Unicode MS" pitchFamily="34" charset="-128"/>
                <a:ea typeface="Arial Unicode MS" pitchFamily="34" charset="-128"/>
                <a:cs typeface="Arial Unicode MS" pitchFamily="34" charset="-128"/>
              </a:rPr>
              <a:t>Simple PCA</a:t>
            </a:r>
          </a:p>
        </p:txBody>
      </p:sp>
      <p:pic>
        <p:nvPicPr>
          <p:cNvPr id="163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1598"/>
          <a:stretch>
            <a:fillRect/>
          </a:stretch>
        </p:blipFill>
        <p:spPr>
          <a:xfrm>
            <a:off x="3429000" y="866775"/>
            <a:ext cx="5270500" cy="6600825"/>
          </a:xfrm>
          <a:noFill/>
        </p:spPr>
      </p:pic>
    </p:spTree>
    <p:extLst>
      <p:ext uri="{BB962C8B-B14F-4D97-AF65-F5344CB8AC3E}">
        <p14:creationId xmlns:p14="http://schemas.microsoft.com/office/powerpoint/2010/main" val="3340611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 FDA View</a:t>
            </a:r>
          </a:p>
        </p:txBody>
      </p:sp>
      <p:sp>
        <p:nvSpPr>
          <p:cNvPr id="17411" name="Rectangle 3"/>
          <p:cNvSpPr>
            <a:spLocks noGrp="1" noChangeArrowheads="1"/>
          </p:cNvSpPr>
          <p:nvPr>
            <p:ph idx="1"/>
          </p:nvPr>
        </p:nvSpPr>
        <p:spPr>
          <a:xfrm>
            <a:off x="631825" y="1219200"/>
            <a:ext cx="8094663" cy="5410200"/>
          </a:xfrm>
        </p:spPr>
        <p:txBody>
          <a:bodyPr/>
          <a:lstStyle/>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Central question:    which genes are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periodic</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 over 2 cell cycles?</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Na</a:t>
            </a:r>
            <a:r>
              <a:rPr lang="en-US" sz="2800" dirty="0" smtClean="0">
                <a:solidFill>
                  <a:schemeClr val="bg2"/>
                </a:solidFill>
                <a:latin typeface="Arial" charset="0"/>
                <a:ea typeface="Arial Unicode MS" pitchFamily="34" charset="-128"/>
                <a:cs typeface="Arial Unicode MS" pitchFamily="34" charset="-128"/>
              </a:rPr>
              <a:t>ï</a:t>
            </a:r>
            <a:r>
              <a:rPr lang="en-US" sz="2800" dirty="0" smtClean="0">
                <a:solidFill>
                  <a:schemeClr val="bg2"/>
                </a:solidFill>
                <a:latin typeface="Arial Unicode MS" pitchFamily="34" charset="-128"/>
                <a:ea typeface="Arial Unicode MS" pitchFamily="34" charset="-128"/>
                <a:cs typeface="Arial Unicode MS" pitchFamily="34" charset="-128"/>
              </a:rPr>
              <a:t>ve approach:      Simple PCA</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No apparent (2 cycle) periodic structure?</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Eigenvalues suggest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variation</a:t>
            </a:r>
            <a:r>
              <a:rPr lang="en-US" sz="2800" dirty="0" smtClean="0">
                <a:solidFill>
                  <a:schemeClr val="bg2"/>
                </a:solidFill>
                <a:latin typeface="Arial" charset="0"/>
                <a:ea typeface="Arial Unicode MS" pitchFamily="34" charset="-128"/>
                <a:cs typeface="Arial Unicode MS" pitchFamily="34" charset="-128"/>
              </a:rPr>
              <a:t>” spread in many directions     (upper left “Scree” plot)</a:t>
            </a: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PCA finds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directions of maximal variation</a:t>
            </a:r>
            <a:r>
              <a:rPr lang="en-US" sz="2800" dirty="0" smtClean="0">
                <a:solidFill>
                  <a:schemeClr val="bg2"/>
                </a:solidFill>
                <a:latin typeface="Arial" charset="0"/>
                <a:ea typeface="Arial Unicode MS" pitchFamily="34" charset="-128"/>
                <a:cs typeface="Arial Unicode MS" pitchFamily="34" charset="-128"/>
              </a:rPr>
              <a:t>”</a:t>
            </a: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Often, </a:t>
            </a:r>
            <a:r>
              <a:rPr lang="en-US" sz="2800" i="1" dirty="0" smtClean="0">
                <a:solidFill>
                  <a:schemeClr val="bg2"/>
                </a:solidFill>
                <a:latin typeface="Arial Unicode MS" pitchFamily="34" charset="-128"/>
                <a:ea typeface="Arial Unicode MS" pitchFamily="34" charset="-128"/>
                <a:cs typeface="Arial Unicode MS" pitchFamily="34" charset="-128"/>
              </a:rPr>
              <a:t>but not always</a:t>
            </a:r>
            <a:r>
              <a:rPr lang="en-US" sz="2800" dirty="0" smtClean="0">
                <a:solidFill>
                  <a:schemeClr val="bg2"/>
                </a:solidFill>
                <a:latin typeface="Arial Unicode MS" pitchFamily="34" charset="-128"/>
                <a:ea typeface="Arial Unicode MS" pitchFamily="34" charset="-128"/>
                <a:cs typeface="Arial Unicode MS" pitchFamily="34" charset="-128"/>
              </a:rPr>
              <a:t>, same as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interesting directions</a:t>
            </a:r>
            <a:r>
              <a:rPr lang="en-US" sz="2800" dirty="0" smtClean="0">
                <a:solidFill>
                  <a:schemeClr val="bg2"/>
                </a:solidFill>
                <a:latin typeface="Arial" charset="0"/>
                <a:ea typeface="Arial Unicode MS" pitchFamily="34" charset="-128"/>
                <a:cs typeface="Arial Unicode MS" pitchFamily="34" charset="-128"/>
              </a:rPr>
              <a:t>”</a:t>
            </a: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Here need better approach to study periodicities</a:t>
            </a:r>
          </a:p>
        </p:txBody>
      </p:sp>
    </p:spTree>
    <p:extLst>
      <p:ext uri="{BB962C8B-B14F-4D97-AF65-F5344CB8AC3E}">
        <p14:creationId xmlns:p14="http://schemas.microsoft.com/office/powerpoint/2010/main" val="826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 FDA View</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631825" y="1219200"/>
                <a:ext cx="8094663" cy="5410200"/>
              </a:xfrm>
            </p:spPr>
            <p:txBody>
              <a:bodyPr/>
              <a:lstStyle/>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Approach</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Project on </a:t>
                </a:r>
                <a:r>
                  <a:rPr lang="en-US" sz="2800" i="1" dirty="0" smtClean="0">
                    <a:solidFill>
                      <a:schemeClr val="bg2"/>
                    </a:solidFill>
                    <a:latin typeface="Arial Unicode MS" pitchFamily="34" charset="-128"/>
                    <a:ea typeface="Arial Unicode MS" pitchFamily="34" charset="-128"/>
                    <a:cs typeface="Arial Unicode MS" pitchFamily="34" charset="-128"/>
                  </a:rPr>
                  <a:t>Period 2 Components Only</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Calculate via Fourier Representation</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To understand,  study </a:t>
                </a:r>
                <a:r>
                  <a:rPr lang="en-US" sz="2800" i="1" dirty="0" smtClean="0">
                    <a:solidFill>
                      <a:schemeClr val="bg2"/>
                    </a:solidFill>
                    <a:latin typeface="Arial Unicode MS" pitchFamily="34" charset="-128"/>
                    <a:ea typeface="Arial Unicode MS" pitchFamily="34" charset="-128"/>
                    <a:cs typeface="Arial Unicode MS" pitchFamily="34" charset="-128"/>
                  </a:rPr>
                  <a:t>Fourier Basis</a:t>
                </a:r>
              </a:p>
              <a:p>
                <a:pPr marL="609600" indent="-609600"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Powerful Fact:         linear combos of </a:t>
                </a:r>
                <a14:m>
                  <m:oMath xmlns:m="http://schemas.openxmlformats.org/officeDocument/2006/math">
                    <m:r>
                      <m:rPr>
                        <m:sty m:val="p"/>
                      </m:rPr>
                      <a:rPr lang="en-US" sz="2800" i="1" dirty="0" smtClean="0">
                        <a:solidFill>
                          <a:schemeClr val="bg2"/>
                        </a:solidFill>
                        <a:latin typeface="Cambria Math" panose="02040503050406030204" pitchFamily="18" charset="0"/>
                        <a:ea typeface="Arial Unicode MS" pitchFamily="34" charset="-128"/>
                        <a:cs typeface="Arial Unicode MS" pitchFamily="34" charset="-128"/>
                      </a:rPr>
                      <m:t>sin</m:t>
                    </m:r>
                  </m:oMath>
                </a14:m>
                <a:r>
                  <a:rPr lang="en-US" sz="2800" dirty="0" smtClean="0">
                    <a:solidFill>
                      <a:schemeClr val="bg2"/>
                    </a:solidFill>
                    <a:latin typeface="Arial Unicode MS" pitchFamily="34" charset="-128"/>
                    <a:ea typeface="Arial Unicode MS" pitchFamily="34" charset="-128"/>
                    <a:cs typeface="Arial Unicode MS" pitchFamily="34" charset="-128"/>
                  </a:rPr>
                  <a:t> and </a:t>
                </a:r>
                <a14:m>
                  <m:oMath xmlns:m="http://schemas.openxmlformats.org/officeDocument/2006/math">
                    <m:r>
                      <m:rPr>
                        <m:sty m:val="p"/>
                      </m:rPr>
                      <a:rPr lang="en-US" sz="2800" i="1" dirty="0" smtClean="0">
                        <a:solidFill>
                          <a:schemeClr val="bg2"/>
                        </a:solidFill>
                        <a:latin typeface="Cambria Math" panose="02040503050406030204" pitchFamily="18" charset="0"/>
                        <a:ea typeface="Arial Unicode MS" pitchFamily="34" charset="-128"/>
                        <a:cs typeface="Arial Unicode MS" pitchFamily="34" charset="-128"/>
                      </a:rPr>
                      <m:t>cos</m:t>
                    </m:r>
                  </m:oMath>
                </a14:m>
                <a:r>
                  <a:rPr lang="en-US" sz="2800" dirty="0" smtClean="0">
                    <a:solidFill>
                      <a:schemeClr val="bg2"/>
                    </a:solidFill>
                    <a:latin typeface="Arial Unicode MS" pitchFamily="34" charset="-128"/>
                    <a:ea typeface="Arial Unicode MS" pitchFamily="34" charset="-128"/>
                    <a:cs typeface="Arial Unicode MS" pitchFamily="34" charset="-128"/>
                  </a:rPr>
                  <a:t> capture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phase</a:t>
                </a:r>
                <a:r>
                  <a:rPr lang="en-US" sz="2800" dirty="0" smtClean="0">
                    <a:solidFill>
                      <a:schemeClr val="bg2"/>
                    </a:solidFill>
                    <a:latin typeface="Arial" charset="0"/>
                    <a:ea typeface="Arial Unicode MS" pitchFamily="34" charset="-128"/>
                    <a:cs typeface="Arial Unicode MS" pitchFamily="34" charset="-128"/>
                  </a:rPr>
                  <a:t>”,   </a:t>
                </a:r>
                <a:r>
                  <a:rPr lang="en-US" sz="2800" dirty="0" smtClean="0">
                    <a:solidFill>
                      <a:schemeClr val="bg2"/>
                    </a:solidFill>
                    <a:latin typeface="Arial Unicode MS" pitchFamily="34" charset="-128"/>
                    <a:ea typeface="Arial Unicode MS" pitchFamily="34" charset="-128"/>
                    <a:cs typeface="Arial Unicode MS" pitchFamily="34" charset="-128"/>
                  </a:rPr>
                  <a:t>since:</a:t>
                </a:r>
              </a:p>
              <a:p>
                <a:pPr marL="609600" indent="-609600"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14:m>
                  <m:oMathPara xmlns:m="http://schemas.openxmlformats.org/officeDocument/2006/math">
                    <m:oMathParaPr>
                      <m:jc m:val="centerGroup"/>
                    </m:oMathParaPr>
                    <m:oMath xmlns:m="http://schemas.openxmlformats.org/officeDocument/2006/math">
                      <m:func>
                        <m:funcPr>
                          <m:ctrlPr>
                            <a:rPr lang="en-US" sz="2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i="0" smtClean="0">
                              <a:solidFill>
                                <a:schemeClr val="bg2"/>
                              </a:solidFill>
                              <a:latin typeface="Cambria Math"/>
                              <a:ea typeface="Arial Unicode MS" pitchFamily="34" charset="-128"/>
                              <a:cs typeface="Arial Unicode MS" pitchFamily="34" charset="-128"/>
                            </a:rPr>
                            <m:t>cos</m:t>
                          </m:r>
                        </m:fName>
                        <m:e>
                          <m:d>
                            <m:dPr>
                              <m:ctrlPr>
                                <a:rPr lang="en-US" sz="2800" i="1" smtClean="0">
                                  <a:solidFill>
                                    <a:schemeClr val="bg2"/>
                                  </a:solidFill>
                                  <a:latin typeface="Cambria Math" panose="02040503050406030204" pitchFamily="18" charset="0"/>
                                  <a:ea typeface="Arial Unicode MS" pitchFamily="34" charset="-128"/>
                                  <a:cs typeface="Arial Unicode MS" pitchFamily="34" charset="-128"/>
                                </a:rPr>
                              </m:ctrlPr>
                            </m:dPr>
                            <m:e>
                              <m:r>
                                <a:rPr lang="en-US" sz="2800" b="0" i="1" smtClean="0">
                                  <a:solidFill>
                                    <a:schemeClr val="bg2"/>
                                  </a:solidFill>
                                  <a:latin typeface="Cambria Math"/>
                                  <a:ea typeface="Arial Unicode MS" pitchFamily="34" charset="-128"/>
                                  <a:cs typeface="Arial Unicode MS" pitchFamily="34" charset="-128"/>
                                </a:rPr>
                                <m:t>𝑥</m:t>
                              </m:r>
                              <m:r>
                                <a:rPr lang="en-US" sz="2800" b="0" i="1" smtClean="0">
                                  <a:solidFill>
                                    <a:schemeClr val="bg2"/>
                                  </a:solidFill>
                                  <a:latin typeface="Cambria Math"/>
                                  <a:ea typeface="Arial Unicode MS" pitchFamily="34" charset="-128"/>
                                  <a:cs typeface="Arial Unicode MS" pitchFamily="34" charset="-128"/>
                                </a:rPr>
                                <m:t>−</m:t>
                              </m:r>
                              <m:r>
                                <a:rPr lang="en-US" sz="2800" b="0" i="1" smtClean="0">
                                  <a:solidFill>
                                    <a:schemeClr val="bg2"/>
                                  </a:solidFill>
                                  <a:latin typeface="Cambria Math"/>
                                  <a:ea typeface="Cambria Math"/>
                                  <a:cs typeface="Arial Unicode MS" pitchFamily="34" charset="-128"/>
                                </a:rPr>
                                <m:t>𝜑</m:t>
                              </m:r>
                            </m:e>
                          </m:d>
                        </m:e>
                      </m:func>
                      <m:r>
                        <a:rPr lang="en-US" sz="2800" b="0" i="1" smtClean="0">
                          <a:solidFill>
                            <a:schemeClr val="bg2"/>
                          </a:solidFill>
                          <a:latin typeface="Cambria Math"/>
                          <a:ea typeface="Arial Unicode MS" pitchFamily="34" charset="-128"/>
                          <a:cs typeface="Arial Unicode MS" pitchFamily="34" charset="-128"/>
                        </a:rPr>
                        <m:t>=</m:t>
                      </m:r>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cos</m:t>
                          </m:r>
                        </m:fName>
                        <m:e>
                          <m:r>
                            <a:rPr lang="en-US" sz="2800" b="0" i="1" smtClean="0">
                              <a:solidFill>
                                <a:schemeClr val="bg2"/>
                              </a:solidFill>
                              <a:latin typeface="Cambria Math"/>
                              <a:ea typeface="Cambria Math"/>
                              <a:cs typeface="Arial Unicode MS" pitchFamily="34" charset="-128"/>
                            </a:rPr>
                            <m:t>𝜑</m:t>
                          </m:r>
                        </m:e>
                      </m:func>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cos</m:t>
                          </m:r>
                        </m:fName>
                        <m:e>
                          <m:r>
                            <a:rPr lang="en-US" sz="2800" b="0" i="1" smtClean="0">
                              <a:solidFill>
                                <a:schemeClr val="bg2"/>
                              </a:solidFill>
                              <a:latin typeface="Cambria Math"/>
                              <a:ea typeface="Arial Unicode MS" pitchFamily="34" charset="-128"/>
                              <a:cs typeface="Arial Unicode MS" pitchFamily="34" charset="-128"/>
                            </a:rPr>
                            <m:t>𝑥</m:t>
                          </m:r>
                        </m:e>
                      </m:func>
                      <m:r>
                        <a:rPr lang="en-US" sz="2800" b="0" i="1" smtClean="0">
                          <a:solidFill>
                            <a:schemeClr val="bg2"/>
                          </a:solidFill>
                          <a:latin typeface="Cambria Math"/>
                          <a:ea typeface="Arial Unicode MS" pitchFamily="34" charset="-128"/>
                          <a:cs typeface="Arial Unicode MS" pitchFamily="34" charset="-128"/>
                        </a:rPr>
                        <m:t>+</m:t>
                      </m:r>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sin</m:t>
                          </m:r>
                        </m:fName>
                        <m:e>
                          <m:r>
                            <a:rPr lang="en-US" sz="2800" b="0" i="1" smtClean="0">
                              <a:solidFill>
                                <a:schemeClr val="bg2"/>
                              </a:solidFill>
                              <a:latin typeface="Cambria Math"/>
                              <a:ea typeface="Cambria Math"/>
                              <a:cs typeface="Arial Unicode MS" pitchFamily="34" charset="-128"/>
                            </a:rPr>
                            <m:t>𝜑</m:t>
                          </m:r>
                        </m:e>
                      </m:func>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sin</m:t>
                          </m:r>
                        </m:fName>
                        <m:e>
                          <m:r>
                            <a:rPr lang="en-US" sz="2800" b="0" i="1" smtClean="0">
                              <a:solidFill>
                                <a:schemeClr val="bg2"/>
                              </a:solidFill>
                              <a:latin typeface="Cambria Math"/>
                              <a:ea typeface="Arial Unicode MS" pitchFamily="34" charset="-128"/>
                              <a:cs typeface="Arial Unicode MS" pitchFamily="34" charset="-128"/>
                            </a:rPr>
                            <m:t>𝑥</m:t>
                          </m:r>
                        </m:e>
                      </m:func>
                    </m:oMath>
                  </m:oMathPara>
                </a14:m>
                <a:endParaRPr lang="en-US" sz="2800" b="0" i="1" dirty="0" smtClean="0">
                  <a:solidFill>
                    <a:schemeClr val="bg2"/>
                  </a:solidFill>
                  <a:latin typeface="Cambria Math"/>
                  <a:ea typeface="Arial Unicode MS" pitchFamily="34" charset="-128"/>
                  <a:cs typeface="Arial Unicode MS" pitchFamily="34" charset="-128"/>
                </a:endParaRPr>
              </a:p>
              <a:p>
                <a:pPr marL="609600" indent="-609600" eaLnBrk="1" hangingPunct="1">
                  <a:buFontTx/>
                  <a:buNone/>
                </a:pPr>
                <a:r>
                  <a:rPr lang="en-US" sz="2800" b="0" dirty="0" smtClean="0">
                    <a:solidFill>
                      <a:schemeClr val="bg2"/>
                    </a:solidFill>
                    <a:ea typeface="Arial Unicode MS" pitchFamily="34" charset="-128"/>
                    <a:cs typeface="Arial Unicode MS" pitchFamily="34" charset="-128"/>
                  </a:rPr>
                  <a:t>                             </a:t>
                </a:r>
                <a14:m>
                  <m:oMath xmlns:m="http://schemas.openxmlformats.org/officeDocument/2006/math">
                    <m:r>
                      <a:rPr lang="en-US" sz="2800" b="0" i="1" smtClean="0">
                        <a:solidFill>
                          <a:schemeClr val="bg2"/>
                        </a:solidFill>
                        <a:latin typeface="Cambria Math"/>
                        <a:ea typeface="Arial Unicode MS" pitchFamily="34" charset="-128"/>
                        <a:cs typeface="Arial Unicode MS" pitchFamily="34" charset="-128"/>
                      </a:rPr>
                      <m:t>=</m:t>
                    </m:r>
                    <m:sSub>
                      <m:sSub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sSubPr>
                      <m:e>
                        <m:r>
                          <a:rPr lang="en-US" sz="2800" b="0" i="1" smtClean="0">
                            <a:solidFill>
                              <a:schemeClr val="bg2"/>
                            </a:solidFill>
                            <a:latin typeface="Cambria Math"/>
                            <a:ea typeface="Arial Unicode MS" pitchFamily="34" charset="-128"/>
                            <a:cs typeface="Arial Unicode MS" pitchFamily="34" charset="-128"/>
                          </a:rPr>
                          <m:t>𝑐</m:t>
                        </m:r>
                      </m:e>
                      <m:sub>
                        <m:r>
                          <a:rPr lang="en-US" sz="2800" b="0" i="1" smtClean="0">
                            <a:solidFill>
                              <a:schemeClr val="bg2"/>
                            </a:solidFill>
                            <a:latin typeface="Cambria Math"/>
                            <a:ea typeface="Arial Unicode MS" pitchFamily="34" charset="-128"/>
                            <a:cs typeface="Arial Unicode MS" pitchFamily="34" charset="-128"/>
                          </a:rPr>
                          <m:t>1</m:t>
                        </m:r>
                      </m:sub>
                    </m:sSub>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cos</m:t>
                        </m:r>
                      </m:fName>
                      <m:e>
                        <m:r>
                          <a:rPr lang="en-US" sz="2800" b="0" i="1" smtClean="0">
                            <a:solidFill>
                              <a:schemeClr val="bg2"/>
                            </a:solidFill>
                            <a:latin typeface="Cambria Math"/>
                            <a:ea typeface="Arial Unicode MS" pitchFamily="34" charset="-128"/>
                            <a:cs typeface="Arial Unicode MS" pitchFamily="34" charset="-128"/>
                          </a:rPr>
                          <m:t>𝑥</m:t>
                        </m:r>
                      </m:e>
                    </m:func>
                    <m:r>
                      <a:rPr lang="en-US" sz="2800" b="0" i="1" smtClean="0">
                        <a:solidFill>
                          <a:schemeClr val="bg2"/>
                        </a:solidFill>
                        <a:latin typeface="Cambria Math"/>
                        <a:ea typeface="Arial Unicode MS" pitchFamily="34" charset="-128"/>
                        <a:cs typeface="Arial Unicode MS" pitchFamily="34" charset="-128"/>
                      </a:rPr>
                      <m:t>+</m:t>
                    </m:r>
                    <m:sSub>
                      <m:sSub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sSubPr>
                      <m:e>
                        <m:r>
                          <a:rPr lang="en-US" sz="2800" b="0" i="1" smtClean="0">
                            <a:solidFill>
                              <a:schemeClr val="bg2"/>
                            </a:solidFill>
                            <a:latin typeface="Cambria Math"/>
                            <a:ea typeface="Arial Unicode MS" pitchFamily="34" charset="-128"/>
                            <a:cs typeface="Arial Unicode MS" pitchFamily="34" charset="-128"/>
                          </a:rPr>
                          <m:t>𝑐</m:t>
                        </m:r>
                      </m:e>
                      <m:sub>
                        <m:r>
                          <a:rPr lang="en-US" sz="2800" b="0" i="1" smtClean="0">
                            <a:solidFill>
                              <a:schemeClr val="bg2"/>
                            </a:solidFill>
                            <a:latin typeface="Cambria Math"/>
                            <a:ea typeface="Arial Unicode MS" pitchFamily="34" charset="-128"/>
                            <a:cs typeface="Arial Unicode MS" pitchFamily="34" charset="-128"/>
                          </a:rPr>
                          <m:t>2</m:t>
                        </m:r>
                      </m:sub>
                    </m:sSub>
                    <m:func>
                      <m:funcPr>
                        <m:ctrlPr>
                          <a:rPr lang="en-US" sz="2800"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b="0" i="0" smtClean="0">
                            <a:solidFill>
                              <a:schemeClr val="bg2"/>
                            </a:solidFill>
                            <a:latin typeface="Cambria Math"/>
                            <a:ea typeface="Arial Unicode MS" pitchFamily="34" charset="-128"/>
                            <a:cs typeface="Arial Unicode MS" pitchFamily="34" charset="-128"/>
                          </a:rPr>
                          <m:t>sin</m:t>
                        </m:r>
                      </m:fName>
                      <m:e>
                        <m:r>
                          <a:rPr lang="en-US" sz="2800" b="0" i="1" smtClean="0">
                            <a:solidFill>
                              <a:schemeClr val="bg2"/>
                            </a:solidFill>
                            <a:latin typeface="Cambria Math"/>
                            <a:ea typeface="Arial Unicode MS" pitchFamily="34" charset="-128"/>
                            <a:cs typeface="Arial Unicode MS" pitchFamily="34" charset="-128"/>
                          </a:rPr>
                          <m:t>𝑥</m:t>
                        </m:r>
                      </m:e>
                    </m:func>
                  </m:oMath>
                </a14:m>
                <a:endParaRPr lang="en-US" sz="2800"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631825" y="1219200"/>
                <a:ext cx="8094663" cy="5410200"/>
              </a:xfrm>
              <a:blipFill>
                <a:blip r:embed="rId3"/>
                <a:stretch>
                  <a:fillRect l="-1883" t="-1126"/>
                </a:stretch>
              </a:blipFill>
            </p:spPr>
            <p:txBody>
              <a:bodyPr/>
              <a:lstStyle/>
              <a:p>
                <a:r>
                  <a:rPr lang="en-US">
                    <a:noFill/>
                  </a:rPr>
                  <a:t> </a:t>
                </a:r>
              </a:p>
            </p:txBody>
          </p:sp>
        </mc:Fallback>
      </mc:AlternateContent>
    </p:spTree>
    <p:extLst>
      <p:ext uri="{BB962C8B-B14F-4D97-AF65-F5344CB8AC3E}">
        <p14:creationId xmlns:p14="http://schemas.microsoft.com/office/powerpoint/2010/main" val="39118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6868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Sin-Cos Phase Shifts are Linear</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631825" y="1219200"/>
                <a:ext cx="8094663" cy="5410200"/>
              </a:xfrm>
            </p:spPr>
            <p:txBody>
              <a:bodyPr/>
              <a:lstStyle/>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Powerful Fact:         linear combos of sin and cos capture </a:t>
                </a:r>
                <a:r>
                  <a:rPr lang="en-US" sz="2800" dirty="0" smtClean="0">
                    <a:solidFill>
                      <a:schemeClr val="bg2"/>
                    </a:solidFill>
                    <a:latin typeface="Arial" charset="0"/>
                    <a:ea typeface="Arial Unicode MS" pitchFamily="34" charset="-128"/>
                    <a:cs typeface="Arial Unicode MS" pitchFamily="34" charset="-128"/>
                  </a:rPr>
                  <a:t>“</a:t>
                </a:r>
                <a:r>
                  <a:rPr lang="en-US" sz="2800" dirty="0" smtClean="0">
                    <a:solidFill>
                      <a:schemeClr val="bg2"/>
                    </a:solidFill>
                    <a:latin typeface="Arial Unicode MS" pitchFamily="34" charset="-128"/>
                    <a:ea typeface="Arial Unicode MS" pitchFamily="34" charset="-128"/>
                    <a:cs typeface="Arial Unicode MS" pitchFamily="34" charset="-128"/>
                  </a:rPr>
                  <a:t>phase</a:t>
                </a:r>
                <a:r>
                  <a:rPr lang="en-US" sz="2800" dirty="0" smtClean="0">
                    <a:solidFill>
                      <a:schemeClr val="bg2"/>
                    </a:solidFill>
                    <a:latin typeface="Arial" charset="0"/>
                    <a:ea typeface="Arial Unicode MS" pitchFamily="34" charset="-128"/>
                    <a:cs typeface="Arial Unicode MS" pitchFamily="34" charset="-128"/>
                  </a:rPr>
                  <a:t>”,   </a:t>
                </a:r>
                <a:r>
                  <a:rPr lang="en-US" sz="2800" dirty="0" smtClean="0">
                    <a:solidFill>
                      <a:schemeClr val="bg2"/>
                    </a:solidFill>
                    <a:latin typeface="Arial Unicode MS" pitchFamily="34" charset="-128"/>
                    <a:ea typeface="Arial Unicode MS" pitchFamily="34" charset="-128"/>
                    <a:cs typeface="Arial Unicode MS" pitchFamily="34" charset="-128"/>
                  </a:rPr>
                  <a:t>since:</a:t>
                </a:r>
              </a:p>
              <a:p>
                <a:pPr marL="609600" indent="-609600"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lvl="0" indent="-609600" eaLnBrk="1" hangingPunct="1">
                  <a:buNone/>
                </a:pPr>
                <a14:m>
                  <m:oMathPara xmlns:m="http://schemas.openxmlformats.org/officeDocument/2006/math">
                    <m:oMathParaPr>
                      <m:jc m:val="centerGroup"/>
                    </m:oMathParaPr>
                    <m:oMath xmlns:m="http://schemas.openxmlformats.org/officeDocument/2006/math">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d>
                            <m:dPr>
                              <m:ctrlPr>
                                <a:rPr lang="en-US" sz="2800" i="1">
                                  <a:solidFill>
                                    <a:srgbClr val="000000"/>
                                  </a:solidFill>
                                  <a:latin typeface="Cambria Math" panose="02040503050406030204" pitchFamily="18" charset="0"/>
                                  <a:ea typeface="Arial Unicode MS" pitchFamily="34" charset="-128"/>
                                  <a:cs typeface="Arial Unicode MS" pitchFamily="34" charset="-128"/>
                                </a:rPr>
                              </m:ctrlPr>
                            </m:dPr>
                            <m:e>
                              <m:r>
                                <a:rPr lang="en-US" sz="2800" i="1">
                                  <a:solidFill>
                                    <a:srgbClr val="000000"/>
                                  </a:solidFill>
                                  <a:latin typeface="Cambria Math"/>
                                  <a:ea typeface="Arial Unicode MS" pitchFamily="34" charset="-128"/>
                                  <a:cs typeface="Arial Unicode MS" pitchFamily="34" charset="-128"/>
                                </a:rPr>
                                <m:t>𝑥</m:t>
                              </m:r>
                              <m:r>
                                <a:rPr lang="en-US" sz="2800" i="1">
                                  <a:solidFill>
                                    <a:srgbClr val="000000"/>
                                  </a:solidFill>
                                  <a:latin typeface="Cambria Math"/>
                                  <a:ea typeface="Arial Unicode MS" pitchFamily="34" charset="-128"/>
                                  <a:cs typeface="Arial Unicode MS" pitchFamily="34" charset="-128"/>
                                </a:rPr>
                                <m:t>−</m:t>
                              </m:r>
                              <m:r>
                                <a:rPr lang="en-US" sz="2800" i="1">
                                  <a:solidFill>
                                    <a:srgbClr val="000000"/>
                                  </a:solidFill>
                                  <a:latin typeface="Cambria Math"/>
                                  <a:ea typeface="Cambria Math"/>
                                  <a:cs typeface="Arial Unicode MS" pitchFamily="34" charset="-128"/>
                                </a:rPr>
                                <m:t>𝜑</m:t>
                              </m:r>
                            </m:e>
                          </m:d>
                        </m:e>
                      </m:func>
                      <m:r>
                        <a:rPr lang="en-US" sz="2800" i="1">
                          <a:solidFill>
                            <a:srgbClr val="000000"/>
                          </a:solidFill>
                          <a:latin typeface="Cambria Math"/>
                          <a:ea typeface="Arial Unicode MS" pitchFamily="34" charset="-128"/>
                          <a:cs typeface="Arial Unicode MS" pitchFamily="34" charset="-128"/>
                        </a:rPr>
                        <m:t>=</m:t>
                      </m:r>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r>
                            <a:rPr lang="en-US" sz="2800" i="1">
                              <a:solidFill>
                                <a:srgbClr val="000000"/>
                              </a:solidFill>
                              <a:latin typeface="Cambria Math"/>
                              <a:ea typeface="Cambria Math"/>
                              <a:cs typeface="Arial Unicode MS" pitchFamily="34" charset="-128"/>
                            </a:rPr>
                            <m:t>𝜑</m:t>
                          </m:r>
                        </m:e>
                      </m:func>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r>
                            <a:rPr lang="en-US" sz="2800" i="1">
                              <a:solidFill>
                                <a:srgbClr val="000000"/>
                              </a:solidFill>
                              <a:latin typeface="Cambria Math"/>
                              <a:ea typeface="Arial Unicode MS" pitchFamily="34" charset="-128"/>
                              <a:cs typeface="Arial Unicode MS" pitchFamily="34" charset="-128"/>
                            </a:rPr>
                            <m:t>𝑥</m:t>
                          </m:r>
                        </m:e>
                      </m:func>
                      <m:r>
                        <a:rPr lang="en-US" sz="2800" i="1">
                          <a:solidFill>
                            <a:srgbClr val="000000"/>
                          </a:solidFill>
                          <a:latin typeface="Cambria Math"/>
                          <a:ea typeface="Arial Unicode MS" pitchFamily="34" charset="-128"/>
                          <a:cs typeface="Arial Unicode MS" pitchFamily="34" charset="-128"/>
                        </a:rPr>
                        <m:t>+</m:t>
                      </m:r>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sin</m:t>
                          </m:r>
                        </m:fName>
                        <m:e>
                          <m:r>
                            <a:rPr lang="en-US" sz="2800" i="1">
                              <a:solidFill>
                                <a:srgbClr val="000000"/>
                              </a:solidFill>
                              <a:latin typeface="Cambria Math"/>
                              <a:ea typeface="Cambria Math"/>
                              <a:cs typeface="Arial Unicode MS" pitchFamily="34" charset="-128"/>
                            </a:rPr>
                            <m:t>𝜑</m:t>
                          </m:r>
                        </m:e>
                      </m:func>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sin</m:t>
                          </m:r>
                        </m:fName>
                        <m:e>
                          <m:r>
                            <a:rPr lang="en-US" sz="2800" i="1">
                              <a:solidFill>
                                <a:srgbClr val="000000"/>
                              </a:solidFill>
                              <a:latin typeface="Cambria Math"/>
                              <a:ea typeface="Arial Unicode MS" pitchFamily="34" charset="-128"/>
                              <a:cs typeface="Arial Unicode MS" pitchFamily="34" charset="-128"/>
                            </a:rPr>
                            <m:t>𝑥</m:t>
                          </m:r>
                        </m:e>
                      </m:func>
                    </m:oMath>
                  </m:oMathPara>
                </a14:m>
                <a:endParaRPr lang="en-US" sz="2800" i="1" dirty="0">
                  <a:solidFill>
                    <a:srgbClr val="000000"/>
                  </a:solidFill>
                  <a:latin typeface="Cambria Math"/>
                  <a:ea typeface="Arial Unicode MS" pitchFamily="34" charset="-128"/>
                  <a:cs typeface="Arial Unicode MS" pitchFamily="34" charset="-128"/>
                </a:endParaRPr>
              </a:p>
              <a:p>
                <a:pPr marL="609600" lvl="0" indent="-609600" eaLnBrk="1" hangingPunct="1">
                  <a:buNone/>
                </a:pPr>
                <a:r>
                  <a:rPr lang="en-US" sz="2800" dirty="0">
                    <a:solidFill>
                      <a:srgbClr val="000000"/>
                    </a:solidFill>
                    <a:ea typeface="Arial Unicode MS" pitchFamily="34" charset="-128"/>
                    <a:cs typeface="Arial Unicode MS" pitchFamily="34" charset="-128"/>
                  </a:rPr>
                  <a:t>                             </a:t>
                </a:r>
                <a14:m>
                  <m:oMath xmlns:m="http://schemas.openxmlformats.org/officeDocument/2006/math">
                    <m:r>
                      <a:rPr lang="en-US" sz="2800" i="1">
                        <a:solidFill>
                          <a:srgbClr val="000000"/>
                        </a:solidFill>
                        <a:latin typeface="Cambria Math"/>
                        <a:ea typeface="Arial Unicode MS" pitchFamily="34" charset="-128"/>
                        <a:cs typeface="Arial Unicode MS" pitchFamily="34" charset="-128"/>
                      </a:rPr>
                      <m:t>=</m:t>
                    </m:r>
                    <m:sSub>
                      <m:sSubPr>
                        <m:ctrlPr>
                          <a:rPr lang="en-US" sz="2800" i="1">
                            <a:solidFill>
                              <a:srgbClr val="000000"/>
                            </a:solidFill>
                            <a:latin typeface="Cambria Math" panose="02040503050406030204" pitchFamily="18" charset="0"/>
                            <a:ea typeface="Arial Unicode MS" pitchFamily="34" charset="-128"/>
                            <a:cs typeface="Arial Unicode MS" pitchFamily="34" charset="-128"/>
                          </a:rPr>
                        </m:ctrlPr>
                      </m:sSubPr>
                      <m:e>
                        <m:r>
                          <a:rPr lang="en-US" sz="2800" i="1">
                            <a:solidFill>
                              <a:srgbClr val="000000"/>
                            </a:solidFill>
                            <a:latin typeface="Cambria Math"/>
                            <a:ea typeface="Arial Unicode MS" pitchFamily="34" charset="-128"/>
                            <a:cs typeface="Arial Unicode MS" pitchFamily="34" charset="-128"/>
                          </a:rPr>
                          <m:t>𝑐</m:t>
                        </m:r>
                      </m:e>
                      <m:sub>
                        <m:r>
                          <a:rPr lang="en-US" sz="2800" i="1">
                            <a:solidFill>
                              <a:srgbClr val="000000"/>
                            </a:solidFill>
                            <a:latin typeface="Cambria Math"/>
                            <a:ea typeface="Arial Unicode MS" pitchFamily="34" charset="-128"/>
                            <a:cs typeface="Arial Unicode MS" pitchFamily="34" charset="-128"/>
                          </a:rPr>
                          <m:t>1</m:t>
                        </m:r>
                      </m:sub>
                    </m:sSub>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r>
                          <a:rPr lang="en-US" sz="2800" i="1">
                            <a:solidFill>
                              <a:srgbClr val="000000"/>
                            </a:solidFill>
                            <a:latin typeface="Cambria Math"/>
                            <a:ea typeface="Arial Unicode MS" pitchFamily="34" charset="-128"/>
                            <a:cs typeface="Arial Unicode MS" pitchFamily="34" charset="-128"/>
                          </a:rPr>
                          <m:t>𝑥</m:t>
                        </m:r>
                      </m:e>
                    </m:func>
                    <m:r>
                      <a:rPr lang="en-US" sz="2800" i="1">
                        <a:solidFill>
                          <a:srgbClr val="000000"/>
                        </a:solidFill>
                        <a:latin typeface="Cambria Math"/>
                        <a:ea typeface="Arial Unicode MS" pitchFamily="34" charset="-128"/>
                        <a:cs typeface="Arial Unicode MS" pitchFamily="34" charset="-128"/>
                      </a:rPr>
                      <m:t>+</m:t>
                    </m:r>
                    <m:sSub>
                      <m:sSubPr>
                        <m:ctrlPr>
                          <a:rPr lang="en-US" sz="2800" i="1">
                            <a:solidFill>
                              <a:srgbClr val="000000"/>
                            </a:solidFill>
                            <a:latin typeface="Cambria Math" panose="02040503050406030204" pitchFamily="18" charset="0"/>
                            <a:ea typeface="Arial Unicode MS" pitchFamily="34" charset="-128"/>
                            <a:cs typeface="Arial Unicode MS" pitchFamily="34" charset="-128"/>
                          </a:rPr>
                        </m:ctrlPr>
                      </m:sSubPr>
                      <m:e>
                        <m:r>
                          <a:rPr lang="en-US" sz="2800" i="1">
                            <a:solidFill>
                              <a:srgbClr val="000000"/>
                            </a:solidFill>
                            <a:latin typeface="Cambria Math"/>
                            <a:ea typeface="Arial Unicode MS" pitchFamily="34" charset="-128"/>
                            <a:cs typeface="Arial Unicode MS" pitchFamily="34" charset="-128"/>
                          </a:rPr>
                          <m:t>𝑐</m:t>
                        </m:r>
                      </m:e>
                      <m:sub>
                        <m:r>
                          <a:rPr lang="en-US" sz="2800" i="1">
                            <a:solidFill>
                              <a:srgbClr val="000000"/>
                            </a:solidFill>
                            <a:latin typeface="Cambria Math"/>
                            <a:ea typeface="Arial Unicode MS" pitchFamily="34" charset="-128"/>
                            <a:cs typeface="Arial Unicode MS" pitchFamily="34" charset="-128"/>
                          </a:rPr>
                          <m:t>2</m:t>
                        </m:r>
                      </m:sub>
                    </m:sSub>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sin</m:t>
                        </m:r>
                      </m:fName>
                      <m:e>
                        <m:r>
                          <a:rPr lang="en-US" sz="2800" i="1">
                            <a:solidFill>
                              <a:srgbClr val="000000"/>
                            </a:solidFill>
                            <a:latin typeface="Cambria Math"/>
                            <a:ea typeface="Arial Unicode MS" pitchFamily="34" charset="-128"/>
                            <a:cs typeface="Arial Unicode MS" pitchFamily="34" charset="-128"/>
                          </a:rPr>
                          <m:t>𝑥</m:t>
                        </m:r>
                      </m:e>
                    </m:func>
                  </m:oMath>
                </a14:m>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Consequence: </a:t>
                </a:r>
              </a:p>
              <a:p>
                <a:pPr marL="609600" indent="-609600"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  </a:t>
                </a:r>
              </a:p>
              <a:p>
                <a:pPr marL="609600" indent="-609600" algn="ctr"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Random Phase Shifts Captured in Just 2 PCs</a:t>
                </a: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631825" y="1219200"/>
                <a:ext cx="8094663" cy="5410200"/>
              </a:xfrm>
              <a:blipFill rotWithShape="1">
                <a:blip r:embed="rId3"/>
                <a:stretch>
                  <a:fillRect l="-1581" t="-1126"/>
                </a:stretch>
              </a:blipFill>
            </p:spPr>
            <p:txBody>
              <a:bodyPr/>
              <a:lstStyle/>
              <a:p>
                <a:r>
                  <a:rPr lang="en-US">
                    <a:noFill/>
                  </a:rPr>
                  <a:t> </a:t>
                </a:r>
              </a:p>
            </p:txBody>
          </p:sp>
        </mc:Fallback>
      </mc:AlternateContent>
    </p:spTree>
    <p:extLst>
      <p:ext uri="{BB962C8B-B14F-4D97-AF65-F5344CB8AC3E}">
        <p14:creationId xmlns:p14="http://schemas.microsoft.com/office/powerpoint/2010/main" val="1051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53" y="479769"/>
            <a:ext cx="8024047" cy="567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0" y="1219200"/>
                <a:ext cx="9143999" cy="5410200"/>
              </a:xfrm>
            </p:spPr>
            <p:txBody>
              <a:bodyPr/>
              <a:lstStyle/>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n = 30</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curves</a:t>
                </a: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Over</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Random</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Phases</a:t>
                </a:r>
              </a:p>
              <a:p>
                <a:pPr marL="609600" indent="-609600" eaLnBrk="1" hangingPunct="1">
                  <a:buFontTx/>
                  <a:buNone/>
                </a:pPr>
                <a:r>
                  <a:rPr lang="en-US" sz="2800" dirty="0">
                    <a:solidFill>
                      <a:schemeClr val="bg2"/>
                    </a:solidFill>
                    <a:latin typeface="Arial Unicode MS" pitchFamily="34" charset="-128"/>
                    <a:ea typeface="Arial Unicode MS" pitchFamily="34" charset="-128"/>
                    <a:cs typeface="Arial Unicode MS" pitchFamily="34" charset="-128"/>
                  </a:rPr>
                  <a:t> </a:t>
                </a:r>
                <a:r>
                  <a:rPr lang="en-US" sz="280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a:rPr lang="en-US" i="1" smtClean="0">
                        <a:solidFill>
                          <a:schemeClr val="bg2"/>
                        </a:solidFill>
                        <a:latin typeface="Cambria Math"/>
                        <a:ea typeface="Cambria Math"/>
                        <a:cs typeface="Arial Unicode MS" pitchFamily="34" charset="-128"/>
                      </a:rPr>
                      <m:t>𝜑</m:t>
                    </m:r>
                  </m:oMath>
                </a14:m>
                <a:endParaRPr lang="en-US"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0" y="1219200"/>
                <a:ext cx="9143999" cy="5410200"/>
              </a:xfrm>
              <a:blipFill rotWithShape="1">
                <a:blip r:embed="rId4"/>
                <a:stretch>
                  <a:fillRect l="-1333"/>
                </a:stretch>
              </a:blipFill>
            </p:spPr>
            <p:txBody>
              <a:bodyPr/>
              <a:lstStyle/>
              <a:p>
                <a:r>
                  <a:rPr lang="en-US">
                    <a:noFill/>
                  </a:rPr>
                  <a:t> </a:t>
                </a:r>
              </a:p>
            </p:txBody>
          </p:sp>
        </mc:Fallback>
      </mc:AlternateContent>
      <p:sp>
        <p:nvSpPr>
          <p:cNvPr id="6" name="Rectangle 2"/>
          <p:cNvSpPr txBox="1">
            <a:spLocks noChangeArrowheads="1"/>
          </p:cNvSpPr>
          <p:nvPr/>
        </p:nvSpPr>
        <p:spPr bwMode="auto">
          <a:xfrm>
            <a:off x="304800" y="2286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Arial Unicode MS" pitchFamily="34" charset="-128"/>
                <a:ea typeface="Arial Unicode MS" pitchFamily="34" charset="-128"/>
                <a:cs typeface="Arial Unicode MS" pitchFamily="34" charset="-128"/>
              </a:rPr>
              <a:t>Sin-Cos Phase Shifts are Linear</a:t>
            </a:r>
            <a:endPar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1303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53" y="479769"/>
            <a:ext cx="8024047" cy="567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Rectangle 3"/>
          <p:cNvSpPr>
            <a:spLocks noGrp="1" noChangeArrowheads="1"/>
          </p:cNvSpPr>
          <p:nvPr>
            <p:ph idx="1"/>
          </p:nvPr>
        </p:nvSpPr>
        <p:spPr>
          <a:xfrm>
            <a:off x="0" y="1219200"/>
            <a:ext cx="9143999" cy="5410200"/>
          </a:xfrm>
        </p:spPr>
        <p:txBody>
          <a:bodyPr/>
          <a:lstStyle/>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n = 30</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curves</a:t>
            </a: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algn="ctr"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Random Phase Shifts Captured in Just 2 PCs</a:t>
            </a: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endParaRPr lang="en-US" sz="2800" dirty="0" smtClean="0">
              <a:solidFill>
                <a:schemeClr val="bg2"/>
              </a:solidFill>
              <a:latin typeface="Arial Unicode MS" pitchFamily="34" charset="-128"/>
              <a:ea typeface="Arial Unicode MS" pitchFamily="34" charset="-128"/>
              <a:cs typeface="Arial Unicode MS" pitchFamily="34" charset="-128"/>
            </a:endParaRPr>
          </a:p>
        </p:txBody>
      </p:sp>
      <p:cxnSp>
        <p:nvCxnSpPr>
          <p:cNvPr id="3" name="Straight Arrow Connector 2"/>
          <p:cNvCxnSpPr/>
          <p:nvPr/>
        </p:nvCxnSpPr>
        <p:spPr>
          <a:xfrm flipH="1" flipV="1">
            <a:off x="5791200" y="4953000"/>
            <a:ext cx="2209800" cy="99060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304800" y="228600"/>
            <a:ext cx="86868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Sin-Cos Phase Shifts are Linear</a:t>
            </a:r>
          </a:p>
        </p:txBody>
      </p:sp>
    </p:spTree>
    <p:extLst>
      <p:ext uri="{BB962C8B-B14F-4D97-AF65-F5344CB8AC3E}">
        <p14:creationId xmlns:p14="http://schemas.microsoft.com/office/powerpoint/2010/main" val="2216606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6060" y="1066800"/>
            <a:ext cx="7488648" cy="5288065"/>
          </a:xfrm>
          <a:prstGeom prst="rect">
            <a:avLst/>
          </a:prstGeom>
        </p:spPr>
      </p:pic>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0" y="1143000"/>
                <a:ext cx="9143999" cy="5410200"/>
              </a:xfrm>
            </p:spPr>
            <p:txBody>
              <a:bodyPr/>
              <a:lstStyle/>
              <a:p>
                <a:pPr marL="609600" indent="-609600" eaLnBrk="1" hangingPunct="1">
                  <a:buFontTx/>
                  <a:buNone/>
                </a:pPr>
                <a:r>
                  <a:rPr lang="en-US" sz="2800" dirty="0" err="1" smtClean="0">
                    <a:solidFill>
                      <a:schemeClr val="bg2"/>
                    </a:solidFill>
                    <a:latin typeface="Arial Unicode MS" pitchFamily="34" charset="-128"/>
                    <a:ea typeface="Arial Unicode MS" pitchFamily="34" charset="-128"/>
                    <a:cs typeface="Arial Unicode MS" pitchFamily="34" charset="-128"/>
                  </a:rPr>
                  <a:t>Coefficents</a:t>
                </a:r>
                <a:endParaRPr lang="en-US" sz="2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(Scores)</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Show </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Circular </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Pattern</a:t>
                </a:r>
              </a:p>
              <a:p>
                <a:pPr marL="609600" indent="-609600" eaLnBrk="1" hangingPunct="1">
                  <a:buFontTx/>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Since plot of</a:t>
                </a:r>
                <a:endParaRPr lang="en-US" sz="2800" dirty="0">
                  <a:solidFill>
                    <a:schemeClr val="bg2"/>
                  </a:solidFill>
                  <a:latin typeface="Arial Unicode MS" pitchFamily="34" charset="-128"/>
                  <a:ea typeface="Arial Unicode MS" pitchFamily="34" charset="-128"/>
                  <a:cs typeface="Arial Unicode MS" pitchFamily="34" charset="-128"/>
                </a:endParaRPr>
              </a:p>
              <a:p>
                <a:pPr marL="609600" indent="-609600" eaLnBrk="1" hangingPunct="1">
                  <a:buFontTx/>
                  <a:buNone/>
                </a:pPr>
                <a14:m>
                  <m:oMath xmlns:m="http://schemas.openxmlformats.org/officeDocument/2006/math">
                    <m:func>
                      <m:funcPr>
                        <m:ctrlPr>
                          <a:rPr lang="en-US" sz="2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i="0" smtClean="0">
                            <a:solidFill>
                              <a:schemeClr val="bg2"/>
                            </a:solidFill>
                            <a:latin typeface="Cambria Math" panose="02040503050406030204" pitchFamily="18" charset="0"/>
                            <a:ea typeface="Arial Unicode MS" pitchFamily="34" charset="-128"/>
                            <a:cs typeface="Arial Unicode MS" pitchFamily="34" charset="-128"/>
                          </a:rPr>
                          <m:t>sin</m:t>
                        </m:r>
                      </m:fName>
                      <m:e>
                        <m:r>
                          <a:rPr lang="en-US" sz="2800" i="1" smtClean="0">
                            <a:solidFill>
                              <a:schemeClr val="bg2"/>
                            </a:solidFill>
                            <a:latin typeface="Cambria Math" panose="02040503050406030204" pitchFamily="18" charset="0"/>
                            <a:ea typeface="Cambria Math" panose="02040503050406030204" pitchFamily="18" charset="0"/>
                            <a:cs typeface="Arial Unicode MS" pitchFamily="34" charset="-128"/>
                          </a:rPr>
                          <m:t>𝜑</m:t>
                        </m:r>
                      </m:e>
                    </m:func>
                  </m:oMath>
                </a14:m>
                <a:r>
                  <a:rPr lang="en-US" sz="2800" dirty="0" smtClean="0">
                    <a:solidFill>
                      <a:schemeClr val="bg2"/>
                    </a:solidFill>
                    <a:latin typeface="Arial Unicode MS" pitchFamily="34" charset="-128"/>
                    <a:ea typeface="Arial Unicode MS" pitchFamily="34" charset="-128"/>
                    <a:cs typeface="Arial Unicode MS" pitchFamily="34" charset="-128"/>
                  </a:rPr>
                  <a:t> vs.</a:t>
                </a:r>
                <a14:m>
                  <m:oMath xmlns:m="http://schemas.openxmlformats.org/officeDocument/2006/math">
                    <m:func>
                      <m:funcPr>
                        <m:ctrlPr>
                          <a:rPr lang="en-US" sz="2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2800" i="0" smtClean="0">
                            <a:solidFill>
                              <a:schemeClr val="bg2"/>
                            </a:solidFill>
                            <a:latin typeface="Cambria Math" panose="02040503050406030204" pitchFamily="18" charset="0"/>
                            <a:ea typeface="Arial Unicode MS" pitchFamily="34" charset="-128"/>
                            <a:cs typeface="Arial Unicode MS" pitchFamily="34" charset="-128"/>
                          </a:rPr>
                          <m:t>cos</m:t>
                        </m:r>
                      </m:fName>
                      <m:e>
                        <m:r>
                          <a:rPr lang="en-US" sz="2800" i="1" smtClean="0">
                            <a:solidFill>
                              <a:schemeClr val="bg2"/>
                            </a:solidFill>
                            <a:latin typeface="Cambria Math" panose="02040503050406030204" pitchFamily="18" charset="0"/>
                            <a:ea typeface="Cambria Math" panose="02040503050406030204" pitchFamily="18" charset="0"/>
                            <a:cs typeface="Arial Unicode MS" pitchFamily="34" charset="-128"/>
                          </a:rPr>
                          <m:t>𝜑</m:t>
                        </m:r>
                      </m:e>
                    </m:func>
                  </m:oMath>
                </a14:m>
                <a:r>
                  <a:rPr lang="en-US" sz="2800" dirty="0" smtClean="0">
                    <a:solidFill>
                      <a:schemeClr val="bg2"/>
                    </a:solidFill>
                    <a:latin typeface="Arial Unicode MS" pitchFamily="34" charset="-128"/>
                    <a:ea typeface="Arial Unicode MS" pitchFamily="34" charset="-128"/>
                    <a:cs typeface="Arial Unicode MS" pitchFamily="34" charset="-128"/>
                  </a:rPr>
                  <a:t>,</a:t>
                </a:r>
              </a:p>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from summation</a:t>
                </a:r>
              </a:p>
              <a:p>
                <a:pPr marL="609600" indent="-609600" eaLnBrk="1" hangingPunct="1">
                  <a:buFontTx/>
                  <a:buNone/>
                </a:pPr>
                <a:r>
                  <a:rPr lang="en-US" sz="2800" dirty="0">
                    <a:solidFill>
                      <a:schemeClr val="bg2"/>
                    </a:solidFill>
                    <a:latin typeface="Arial Unicode MS" pitchFamily="34" charset="-128"/>
                    <a:ea typeface="Arial Unicode MS" pitchFamily="34" charset="-128"/>
                    <a:cs typeface="Arial Unicode MS" pitchFamily="34" charset="-128"/>
                  </a:rPr>
                  <a:t>f</a:t>
                </a:r>
                <a:r>
                  <a:rPr lang="en-US" sz="2800" dirty="0" smtClean="0">
                    <a:solidFill>
                      <a:schemeClr val="bg2"/>
                    </a:solidFill>
                    <a:latin typeface="Arial Unicode MS" pitchFamily="34" charset="-128"/>
                    <a:ea typeface="Arial Unicode MS" pitchFamily="34" charset="-128"/>
                    <a:cs typeface="Arial Unicode MS" pitchFamily="34" charset="-128"/>
                  </a:rPr>
                  <a:t>ormula                </a:t>
                </a:r>
                <a14:m>
                  <m:oMath xmlns:m="http://schemas.openxmlformats.org/officeDocument/2006/math">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r>
                          <a:rPr lang="en-US" sz="2800" i="1">
                            <a:solidFill>
                              <a:srgbClr val="000000"/>
                            </a:solidFill>
                            <a:latin typeface="Cambria Math"/>
                            <a:ea typeface="Cambria Math"/>
                            <a:cs typeface="Arial Unicode MS" pitchFamily="34" charset="-128"/>
                          </a:rPr>
                          <m:t>𝜑</m:t>
                        </m:r>
                      </m:e>
                    </m:func>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cos</m:t>
                        </m:r>
                      </m:fName>
                      <m:e>
                        <m:r>
                          <a:rPr lang="en-US" sz="2800" i="1">
                            <a:solidFill>
                              <a:srgbClr val="000000"/>
                            </a:solidFill>
                            <a:latin typeface="Cambria Math"/>
                            <a:ea typeface="Arial Unicode MS" pitchFamily="34" charset="-128"/>
                            <a:cs typeface="Arial Unicode MS" pitchFamily="34" charset="-128"/>
                          </a:rPr>
                          <m:t>𝑥</m:t>
                        </m:r>
                      </m:e>
                    </m:func>
                    <m:r>
                      <a:rPr lang="en-US" sz="2800" i="1">
                        <a:solidFill>
                          <a:srgbClr val="000000"/>
                        </a:solidFill>
                        <a:latin typeface="Cambria Math"/>
                        <a:ea typeface="Arial Unicode MS" pitchFamily="34" charset="-128"/>
                        <a:cs typeface="Arial Unicode MS" pitchFamily="34" charset="-128"/>
                      </a:rPr>
                      <m:t>+</m:t>
                    </m:r>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sin</m:t>
                        </m:r>
                      </m:fName>
                      <m:e>
                        <m:r>
                          <a:rPr lang="en-US" sz="2800" i="1">
                            <a:solidFill>
                              <a:srgbClr val="000000"/>
                            </a:solidFill>
                            <a:latin typeface="Cambria Math"/>
                            <a:ea typeface="Cambria Math"/>
                            <a:cs typeface="Arial Unicode MS" pitchFamily="34" charset="-128"/>
                          </a:rPr>
                          <m:t>𝜑</m:t>
                        </m:r>
                      </m:e>
                    </m:func>
                    <m:func>
                      <m:funcPr>
                        <m:ctrlPr>
                          <a:rPr lang="en-US" sz="2800"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sz="2800">
                            <a:solidFill>
                              <a:srgbClr val="000000"/>
                            </a:solidFill>
                            <a:latin typeface="Cambria Math"/>
                            <a:ea typeface="Arial Unicode MS" pitchFamily="34" charset="-128"/>
                            <a:cs typeface="Arial Unicode MS" pitchFamily="34" charset="-128"/>
                          </a:rPr>
                          <m:t>sin</m:t>
                        </m:r>
                      </m:fName>
                      <m:e>
                        <m:r>
                          <a:rPr lang="en-US" sz="2800" i="1">
                            <a:solidFill>
                              <a:srgbClr val="000000"/>
                            </a:solidFill>
                            <a:latin typeface="Cambria Math"/>
                            <a:ea typeface="Arial Unicode MS" pitchFamily="34" charset="-128"/>
                            <a:cs typeface="Arial Unicode MS" pitchFamily="34" charset="-128"/>
                          </a:rPr>
                          <m:t>𝑥</m:t>
                        </m:r>
                      </m:e>
                    </m:func>
                  </m:oMath>
                </a14:m>
                <a:r>
                  <a:rPr lang="en-US" sz="2800" dirty="0" smtClean="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0" y="1143000"/>
                <a:ext cx="9143999" cy="5410200"/>
              </a:xfrm>
              <a:blipFill>
                <a:blip r:embed="rId4"/>
                <a:stretch>
                  <a:fillRect l="-1333" t="-1240" b="-564"/>
                </a:stretch>
              </a:blipFill>
            </p:spPr>
            <p:txBody>
              <a:bodyPr/>
              <a:lstStyle/>
              <a:p>
                <a:r>
                  <a:rPr lang="en-US">
                    <a:noFill/>
                  </a:rPr>
                  <a:t> </a:t>
                </a:r>
              </a:p>
            </p:txBody>
          </p:sp>
        </mc:Fallback>
      </mc:AlternateContent>
      <p:cxnSp>
        <p:nvCxnSpPr>
          <p:cNvPr id="3" name="Straight Arrow Connector 2"/>
          <p:cNvCxnSpPr/>
          <p:nvPr/>
        </p:nvCxnSpPr>
        <p:spPr>
          <a:xfrm flipV="1">
            <a:off x="1219200" y="2590800"/>
            <a:ext cx="4419600" cy="68580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304800" y="228600"/>
            <a:ext cx="8686800" cy="8382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Sin-Cos Phase Shifts are Linear</a:t>
            </a:r>
          </a:p>
        </p:txBody>
      </p:sp>
    </p:spTree>
    <p:extLst>
      <p:ext uri="{BB962C8B-B14F-4D97-AF65-F5344CB8AC3E}">
        <p14:creationId xmlns:p14="http://schemas.microsoft.com/office/powerpoint/2010/main" val="30826057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Fourier Basis</a:t>
            </a:r>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46" t="12103" r="12820"/>
          <a:stretch>
            <a:fillRect/>
          </a:stretch>
        </p:blipFill>
        <p:spPr>
          <a:xfrm>
            <a:off x="609600" y="914400"/>
            <a:ext cx="8207375" cy="6478588"/>
          </a:xfrm>
          <a:noFill/>
        </p:spPr>
      </p:pic>
    </p:spTree>
    <p:extLst>
      <p:ext uri="{BB962C8B-B14F-4D97-AF65-F5344CB8AC3E}">
        <p14:creationId xmlns:p14="http://schemas.microsoft.com/office/powerpoint/2010/main" val="21926961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Fourier Basis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4800" y="990600"/>
                <a:ext cx="8534400" cy="5105400"/>
              </a:xfrm>
            </p:spPr>
            <p:txBody>
              <a:bodyPr/>
              <a:lstStyle/>
              <a:p>
                <a:pPr marL="0" indent="0">
                  <a:buNone/>
                </a:pPr>
                <a:r>
                  <a:rPr lang="en-US" dirty="0" smtClean="0">
                    <a:solidFill>
                      <a:srgbClr val="000000"/>
                    </a:solidFill>
                    <a:latin typeface="Arial" panose="020B0604020202020204" pitchFamily="34" charset="0"/>
                    <a:cs typeface="Arial" panose="020B0604020202020204" pitchFamily="34" charset="0"/>
                  </a:rPr>
                  <a:t>Fourier Basis Facts:</a:t>
                </a:r>
              </a:p>
              <a:p>
                <a:r>
                  <a:rPr lang="en-US" dirty="0" smtClean="0">
                    <a:solidFill>
                      <a:srgbClr val="000000"/>
                    </a:solidFill>
                    <a:latin typeface="Arial" panose="020B0604020202020204" pitchFamily="34" charset="0"/>
                    <a:cs typeface="Arial" panose="020B0604020202020204" pitchFamily="34" charset="0"/>
                  </a:rPr>
                  <a:t>Two Versions</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Discrete (For Vectors in </a:t>
                </a:r>
                <a14:m>
                  <m:oMath xmlns:m="http://schemas.openxmlformats.org/officeDocument/2006/math">
                    <m:sSup>
                      <m:sSupPr>
                        <m:ctrlPr>
                          <a:rPr lang="en-US" i="1" smtClean="0">
                            <a:solidFill>
                              <a:srgbClr val="000000"/>
                            </a:solidFill>
                            <a:latin typeface="Cambria Math" panose="02040503050406030204" pitchFamily="18" charset="0"/>
                            <a:cs typeface="Arial" panose="020B0604020202020204" pitchFamily="34" charset="0"/>
                          </a:rPr>
                        </m:ctrlPr>
                      </m:sSupPr>
                      <m:e>
                        <m:r>
                          <a:rPr lang="en-US"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ℝ</m:t>
                        </m:r>
                      </m:e>
                      <m:sup>
                        <m:r>
                          <a:rPr lang="en-US" b="0" i="1" smtClean="0">
                            <a:solidFill>
                              <a:srgbClr val="000000"/>
                            </a:solidFill>
                            <a:latin typeface="Cambria Math" panose="02040503050406030204" pitchFamily="18" charset="0"/>
                            <a:cs typeface="Arial" panose="020B0604020202020204" pitchFamily="34" charset="0"/>
                          </a:rPr>
                          <m:t>𝑑</m:t>
                        </m:r>
                      </m:sup>
                    </m:sSup>
                  </m:oMath>
                </a14:m>
                <a:r>
                  <a:rPr lang="en-US" dirty="0" smtClean="0">
                    <a:solidFill>
                      <a:srgbClr val="000000"/>
                    </a:solidFill>
                    <a:latin typeface="Arial" panose="020B0604020202020204" pitchFamily="34" charset="0"/>
                    <a:cs typeface="Arial" panose="020B0604020202020204" pitchFamily="34" charset="0"/>
                  </a:rPr>
                  <a:t>)</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Continuous (For Curves in </a:t>
                </a:r>
                <a14:m>
                  <m:oMath xmlns:m="http://schemas.openxmlformats.org/officeDocument/2006/math">
                    <m:sSup>
                      <m:sSupPr>
                        <m:ctrlPr>
                          <a:rPr lang="en-US" i="1" smtClean="0">
                            <a:solidFill>
                              <a:srgbClr val="000000"/>
                            </a:solidFill>
                            <a:latin typeface="Cambria Math" panose="02040503050406030204" pitchFamily="18" charset="0"/>
                            <a:cs typeface="Arial" panose="020B0604020202020204" pitchFamily="34" charset="0"/>
                          </a:rPr>
                        </m:ctrlPr>
                      </m:sSupPr>
                      <m:e>
                        <m:r>
                          <a:rPr lang="en-US" b="0" i="1" smtClean="0">
                            <a:solidFill>
                              <a:srgbClr val="000000"/>
                            </a:solidFill>
                            <a:latin typeface="Cambria Math" panose="02040503050406030204" pitchFamily="18" charset="0"/>
                            <a:cs typeface="Arial" panose="020B0604020202020204" pitchFamily="34" charset="0"/>
                          </a:rPr>
                          <m:t>𝐿</m:t>
                        </m:r>
                      </m:e>
                      <m:sup>
                        <m:r>
                          <a:rPr lang="en-US" b="0" i="1" smtClean="0">
                            <a:solidFill>
                              <a:srgbClr val="000000"/>
                            </a:solidFill>
                            <a:latin typeface="Cambria Math" panose="02040503050406030204" pitchFamily="18" charset="0"/>
                            <a:cs typeface="Arial" panose="020B0604020202020204" pitchFamily="34" charset="0"/>
                          </a:rPr>
                          <m:t>2</m:t>
                        </m:r>
                      </m:sup>
                    </m:sSup>
                  </m:oMath>
                </a14:m>
                <a:r>
                  <a:rPr lang="en-US" dirty="0" smtClean="0">
                    <a:solidFill>
                      <a:srgbClr val="000000"/>
                    </a:solidFill>
                    <a:latin typeface="Arial" panose="020B0604020202020204" pitchFamily="34" charset="0"/>
                    <a:cs typeface="Arial" panose="020B0604020202020204" pitchFamily="34" charset="0"/>
                  </a:rPr>
                  <a:t>)</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Approximately Same (by Riemann Summation)</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Thus use same graphics for each</a:t>
                </a:r>
              </a:p>
              <a:p>
                <a:r>
                  <a:rPr lang="en-US" dirty="0" smtClean="0">
                    <a:solidFill>
                      <a:srgbClr val="000000"/>
                    </a:solidFill>
                    <a:latin typeface="Arial" panose="020B0604020202020204" pitchFamily="34" charset="0"/>
                    <a:cs typeface="Arial" panose="020B0604020202020204" pitchFamily="34" charset="0"/>
                  </a:rPr>
                  <a:t>Orthonormal Basis</a:t>
                </a:r>
              </a:p>
              <a:p>
                <a:pPr lvl="1"/>
                <a:r>
                  <a:rPr lang="en-US" dirty="0" smtClean="0">
                    <a:solidFill>
                      <a:srgbClr val="000000"/>
                    </a:solidFill>
                    <a:latin typeface="Arial" panose="020B0604020202020204" pitchFamily="34" charset="0"/>
                    <a:cs typeface="Arial" panose="020B0604020202020204" pitchFamily="34" charset="0"/>
                  </a:rPr>
                  <a:t>Exactly true for both versions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4800" y="990600"/>
                <a:ext cx="8534400" cy="5105400"/>
              </a:xfrm>
              <a:blipFill rotWithShape="0">
                <a:blip r:embed="rId3"/>
                <a:stretch>
                  <a:fillRect l="-1786" t="-1553" r="-286"/>
                </a:stretch>
              </a:blipFill>
            </p:spPr>
            <p:txBody>
              <a:bodyPr/>
              <a:lstStyle/>
              <a:p>
                <a:r>
                  <a:rPr lang="en-US">
                    <a:noFill/>
                  </a:rPr>
                  <a:t> </a:t>
                </a:r>
              </a:p>
            </p:txBody>
          </p:sp>
        </mc:Fallback>
      </mc:AlternateContent>
    </p:spTree>
    <p:extLst>
      <p:ext uri="{BB962C8B-B14F-4D97-AF65-F5344CB8AC3E}">
        <p14:creationId xmlns:p14="http://schemas.microsoft.com/office/powerpoint/2010/main" val="2693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en-US" dirty="0">
                    <a:solidFill>
                      <a:srgbClr val="000000"/>
                    </a:solidFill>
                    <a:latin typeface="Tahoma"/>
                  </a:rPr>
                  <a:t>Explicit Screening Found:</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800 </m:t>
                    </m:r>
                  </m:oMath>
                </a14:m>
                <a:r>
                  <a:rPr lang="en-US" altLang="en-US" dirty="0">
                    <a:solidFill>
                      <a:srgbClr val="000000"/>
                    </a:solidFill>
                    <a:latin typeface="Tahoma"/>
                  </a:rPr>
                  <a:t>Non-Binary Variables</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r>
                  <a:rPr lang="en-US" altLang="en-US" dirty="0" smtClean="0">
                    <a:solidFill>
                      <a:srgbClr val="000000"/>
                    </a:solidFill>
                    <a:latin typeface="Tahoma"/>
                  </a:rPr>
                  <a:t>Now Focus on </a:t>
                </a:r>
                <a:r>
                  <a:rPr lang="en-US" altLang="en-US" dirty="0">
                    <a:solidFill>
                      <a:srgbClr val="000000"/>
                    </a:solidFill>
                    <a:latin typeface="Tahoma"/>
                  </a:rPr>
                  <a:t>Those Only</a:t>
                </a:r>
              </a:p>
              <a:p>
                <a:pPr marL="457200" lvl="0" indent="-45720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r>
                  <a:rPr lang="en-US" altLang="en-US" i="1" dirty="0">
                    <a:solidFill>
                      <a:srgbClr val="000000"/>
                    </a:solidFill>
                    <a:latin typeface="Tahoma"/>
                  </a:rPr>
                  <a:t>Standardize</a:t>
                </a:r>
                <a:r>
                  <a:rPr lang="en-US" altLang="en-US" dirty="0">
                    <a:solidFill>
                      <a:srgbClr val="000000"/>
                    </a:solidFill>
                    <a:latin typeface="Tahoma"/>
                  </a:rPr>
                  <a:t> Variables</a:t>
                </a:r>
              </a:p>
              <a:p>
                <a:pPr marL="0" lvl="0" indent="0" algn="ctr" eaLnBrk="1" hangingPunct="1">
                  <a:lnSpc>
                    <a:spcPct val="150000"/>
                  </a:lnSpc>
                  <a:buSzPct val="100000"/>
                  <a:buNone/>
                </a:pPr>
                <a:r>
                  <a:rPr lang="en-US" altLang="en-US" dirty="0">
                    <a:solidFill>
                      <a:srgbClr val="000000"/>
                    </a:solidFill>
                    <a:latin typeface="Tahoma"/>
                  </a:rPr>
                  <a:t>(Subtract Mean, Divide By SD) </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1769"/>
                </a:stretch>
              </a:blipFill>
            </p:spPr>
            <p:txBody>
              <a:bodyPr/>
              <a:lstStyle/>
              <a:p>
                <a:r>
                  <a:rPr lang="en-US">
                    <a:noFill/>
                  </a:rPr>
                  <a:t> </a:t>
                </a:r>
              </a:p>
            </p:txBody>
          </p:sp>
        </mc:Fallback>
      </mc:AlternateContent>
    </p:spTree>
    <p:extLst>
      <p:ext uri="{BB962C8B-B14F-4D97-AF65-F5344CB8AC3E}">
        <p14:creationId xmlns:p14="http://schemas.microsoft.com/office/powerpoint/2010/main" val="25247786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Fourier Basis</a:t>
            </a:r>
          </a:p>
        </p:txBody>
      </p:sp>
      <p:sp>
        <p:nvSpPr>
          <p:cNvPr id="2" name="Content Placeholder 1"/>
          <p:cNvSpPr>
            <a:spLocks noGrp="1"/>
          </p:cNvSpPr>
          <p:nvPr>
            <p:ph idx="1"/>
          </p:nvPr>
        </p:nvSpPr>
        <p:spPr>
          <a:xfrm>
            <a:off x="304800" y="990600"/>
            <a:ext cx="8534400" cy="5105400"/>
          </a:xfrm>
        </p:spPr>
        <p:txBody>
          <a:bodyPr/>
          <a:lstStyle/>
          <a:p>
            <a:pPr marL="0" indent="0">
              <a:buNone/>
            </a:pPr>
            <a:r>
              <a:rPr lang="en-US" dirty="0" smtClean="0">
                <a:solidFill>
                  <a:srgbClr val="000000"/>
                </a:solidFill>
                <a:latin typeface="Arial" panose="020B0604020202020204" pitchFamily="34" charset="0"/>
                <a:cs typeface="Arial" panose="020B0604020202020204" pitchFamily="34" charset="0"/>
              </a:rPr>
              <a:t>Fourier Basis Facts:</a:t>
            </a:r>
          </a:p>
          <a:p>
            <a:r>
              <a:rPr lang="en-US" dirty="0" smtClean="0">
                <a:solidFill>
                  <a:srgbClr val="000000"/>
                </a:solidFill>
                <a:latin typeface="Arial" panose="020B0604020202020204" pitchFamily="34" charset="0"/>
                <a:cs typeface="Arial" panose="020B0604020202020204" pitchFamily="34" charset="0"/>
              </a:rPr>
              <a:t>Complete Basis (spans whole space)</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Exactly True for both versions</a:t>
            </a:r>
          </a:p>
          <a:p>
            <a:r>
              <a:rPr lang="en-US" dirty="0" smtClean="0">
                <a:solidFill>
                  <a:srgbClr val="000000"/>
                </a:solidFill>
                <a:latin typeface="Arial" panose="020B0604020202020204" pitchFamily="34" charset="0"/>
                <a:cs typeface="Arial" panose="020B0604020202020204" pitchFamily="34" charset="0"/>
              </a:rPr>
              <a:t>Basis Elements are “Directions”</a:t>
            </a:r>
          </a:p>
          <a:p>
            <a:pPr lvl="1"/>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Will think about as above</a:t>
            </a:r>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Good References:</a:t>
            </a:r>
          </a:p>
          <a:p>
            <a:pPr marL="0" indent="0">
              <a:buNone/>
            </a:pPr>
            <a:r>
              <a:rPr lang="en-US" dirty="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Brillinger</a:t>
            </a:r>
            <a:r>
              <a:rPr lang="en-US" dirty="0" smtClean="0">
                <a:solidFill>
                  <a:srgbClr val="000000"/>
                </a:solidFill>
                <a:latin typeface="Arial" panose="020B0604020202020204" pitchFamily="34" charset="0"/>
                <a:cs typeface="Arial" panose="020B0604020202020204" pitchFamily="34" charset="0"/>
              </a:rPr>
              <a:t> (2001)</a:t>
            </a:r>
          </a:p>
          <a:p>
            <a:pPr marL="0" indent="0">
              <a:buNone/>
            </a:pP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Bloomfield (2004)</a:t>
            </a:r>
          </a:p>
          <a:p>
            <a:pPr marL="0" indent="0">
              <a:buNone/>
            </a:pP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	(To Fourier Analysis of Time Series)</a:t>
            </a:r>
          </a:p>
          <a:p>
            <a:pPr marL="457200" lvl="1" indent="0">
              <a:buNone/>
            </a:pPr>
            <a:endParaRPr lang="en-US"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8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Fourier Basis</a:t>
            </a:r>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46" t="12103" r="12820"/>
          <a:stretch>
            <a:fillRect/>
          </a:stretch>
        </p:blipFill>
        <p:spPr>
          <a:xfrm>
            <a:off x="609600" y="914400"/>
            <a:ext cx="8207375" cy="6478588"/>
          </a:xfrm>
          <a:noFill/>
        </p:spPr>
      </p:pic>
    </p:spTree>
    <p:extLst>
      <p:ext uri="{BB962C8B-B14F-4D97-AF65-F5344CB8AC3E}">
        <p14:creationId xmlns:p14="http://schemas.microsoft.com/office/powerpoint/2010/main" val="15147305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 Data, FDA View</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idx="1"/>
              </p:nvPr>
            </p:nvSpPr>
            <p:spPr>
              <a:xfrm>
                <a:off x="631825" y="1219200"/>
                <a:ext cx="8094663" cy="5410200"/>
              </a:xfrm>
            </p:spPr>
            <p:txBody>
              <a:bodyPr/>
              <a:lstStyle/>
              <a:p>
                <a:pPr marL="609600" indent="-609600"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Approach</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Project on </a:t>
                </a:r>
                <a:r>
                  <a:rPr lang="en-US" sz="2800" i="1" dirty="0" smtClean="0">
                    <a:solidFill>
                      <a:schemeClr val="bg2"/>
                    </a:solidFill>
                    <a:latin typeface="Arial Unicode MS" pitchFamily="34" charset="-128"/>
                    <a:ea typeface="Arial Unicode MS" pitchFamily="34" charset="-128"/>
                    <a:cs typeface="Arial Unicode MS" pitchFamily="34" charset="-128"/>
                  </a:rPr>
                  <a:t>Period 2 Components Only</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Calculate via Fourier Representation</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Project onto Subspace of </a:t>
                </a:r>
                <a:r>
                  <a:rPr lang="en-US" sz="2800" dirty="0" smtClean="0">
                    <a:solidFill>
                      <a:srgbClr val="FF0000"/>
                    </a:solidFill>
                    <a:latin typeface="Arial Unicode MS" pitchFamily="34" charset="-128"/>
                    <a:ea typeface="Arial Unicode MS" pitchFamily="34" charset="-128"/>
                    <a:cs typeface="Arial Unicode MS" pitchFamily="34" charset="-128"/>
                  </a:rPr>
                  <a:t>Even Frequencies</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Keeps only 2-period part of data</a:t>
                </a:r>
              </a:p>
              <a:p>
                <a:pPr marL="609600" indent="-609600" algn="ctr"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(i.e. same over </a:t>
                </a:r>
                <a:r>
                  <a:rPr lang="en-US" sz="2800" i="1" dirty="0" smtClean="0">
                    <a:solidFill>
                      <a:schemeClr val="bg2"/>
                    </a:solidFill>
                    <a:latin typeface="Arial Unicode MS" pitchFamily="34" charset="-128"/>
                    <a:ea typeface="Arial Unicode MS" pitchFamily="34" charset="-128"/>
                    <a:cs typeface="Arial Unicode MS" pitchFamily="34" charset="-128"/>
                  </a:rPr>
                  <a:t>both cycles</a:t>
                </a:r>
                <a:r>
                  <a:rPr lang="en-US" sz="2800" dirty="0" smtClean="0">
                    <a:solidFill>
                      <a:schemeClr val="bg2"/>
                    </a:solidFill>
                    <a:latin typeface="Arial Unicode MS" pitchFamily="34" charset="-128"/>
                    <a:ea typeface="Arial Unicode MS" pitchFamily="34" charset="-128"/>
                    <a:cs typeface="Arial Unicode MS" pitchFamily="34" charset="-128"/>
                  </a:rPr>
                  <a:t>)</a:t>
                </a:r>
              </a:p>
              <a:p>
                <a:pPr marL="609600" indent="-609600" algn="ctr" eaLnBrk="1" hangingPunct="1">
                  <a:buFontTx/>
                  <a:buNone/>
                </a:pPr>
                <a:r>
                  <a:rPr lang="en-US" sz="2800" dirty="0" smtClean="0">
                    <a:solidFill>
                      <a:schemeClr val="bg2"/>
                    </a:solidFill>
                    <a:latin typeface="Arial Unicode MS" pitchFamily="34" charset="-128"/>
                    <a:ea typeface="Arial Unicode MS" pitchFamily="34" charset="-128"/>
                    <a:cs typeface="Arial Unicode MS" pitchFamily="34" charset="-128"/>
                  </a:rPr>
                  <a:t>(note:   subspace dimension = </a:t>
                </a:r>
                <a14:m>
                  <m:oMath xmlns:m="http://schemas.openxmlformats.org/officeDocument/2006/math">
                    <m:r>
                      <a:rPr lang="en-US" sz="2800" i="1" dirty="0" smtClean="0">
                        <a:solidFill>
                          <a:schemeClr val="bg2"/>
                        </a:solidFill>
                        <a:latin typeface="Cambria Math" panose="02040503050406030204" pitchFamily="18" charset="0"/>
                        <a:ea typeface="Arial Unicode MS" pitchFamily="34" charset="-128"/>
                        <a:cs typeface="Arial Unicode MS" pitchFamily="34" charset="-128"/>
                      </a:rPr>
                      <m:t>𝑑</m:t>
                    </m:r>
                    <m:r>
                      <a:rPr lang="en-US" sz="2800" i="1" dirty="0" smtClean="0">
                        <a:solidFill>
                          <a:schemeClr val="bg2"/>
                        </a:solidFill>
                        <a:latin typeface="Cambria Math" panose="02040503050406030204" pitchFamily="18" charset="0"/>
                        <a:ea typeface="Arial Unicode MS" pitchFamily="34" charset="-128"/>
                        <a:cs typeface="Arial Unicode MS" pitchFamily="34" charset="-128"/>
                      </a:rPr>
                      <m:t>/2</m:t>
                    </m:r>
                  </m:oMath>
                </a14:m>
                <a:r>
                  <a:rPr lang="en-US" sz="2800" dirty="0" smtClean="0">
                    <a:solidFill>
                      <a:schemeClr val="bg2"/>
                    </a:solidFill>
                    <a:latin typeface="Arial Unicode MS" pitchFamily="34" charset="-128"/>
                    <a:ea typeface="Arial Unicode MS" pitchFamily="34" charset="-128"/>
                    <a:cs typeface="Arial Unicode MS" pitchFamily="34" charset="-128"/>
                  </a:rPr>
                  <a:t>)</a:t>
                </a:r>
              </a:p>
              <a:p>
                <a:pPr marL="609600" indent="-609600" eaLnBrk="1" hangingPunct="1"/>
                <a:r>
                  <a:rPr lang="en-US" sz="2800" dirty="0" smtClean="0">
                    <a:solidFill>
                      <a:schemeClr val="bg2"/>
                    </a:solidFill>
                    <a:latin typeface="Arial Unicode MS" pitchFamily="34" charset="-128"/>
                    <a:ea typeface="Arial Unicode MS" pitchFamily="34" charset="-128"/>
                    <a:cs typeface="Arial Unicode MS" pitchFamily="34" charset="-128"/>
                  </a:rPr>
                  <a:t>Then do PCA on projected data</a:t>
                </a:r>
              </a:p>
            </p:txBody>
          </p:sp>
        </mc:Choice>
        <mc:Fallback xmlns="">
          <p:sp>
            <p:nvSpPr>
              <p:cNvPr id="20483" name="Rectangle 3"/>
              <p:cNvSpPr>
                <a:spLocks noGrp="1" noRot="1" noChangeAspect="1" noMove="1" noResize="1" noEditPoints="1" noAdjustHandles="1" noChangeArrowheads="1" noChangeShapeType="1" noTextEdit="1"/>
              </p:cNvSpPr>
              <p:nvPr>
                <p:ph idx="1"/>
              </p:nvPr>
            </p:nvSpPr>
            <p:spPr>
              <a:xfrm>
                <a:off x="631825" y="1219200"/>
                <a:ext cx="8094663" cy="5410200"/>
              </a:xfrm>
              <a:blipFill>
                <a:blip r:embed="rId3"/>
                <a:stretch>
                  <a:fillRect l="-1883" t="-1126"/>
                </a:stretch>
              </a:blipFill>
            </p:spPr>
            <p:txBody>
              <a:bodyPr/>
              <a:lstStyle/>
              <a:p>
                <a:r>
                  <a:rPr lang="en-US">
                    <a:noFill/>
                  </a:rPr>
                  <a:t> </a:t>
                </a:r>
              </a:p>
            </p:txBody>
          </p:sp>
        </mc:Fallback>
      </mc:AlternateContent>
    </p:spTree>
    <p:extLst>
      <p:ext uri="{BB962C8B-B14F-4D97-AF65-F5344CB8AC3E}">
        <p14:creationId xmlns:p14="http://schemas.microsoft.com/office/powerpoint/2010/main" val="13632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28600"/>
            <a:ext cx="8686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Fourier Basis</a:t>
            </a:r>
          </a:p>
        </p:txBody>
      </p:sp>
      <p:pic>
        <p:nvPicPr>
          <p:cNvPr id="21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46" t="12103" r="12820"/>
          <a:stretch>
            <a:fillRect/>
          </a:stretch>
        </p:blipFill>
        <p:spPr>
          <a:xfrm>
            <a:off x="609600" y="914400"/>
            <a:ext cx="8207375" cy="6478588"/>
          </a:xfrm>
          <a:noFill/>
        </p:spPr>
      </p:pic>
      <p:sp>
        <p:nvSpPr>
          <p:cNvPr id="4" name="Oval 3"/>
          <p:cNvSpPr/>
          <p:nvPr/>
        </p:nvSpPr>
        <p:spPr>
          <a:xfrm>
            <a:off x="4724400" y="3581400"/>
            <a:ext cx="4572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Oval 4"/>
          <p:cNvSpPr/>
          <p:nvPr/>
        </p:nvSpPr>
        <p:spPr>
          <a:xfrm>
            <a:off x="4724400" y="685800"/>
            <a:ext cx="4572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Oval 5"/>
          <p:cNvSpPr/>
          <p:nvPr/>
        </p:nvSpPr>
        <p:spPr>
          <a:xfrm>
            <a:off x="-152400" y="3581400"/>
            <a:ext cx="4572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896441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3058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Cycles, Freq. 2 Proj.</a:t>
            </a:r>
          </a:p>
        </p:txBody>
      </p:sp>
      <p:pic>
        <p:nvPicPr>
          <p:cNvPr id="2253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598"/>
          <a:stretch>
            <a:fillRect/>
          </a:stretch>
        </p:blipFill>
        <p:spPr>
          <a:xfrm>
            <a:off x="3581400" y="1009650"/>
            <a:ext cx="5219700" cy="6534150"/>
          </a:xfrm>
          <a:noFill/>
        </p:spPr>
      </p:pic>
      <p:sp>
        <p:nvSpPr>
          <p:cNvPr id="22532" name="Text Box 7"/>
          <p:cNvSpPr txBox="1">
            <a:spLocks noChangeArrowheads="1"/>
          </p:cNvSpPr>
          <p:nvPr/>
        </p:nvSpPr>
        <p:spPr bwMode="auto">
          <a:xfrm>
            <a:off x="762000" y="1524000"/>
            <a:ext cx="23622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charset="0"/>
                <a:ea typeface="+mn-ea"/>
                <a:cs typeface="+mn-cs"/>
              </a:rPr>
              <a:t>PCA 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charset="0"/>
                <a:ea typeface="+mn-ea"/>
                <a:cs typeface="+mn-cs"/>
              </a:rPr>
              <a:t>Freq. 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charset="0"/>
                <a:ea typeface="+mn-ea"/>
                <a:cs typeface="+mn-cs"/>
              </a:rPr>
              <a:t>Periodic</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charset="0"/>
                <a:ea typeface="+mn-ea"/>
                <a:cs typeface="+mn-cs"/>
              </a:rPr>
              <a:t>Component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charset="0"/>
                <a:ea typeface="+mn-ea"/>
                <a:cs typeface="+mn-cs"/>
              </a:rPr>
              <a:t>Of Data</a:t>
            </a:r>
          </a:p>
        </p:txBody>
      </p:sp>
      <p:grpSp>
        <p:nvGrpSpPr>
          <p:cNvPr id="3" name="Group 2"/>
          <p:cNvGrpSpPr/>
          <p:nvPr/>
        </p:nvGrpSpPr>
        <p:grpSpPr>
          <a:xfrm>
            <a:off x="762000" y="1066800"/>
            <a:ext cx="4572000" cy="3200400"/>
            <a:chOff x="762000" y="1066800"/>
            <a:chExt cx="4572000" cy="3200400"/>
          </a:xfrm>
        </p:grpSpPr>
        <p:sp>
          <p:nvSpPr>
            <p:cNvPr id="2" name="Rounded Rectangle 1"/>
            <p:cNvSpPr/>
            <p:nvPr/>
          </p:nvSpPr>
          <p:spPr>
            <a:xfrm>
              <a:off x="762000" y="2286000"/>
              <a:ext cx="2286000" cy="1981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4191000" y="1066800"/>
              <a:ext cx="1143000" cy="1219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4" name="TextBox 3"/>
          <p:cNvSpPr txBox="1"/>
          <p:nvPr/>
        </p:nvSpPr>
        <p:spPr>
          <a:xfrm>
            <a:off x="457200" y="5867400"/>
            <a:ext cx="370165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Arial" charset="0"/>
                <a:ea typeface="+mn-ea"/>
                <a:cs typeface="+mn-cs"/>
              </a:rPr>
              <a:t>Choice of Data Object</a:t>
            </a:r>
            <a:endParaRPr kumimoji="0" lang="en-US" sz="2800" b="0"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8294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3400" y="228600"/>
            <a:ext cx="8153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Yeast Cell Cycles, Freq. 2 Proj.</a:t>
            </a:r>
          </a:p>
        </p:txBody>
      </p:sp>
      <mc:AlternateContent xmlns:mc="http://schemas.openxmlformats.org/markup-compatibility/2006" xmlns:a14="http://schemas.microsoft.com/office/drawing/2010/main">
        <mc:Choice Requires="a14">
          <p:sp>
            <p:nvSpPr>
              <p:cNvPr id="2053" name="Rectangle 3"/>
              <p:cNvSpPr>
                <a:spLocks noGrp="1" noChangeArrowheads="1"/>
              </p:cNvSpPr>
              <p:nvPr>
                <p:ph sz="half" idx="1"/>
              </p:nvPr>
            </p:nvSpPr>
            <p:spPr>
              <a:xfrm>
                <a:off x="304800" y="1143000"/>
                <a:ext cx="8534400" cy="5334000"/>
              </a:xfrm>
            </p:spPr>
            <p:txBody>
              <a:bodyPr/>
              <a:lstStyle/>
              <a:p>
                <a:pPr marL="609600" indent="-609600" eaLnBrk="1" hangingPunct="1">
                  <a:buFontTx/>
                  <a:buNone/>
                </a:pPr>
                <a:r>
                  <a:rPr lang="en-US" sz="3200" dirty="0" smtClean="0">
                    <a:solidFill>
                      <a:schemeClr val="bg2"/>
                    </a:solidFill>
                    <a:latin typeface="Arial Unicode MS" pitchFamily="34" charset="-128"/>
                    <a:ea typeface="Arial Unicode MS" pitchFamily="34" charset="-128"/>
                    <a:cs typeface="Arial Unicode MS" pitchFamily="34" charset="-128"/>
                  </a:rPr>
                  <a:t>PCA on periodic component of data     </a:t>
                </a:r>
              </a:p>
              <a:p>
                <a:pPr marL="609600" indent="-609600" eaLnBrk="1" hangingPunct="1"/>
                <a:r>
                  <a:rPr lang="en-US" sz="3200" dirty="0" smtClean="0">
                    <a:solidFill>
                      <a:schemeClr val="bg2"/>
                    </a:solidFill>
                    <a:latin typeface="Arial Unicode MS" pitchFamily="34" charset="-128"/>
                    <a:ea typeface="Arial Unicode MS" pitchFamily="34" charset="-128"/>
                    <a:cs typeface="Arial Unicode MS" pitchFamily="34" charset="-128"/>
                  </a:rPr>
                  <a:t>Hard to see periodicities in raw data</a:t>
                </a:r>
              </a:p>
              <a:p>
                <a:pPr marL="609600" indent="-609600" eaLnBrk="1" hangingPunct="1"/>
                <a:r>
                  <a:rPr lang="en-US" sz="3200" dirty="0" smtClean="0">
                    <a:solidFill>
                      <a:schemeClr val="bg2"/>
                    </a:solidFill>
                    <a:latin typeface="Arial Unicode MS" pitchFamily="34" charset="-128"/>
                    <a:ea typeface="Arial Unicode MS" pitchFamily="34" charset="-128"/>
                    <a:cs typeface="Arial Unicode MS" pitchFamily="34" charset="-128"/>
                  </a:rPr>
                  <a:t>But very clear in PC1 (~sin) and PC2 (~cos)</a:t>
                </a:r>
              </a:p>
              <a:p>
                <a:pPr marL="609600" indent="-609600" eaLnBrk="1" hangingPunct="1"/>
                <a:r>
                  <a:rPr lang="en-US" sz="3200" dirty="0" smtClean="0">
                    <a:solidFill>
                      <a:schemeClr val="bg2"/>
                    </a:solidFill>
                    <a:latin typeface="Arial Unicode MS" pitchFamily="34" charset="-128"/>
                    <a:ea typeface="Arial Unicode MS" pitchFamily="34" charset="-128"/>
                    <a:cs typeface="Arial Unicode MS" pitchFamily="34" charset="-128"/>
                  </a:rPr>
                  <a:t>PC1 and PC2 explain 65% of variation   (see residuals) </a:t>
                </a:r>
              </a:p>
              <a:p>
                <a:pPr marL="609600" indent="-609600" eaLnBrk="1" hangingPunct="1"/>
                <a:r>
                  <a:rPr lang="en-US" sz="3200" dirty="0" smtClean="0">
                    <a:solidFill>
                      <a:schemeClr val="bg2"/>
                    </a:solidFill>
                    <a:latin typeface="Arial Unicode MS" pitchFamily="34" charset="-128"/>
                    <a:ea typeface="Arial Unicode MS" pitchFamily="34" charset="-128"/>
                    <a:cs typeface="Arial Unicode MS" pitchFamily="34" charset="-128"/>
                  </a:rPr>
                  <a:t>Recall linear combos of sin and cos capture </a:t>
                </a:r>
                <a:r>
                  <a:rPr lang="en-US" sz="3200" dirty="0" smtClean="0">
                    <a:solidFill>
                      <a:schemeClr val="bg2"/>
                    </a:solidFill>
                    <a:latin typeface="Arial" charset="0"/>
                    <a:ea typeface="Arial Unicode MS" pitchFamily="34" charset="-128"/>
                    <a:cs typeface="Arial Unicode MS" pitchFamily="34" charset="-128"/>
                  </a:rPr>
                  <a:t>“</a:t>
                </a:r>
                <a:r>
                  <a:rPr lang="en-US" sz="3200" dirty="0" smtClean="0">
                    <a:solidFill>
                      <a:schemeClr val="bg2"/>
                    </a:solidFill>
                    <a:latin typeface="Arial Unicode MS" pitchFamily="34" charset="-128"/>
                    <a:ea typeface="Arial Unicode MS" pitchFamily="34" charset="-128"/>
                    <a:cs typeface="Arial Unicode MS" pitchFamily="34" charset="-128"/>
                  </a:rPr>
                  <a:t>phase</a:t>
                </a:r>
                <a:r>
                  <a:rPr lang="en-US" sz="3200" dirty="0" smtClean="0">
                    <a:solidFill>
                      <a:schemeClr val="bg2"/>
                    </a:solidFill>
                    <a:latin typeface="Arial" charset="0"/>
                    <a:ea typeface="Arial Unicode MS" pitchFamily="34" charset="-128"/>
                    <a:cs typeface="Arial Unicode MS" pitchFamily="34" charset="-128"/>
                  </a:rPr>
                  <a:t>”,   </a:t>
                </a:r>
                <a:r>
                  <a:rPr lang="en-US" sz="3200" dirty="0" smtClean="0">
                    <a:solidFill>
                      <a:schemeClr val="bg2"/>
                    </a:solidFill>
                    <a:latin typeface="Arial Unicode MS" pitchFamily="34" charset="-128"/>
                    <a:ea typeface="Arial Unicode MS" pitchFamily="34" charset="-128"/>
                    <a:cs typeface="Arial Unicode MS" pitchFamily="34" charset="-128"/>
                  </a:rPr>
                  <a:t>since:</a:t>
                </a:r>
              </a:p>
              <a:p>
                <a:pPr marL="609600" lvl="0" indent="-609600" eaLnBrk="1" hangingPunct="1">
                  <a:buNone/>
                </a:pPr>
                <a14:m>
                  <m:oMathPara xmlns:m="http://schemas.openxmlformats.org/officeDocument/2006/math">
                    <m:oMathParaPr>
                      <m:jc m:val="centerGroup"/>
                    </m:oMathParaPr>
                    <m:oMath xmlns:m="http://schemas.openxmlformats.org/officeDocument/2006/math">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cos</m:t>
                          </m:r>
                        </m:fName>
                        <m:e>
                          <m:d>
                            <m:dPr>
                              <m:ctrlPr>
                                <a:rPr lang="en-US" i="1">
                                  <a:solidFill>
                                    <a:srgbClr val="000000"/>
                                  </a:solidFill>
                                  <a:latin typeface="Cambria Math" panose="02040503050406030204" pitchFamily="18" charset="0"/>
                                  <a:ea typeface="Arial Unicode MS" pitchFamily="34" charset="-128"/>
                                  <a:cs typeface="Arial Unicode MS" pitchFamily="34" charset="-128"/>
                                </a:rPr>
                              </m:ctrlPr>
                            </m:dPr>
                            <m:e>
                              <m:r>
                                <a:rPr lang="en-US" i="1">
                                  <a:solidFill>
                                    <a:srgbClr val="000000"/>
                                  </a:solidFill>
                                  <a:latin typeface="Cambria Math"/>
                                  <a:ea typeface="Arial Unicode MS" pitchFamily="34" charset="-128"/>
                                  <a:cs typeface="Arial Unicode MS" pitchFamily="34" charset="-128"/>
                                </a:rPr>
                                <m:t>𝑥</m:t>
                              </m:r>
                              <m:r>
                                <a:rPr lang="en-US" i="1">
                                  <a:solidFill>
                                    <a:srgbClr val="000000"/>
                                  </a:solidFill>
                                  <a:latin typeface="Cambria Math"/>
                                  <a:ea typeface="Arial Unicode MS" pitchFamily="34" charset="-128"/>
                                  <a:cs typeface="Arial Unicode MS" pitchFamily="34" charset="-128"/>
                                </a:rPr>
                                <m:t>−</m:t>
                              </m:r>
                              <m:r>
                                <a:rPr lang="en-US" i="1">
                                  <a:solidFill>
                                    <a:srgbClr val="000000"/>
                                  </a:solidFill>
                                  <a:latin typeface="Cambria Math"/>
                                  <a:ea typeface="Cambria Math"/>
                                  <a:cs typeface="Arial Unicode MS" pitchFamily="34" charset="-128"/>
                                </a:rPr>
                                <m:t>𝜑</m:t>
                              </m:r>
                            </m:e>
                          </m:d>
                        </m:e>
                      </m:func>
                      <m:r>
                        <a:rPr lang="en-US" i="1">
                          <a:solidFill>
                            <a:srgbClr val="000000"/>
                          </a:solidFill>
                          <a:latin typeface="Cambria Math"/>
                          <a:ea typeface="Arial Unicode MS" pitchFamily="34" charset="-128"/>
                          <a:cs typeface="Arial Unicode MS" pitchFamily="34" charset="-128"/>
                        </a:rPr>
                        <m:t>=</m:t>
                      </m:r>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cos</m:t>
                          </m:r>
                        </m:fName>
                        <m:e>
                          <m:r>
                            <a:rPr lang="en-US" i="1">
                              <a:solidFill>
                                <a:srgbClr val="000000"/>
                              </a:solidFill>
                              <a:latin typeface="Cambria Math"/>
                              <a:ea typeface="Cambria Math"/>
                              <a:cs typeface="Arial Unicode MS" pitchFamily="34" charset="-128"/>
                            </a:rPr>
                            <m:t>𝜑</m:t>
                          </m:r>
                        </m:e>
                      </m:func>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cos</m:t>
                          </m:r>
                        </m:fName>
                        <m:e>
                          <m:r>
                            <a:rPr lang="en-US" i="1">
                              <a:solidFill>
                                <a:srgbClr val="000000"/>
                              </a:solidFill>
                              <a:latin typeface="Cambria Math"/>
                              <a:ea typeface="Arial Unicode MS" pitchFamily="34" charset="-128"/>
                              <a:cs typeface="Arial Unicode MS" pitchFamily="34" charset="-128"/>
                            </a:rPr>
                            <m:t>𝑥</m:t>
                          </m:r>
                        </m:e>
                      </m:func>
                      <m:r>
                        <a:rPr lang="en-US" i="1">
                          <a:solidFill>
                            <a:srgbClr val="000000"/>
                          </a:solidFill>
                          <a:latin typeface="Cambria Math"/>
                          <a:ea typeface="Arial Unicode MS" pitchFamily="34" charset="-128"/>
                          <a:cs typeface="Arial Unicode MS" pitchFamily="34" charset="-128"/>
                        </a:rPr>
                        <m:t>+</m:t>
                      </m:r>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sin</m:t>
                          </m:r>
                        </m:fName>
                        <m:e>
                          <m:r>
                            <a:rPr lang="en-US" i="1">
                              <a:solidFill>
                                <a:srgbClr val="000000"/>
                              </a:solidFill>
                              <a:latin typeface="Cambria Math"/>
                              <a:ea typeface="Cambria Math"/>
                              <a:cs typeface="Arial Unicode MS" pitchFamily="34" charset="-128"/>
                            </a:rPr>
                            <m:t>𝜑</m:t>
                          </m:r>
                        </m:e>
                      </m:func>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sin</m:t>
                          </m:r>
                        </m:fName>
                        <m:e>
                          <m:r>
                            <a:rPr lang="en-US" i="1">
                              <a:solidFill>
                                <a:srgbClr val="000000"/>
                              </a:solidFill>
                              <a:latin typeface="Cambria Math"/>
                              <a:ea typeface="Arial Unicode MS" pitchFamily="34" charset="-128"/>
                              <a:cs typeface="Arial Unicode MS" pitchFamily="34" charset="-128"/>
                            </a:rPr>
                            <m:t>𝑥</m:t>
                          </m:r>
                        </m:e>
                      </m:func>
                    </m:oMath>
                  </m:oMathPara>
                </a14:m>
                <a:endParaRPr lang="en-US" i="1" dirty="0">
                  <a:solidFill>
                    <a:srgbClr val="000000"/>
                  </a:solidFill>
                  <a:latin typeface="Cambria Math"/>
                  <a:ea typeface="Arial Unicode MS" pitchFamily="34" charset="-128"/>
                  <a:cs typeface="Arial Unicode MS" pitchFamily="34" charset="-128"/>
                </a:endParaRPr>
              </a:p>
              <a:p>
                <a:pPr marL="609600" lvl="0" indent="-609600" eaLnBrk="1" hangingPunct="1">
                  <a:buNone/>
                </a:pPr>
                <a:r>
                  <a:rPr lang="en-US" dirty="0">
                    <a:solidFill>
                      <a:srgbClr val="000000"/>
                    </a:solidFill>
                    <a:ea typeface="Arial Unicode MS" pitchFamily="34" charset="-128"/>
                    <a:cs typeface="Arial Unicode MS" pitchFamily="34" charset="-128"/>
                  </a:rPr>
                  <a:t>                             </a:t>
                </a:r>
                <a:r>
                  <a:rPr lang="en-US" dirty="0" smtClean="0">
                    <a:solidFill>
                      <a:srgbClr val="000000"/>
                    </a:solidFill>
                    <a:ea typeface="Arial Unicode MS" pitchFamily="34" charset="-128"/>
                    <a:cs typeface="Arial Unicode MS" pitchFamily="34" charset="-128"/>
                  </a:rPr>
                  <a:t>  </a:t>
                </a:r>
                <a14:m>
                  <m:oMath xmlns:m="http://schemas.openxmlformats.org/officeDocument/2006/math">
                    <m:r>
                      <a:rPr lang="en-US" i="1">
                        <a:solidFill>
                          <a:srgbClr val="000000"/>
                        </a:solidFill>
                        <a:latin typeface="Cambria Math"/>
                        <a:ea typeface="Arial Unicode MS" pitchFamily="34" charset="-128"/>
                        <a:cs typeface="Arial Unicode MS" pitchFamily="34" charset="-128"/>
                      </a:rPr>
                      <m:t>=</m:t>
                    </m:r>
                    <m:sSub>
                      <m:sSubPr>
                        <m:ctrlPr>
                          <a:rPr lang="en-US" i="1">
                            <a:solidFill>
                              <a:srgbClr val="000000"/>
                            </a:solidFill>
                            <a:latin typeface="Cambria Math" panose="02040503050406030204" pitchFamily="18" charset="0"/>
                            <a:ea typeface="Arial Unicode MS" pitchFamily="34" charset="-128"/>
                            <a:cs typeface="Arial Unicode MS" pitchFamily="34" charset="-128"/>
                          </a:rPr>
                        </m:ctrlPr>
                      </m:sSubPr>
                      <m:e>
                        <m:r>
                          <a:rPr lang="en-US" i="1">
                            <a:solidFill>
                              <a:srgbClr val="000000"/>
                            </a:solidFill>
                            <a:latin typeface="Cambria Math"/>
                            <a:ea typeface="Arial Unicode MS" pitchFamily="34" charset="-128"/>
                            <a:cs typeface="Arial Unicode MS" pitchFamily="34" charset="-128"/>
                          </a:rPr>
                          <m:t>𝑐</m:t>
                        </m:r>
                      </m:e>
                      <m:sub>
                        <m:r>
                          <a:rPr lang="en-US" i="1">
                            <a:solidFill>
                              <a:srgbClr val="000000"/>
                            </a:solidFill>
                            <a:latin typeface="Cambria Math"/>
                            <a:ea typeface="Arial Unicode MS" pitchFamily="34" charset="-128"/>
                            <a:cs typeface="Arial Unicode MS" pitchFamily="34" charset="-128"/>
                          </a:rPr>
                          <m:t>1</m:t>
                        </m:r>
                      </m:sub>
                    </m:sSub>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cos</m:t>
                        </m:r>
                      </m:fName>
                      <m:e>
                        <m:r>
                          <a:rPr lang="en-US" i="1">
                            <a:solidFill>
                              <a:srgbClr val="000000"/>
                            </a:solidFill>
                            <a:latin typeface="Cambria Math"/>
                            <a:ea typeface="Arial Unicode MS" pitchFamily="34" charset="-128"/>
                            <a:cs typeface="Arial Unicode MS" pitchFamily="34" charset="-128"/>
                          </a:rPr>
                          <m:t>𝑥</m:t>
                        </m:r>
                      </m:e>
                    </m:func>
                    <m:r>
                      <a:rPr lang="en-US" i="1">
                        <a:solidFill>
                          <a:srgbClr val="000000"/>
                        </a:solidFill>
                        <a:latin typeface="Cambria Math"/>
                        <a:ea typeface="Arial Unicode MS" pitchFamily="34" charset="-128"/>
                        <a:cs typeface="Arial Unicode MS" pitchFamily="34" charset="-128"/>
                      </a:rPr>
                      <m:t>+</m:t>
                    </m:r>
                    <m:sSub>
                      <m:sSubPr>
                        <m:ctrlPr>
                          <a:rPr lang="en-US" i="1">
                            <a:solidFill>
                              <a:srgbClr val="000000"/>
                            </a:solidFill>
                            <a:latin typeface="Cambria Math" panose="02040503050406030204" pitchFamily="18" charset="0"/>
                            <a:ea typeface="Arial Unicode MS" pitchFamily="34" charset="-128"/>
                            <a:cs typeface="Arial Unicode MS" pitchFamily="34" charset="-128"/>
                          </a:rPr>
                        </m:ctrlPr>
                      </m:sSubPr>
                      <m:e>
                        <m:r>
                          <a:rPr lang="en-US" i="1">
                            <a:solidFill>
                              <a:srgbClr val="000000"/>
                            </a:solidFill>
                            <a:latin typeface="Cambria Math"/>
                            <a:ea typeface="Arial Unicode MS" pitchFamily="34" charset="-128"/>
                            <a:cs typeface="Arial Unicode MS" pitchFamily="34" charset="-128"/>
                          </a:rPr>
                          <m:t>𝑐</m:t>
                        </m:r>
                      </m:e>
                      <m:sub>
                        <m:r>
                          <a:rPr lang="en-US" i="1">
                            <a:solidFill>
                              <a:srgbClr val="000000"/>
                            </a:solidFill>
                            <a:latin typeface="Cambria Math"/>
                            <a:ea typeface="Arial Unicode MS" pitchFamily="34" charset="-128"/>
                            <a:cs typeface="Arial Unicode MS" pitchFamily="34" charset="-128"/>
                          </a:rPr>
                          <m:t>2</m:t>
                        </m:r>
                      </m:sub>
                    </m:sSub>
                    <m:func>
                      <m:funcPr>
                        <m:ctrlPr>
                          <a:rPr lang="en-US" i="1">
                            <a:solidFill>
                              <a:srgbClr val="000000"/>
                            </a:solidFill>
                            <a:latin typeface="Cambria Math" panose="02040503050406030204" pitchFamily="18" charset="0"/>
                            <a:ea typeface="Arial Unicode MS" pitchFamily="34" charset="-128"/>
                            <a:cs typeface="Arial Unicode MS" pitchFamily="34" charset="-128"/>
                          </a:rPr>
                        </m:ctrlPr>
                      </m:funcPr>
                      <m:fName>
                        <m:r>
                          <m:rPr>
                            <m:sty m:val="p"/>
                          </m:rPr>
                          <a:rPr lang="en-US">
                            <a:solidFill>
                              <a:srgbClr val="000000"/>
                            </a:solidFill>
                            <a:latin typeface="Cambria Math"/>
                            <a:ea typeface="Arial Unicode MS" pitchFamily="34" charset="-128"/>
                            <a:cs typeface="Arial Unicode MS" pitchFamily="34" charset="-128"/>
                          </a:rPr>
                          <m:t>sin</m:t>
                        </m:r>
                      </m:fName>
                      <m:e>
                        <m:r>
                          <a:rPr lang="en-US" i="1">
                            <a:solidFill>
                              <a:srgbClr val="000000"/>
                            </a:solidFill>
                            <a:latin typeface="Cambria Math"/>
                            <a:ea typeface="Arial Unicode MS" pitchFamily="34" charset="-128"/>
                            <a:cs typeface="Arial Unicode MS" pitchFamily="34" charset="-128"/>
                          </a:rPr>
                          <m:t>𝑥</m:t>
                        </m:r>
                      </m:e>
                    </m:func>
                  </m:oMath>
                </a14:m>
                <a:r>
                  <a:rPr lang="en-US" sz="3200" dirty="0" smtClean="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2053" name="Rectangle 3"/>
              <p:cNvSpPr>
                <a:spLocks noGrp="1" noRot="1" noChangeAspect="1" noMove="1" noResize="1" noEditPoints="1" noAdjustHandles="1" noChangeArrowheads="1" noChangeShapeType="1" noTextEdit="1"/>
              </p:cNvSpPr>
              <p:nvPr>
                <p:ph sz="half" idx="1"/>
              </p:nvPr>
            </p:nvSpPr>
            <p:spPr>
              <a:xfrm>
                <a:off x="304800" y="1143000"/>
                <a:ext cx="8534400" cy="5334000"/>
              </a:xfrm>
              <a:blipFill rotWithShape="1">
                <a:blip r:embed="rId3"/>
                <a:stretch>
                  <a:fillRect l="-2143" t="-1486"/>
                </a:stretch>
              </a:blipFill>
            </p:spPr>
            <p:txBody>
              <a:bodyPr/>
              <a:lstStyle/>
              <a:p>
                <a:r>
                  <a:rPr lang="en-US">
                    <a:noFill/>
                  </a:rPr>
                  <a:t> </a:t>
                </a:r>
              </a:p>
            </p:txBody>
          </p:sp>
        </mc:Fallback>
      </mc:AlternateContent>
    </p:spTree>
    <p:extLst>
      <p:ext uri="{BB962C8B-B14F-4D97-AF65-F5344CB8AC3E}">
        <p14:creationId xmlns:p14="http://schemas.microsoft.com/office/powerpoint/2010/main" val="28898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Frequency 2 Analysis</a:t>
            </a:r>
          </a:p>
        </p:txBody>
      </p:sp>
      <p:sp>
        <p:nvSpPr>
          <p:cNvPr id="23555" name="Rectangle 3"/>
          <p:cNvSpPr>
            <a:spLocks noGrp="1" noChangeArrowheads="1"/>
          </p:cNvSpPr>
          <p:nvPr>
            <p:ph sz="half" idx="1"/>
          </p:nvPr>
        </p:nvSpPr>
        <p:spPr>
          <a:xfrm>
            <a:off x="304800" y="1143000"/>
            <a:ext cx="8534400" cy="5334000"/>
          </a:xfrm>
        </p:spPr>
        <p:txBody>
          <a:bodyPr/>
          <a:lstStyle/>
          <a:p>
            <a:pPr marL="609600" indent="-609600" eaLnBrk="1" hangingPunct="1">
              <a:lnSpc>
                <a:spcPct val="130000"/>
              </a:lnSpc>
            </a:pPr>
            <a:r>
              <a:rPr lang="en-US" sz="3200" dirty="0" smtClean="0">
                <a:solidFill>
                  <a:schemeClr val="bg2"/>
                </a:solidFill>
                <a:latin typeface="Arial Unicode MS" pitchFamily="34" charset="-128"/>
                <a:ea typeface="Arial Unicode MS" pitchFamily="34" charset="-128"/>
                <a:cs typeface="Arial Unicode MS" pitchFamily="34" charset="-128"/>
              </a:rPr>
              <a:t>Most important features of data appear only at frequency 2,</a:t>
            </a:r>
          </a:p>
          <a:p>
            <a:pPr marL="609600" indent="-609600" eaLnBrk="1" hangingPunct="1">
              <a:lnSpc>
                <a:spcPct val="130000"/>
              </a:lnSpc>
            </a:pPr>
            <a:r>
              <a:rPr lang="en-US" sz="3200" dirty="0" smtClean="0">
                <a:solidFill>
                  <a:schemeClr val="bg2"/>
                </a:solidFill>
                <a:latin typeface="Arial Unicode MS" pitchFamily="34" charset="-128"/>
                <a:ea typeface="Arial Unicode MS" pitchFamily="34" charset="-128"/>
                <a:cs typeface="Arial Unicode MS" pitchFamily="34" charset="-128"/>
              </a:rPr>
              <a:t>Hence project data onto 2-dim space of sin and cos (freq. 2)</a:t>
            </a:r>
          </a:p>
          <a:p>
            <a:pPr marL="609600" indent="-609600" eaLnBrk="1" hangingPunct="1">
              <a:lnSpc>
                <a:spcPct val="130000"/>
              </a:lnSpc>
            </a:pPr>
            <a:r>
              <a:rPr lang="en-US" sz="3200" dirty="0" smtClean="0">
                <a:solidFill>
                  <a:schemeClr val="bg2"/>
                </a:solidFill>
                <a:latin typeface="Arial Unicode MS" pitchFamily="34" charset="-128"/>
                <a:ea typeface="Arial Unicode MS" pitchFamily="34" charset="-128"/>
                <a:cs typeface="Arial Unicode MS" pitchFamily="34" charset="-128"/>
              </a:rPr>
              <a:t>Useful view:  scatterplot</a:t>
            </a:r>
          </a:p>
          <a:p>
            <a:pPr marL="609600" indent="-609600" eaLnBrk="1" hangingPunct="1">
              <a:lnSpc>
                <a:spcPct val="130000"/>
              </a:lnSpc>
            </a:pPr>
            <a:r>
              <a:rPr lang="en-US" sz="3200" dirty="0" smtClean="0">
                <a:solidFill>
                  <a:schemeClr val="bg2"/>
                </a:solidFill>
                <a:latin typeface="Arial Unicode MS" pitchFamily="34" charset="-128"/>
                <a:ea typeface="Arial Unicode MS" pitchFamily="34" charset="-128"/>
                <a:cs typeface="Arial Unicode MS" pitchFamily="34" charset="-128"/>
              </a:rPr>
              <a:t>Similar to PCA </a:t>
            </a:r>
            <a:r>
              <a:rPr lang="en-US" sz="3200" dirty="0" err="1" smtClean="0">
                <a:solidFill>
                  <a:schemeClr val="bg2"/>
                </a:solidFill>
                <a:latin typeface="Arial Unicode MS" pitchFamily="34" charset="-128"/>
                <a:ea typeface="Arial Unicode MS" pitchFamily="34" charset="-128"/>
                <a:cs typeface="Arial Unicode MS" pitchFamily="34" charset="-128"/>
              </a:rPr>
              <a:t>proj’ns</a:t>
            </a:r>
            <a:r>
              <a:rPr lang="en-US" sz="3200" dirty="0" smtClean="0">
                <a:solidFill>
                  <a:schemeClr val="bg2"/>
                </a:solidFill>
                <a:latin typeface="Arial Unicode MS" pitchFamily="34" charset="-128"/>
                <a:ea typeface="Arial Unicode MS" pitchFamily="34" charset="-128"/>
                <a:cs typeface="Arial Unicode MS" pitchFamily="34" charset="-128"/>
              </a:rPr>
              <a:t>, except “directions” are now </a:t>
            </a:r>
            <a:r>
              <a:rPr lang="en-US" sz="3200" i="1" dirty="0" smtClean="0">
                <a:solidFill>
                  <a:schemeClr val="bg2"/>
                </a:solidFill>
                <a:latin typeface="Arial Unicode MS" pitchFamily="34" charset="-128"/>
                <a:ea typeface="Arial Unicode MS" pitchFamily="34" charset="-128"/>
                <a:cs typeface="Arial Unicode MS" pitchFamily="34" charset="-128"/>
              </a:rPr>
              <a:t>chosen</a:t>
            </a:r>
            <a:r>
              <a:rPr lang="en-US" sz="3200" dirty="0" smtClean="0">
                <a:solidFill>
                  <a:schemeClr val="bg2"/>
                </a:solidFill>
                <a:latin typeface="Arial Unicode MS" pitchFamily="34" charset="-128"/>
                <a:ea typeface="Arial Unicode MS" pitchFamily="34" charset="-128"/>
                <a:cs typeface="Arial Unicode MS" pitchFamily="34" charset="-128"/>
              </a:rPr>
              <a:t>, not “</a:t>
            </a:r>
            <a:r>
              <a:rPr lang="en-US" sz="3200" dirty="0" err="1" smtClean="0">
                <a:solidFill>
                  <a:schemeClr val="bg2"/>
                </a:solidFill>
                <a:latin typeface="Arial Unicode MS" pitchFamily="34" charset="-128"/>
                <a:ea typeface="Arial Unicode MS" pitchFamily="34" charset="-128"/>
                <a:cs typeface="Arial Unicode MS" pitchFamily="34" charset="-128"/>
              </a:rPr>
              <a:t>var</a:t>
            </a:r>
            <a:r>
              <a:rPr lang="en-US" sz="3200" dirty="0" smtClean="0">
                <a:solidFill>
                  <a:schemeClr val="bg2"/>
                </a:solidFill>
                <a:latin typeface="Arial Unicode MS" pitchFamily="34" charset="-128"/>
                <a:ea typeface="Arial Unicode MS" pitchFamily="34" charset="-128"/>
                <a:cs typeface="Arial Unicode MS" pitchFamily="34" charset="-128"/>
              </a:rPr>
              <a:t> </a:t>
            </a:r>
            <a:r>
              <a:rPr lang="en-US" sz="3200" dirty="0" err="1" smtClean="0">
                <a:solidFill>
                  <a:schemeClr val="bg2"/>
                </a:solidFill>
                <a:latin typeface="Arial Unicode MS" pitchFamily="34" charset="-128"/>
                <a:ea typeface="Arial Unicode MS" pitchFamily="34" charset="-128"/>
                <a:cs typeface="Arial Unicode MS" pitchFamily="34" charset="-128"/>
              </a:rPr>
              <a:t>max’ing</a:t>
            </a:r>
            <a:r>
              <a:rPr lang="en-US" sz="3200" dirty="0" smtClean="0">
                <a:solidFill>
                  <a:schemeClr val="bg2"/>
                </a:solidFill>
                <a:latin typeface="Arial Unicode MS" pitchFamily="34" charset="-128"/>
                <a:ea typeface="Arial Unicode MS" pitchFamily="34" charset="-128"/>
                <a:cs typeface="Arial Unicode MS" pitchFamily="34" charset="-128"/>
              </a:rPr>
              <a:t>”</a:t>
            </a:r>
          </a:p>
        </p:txBody>
      </p:sp>
    </p:spTree>
    <p:extLst>
      <p:ext uri="{BB962C8B-B14F-4D97-AF65-F5344CB8AC3E}">
        <p14:creationId xmlns:p14="http://schemas.microsoft.com/office/powerpoint/2010/main" val="203299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Frequency 2 Analysis</a:t>
            </a:r>
          </a:p>
        </p:txBody>
      </p:sp>
      <p:pic>
        <p:nvPicPr>
          <p:cNvPr id="2457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143000"/>
            <a:ext cx="7696200" cy="5435600"/>
          </a:xfrm>
          <a:noFill/>
        </p:spPr>
      </p:pic>
      <p:sp>
        <p:nvSpPr>
          <p:cNvPr id="2" name="TextBox 1"/>
          <p:cNvSpPr txBox="1"/>
          <p:nvPr/>
        </p:nvSpPr>
        <p:spPr>
          <a:xfrm>
            <a:off x="3746362" y="1566446"/>
            <a:ext cx="113043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Colors are</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81159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27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8382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Frequency 2 Analysis</a:t>
            </a:r>
          </a:p>
        </p:txBody>
      </p:sp>
      <p:sp>
        <p:nvSpPr>
          <p:cNvPr id="25603" name="Rectangle 3"/>
          <p:cNvSpPr>
            <a:spLocks noGrp="1" noChangeArrowheads="1"/>
          </p:cNvSpPr>
          <p:nvPr>
            <p:ph sz="half" idx="1"/>
          </p:nvPr>
        </p:nvSpPr>
        <p:spPr>
          <a:xfrm>
            <a:off x="304800" y="1143000"/>
            <a:ext cx="8534400" cy="5334000"/>
          </a:xfrm>
        </p:spPr>
        <p:txBody>
          <a:bodyPr/>
          <a:lstStyle/>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Project data onto 2-dim space of sin and cos (freq. 2)</a:t>
            </a: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Useful view:  scatterplot</a:t>
            </a: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Angle (in polar coordinates) shows </a:t>
            </a:r>
            <a:r>
              <a:rPr lang="en-US" i="1" dirty="0" smtClean="0">
                <a:solidFill>
                  <a:schemeClr val="bg2"/>
                </a:solidFill>
                <a:latin typeface="Arial Unicode MS" pitchFamily="34" charset="-128"/>
                <a:ea typeface="Arial Unicode MS" pitchFamily="34" charset="-128"/>
                <a:cs typeface="Arial Unicode MS" pitchFamily="34" charset="-128"/>
              </a:rPr>
              <a:t>phase</a:t>
            </a:r>
            <a:endParaRPr lang="en-US"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Colors:  Spellman</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s cell cycle phase classification</a:t>
            </a: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Black was labeled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not periodic</a:t>
            </a:r>
            <a:r>
              <a:rPr lang="en-US" dirty="0" smtClean="0">
                <a:solidFill>
                  <a:schemeClr val="bg2"/>
                </a:solidFill>
                <a:latin typeface="Arial" charset="0"/>
                <a:ea typeface="Arial Unicode MS" pitchFamily="34" charset="-128"/>
                <a:cs typeface="Arial Unicode MS" pitchFamily="34" charset="-128"/>
              </a:rPr>
              <a:t>”</a:t>
            </a:r>
            <a:endParaRPr lang="en-US" dirty="0" smtClean="0">
              <a:solidFill>
                <a:schemeClr val="bg2"/>
              </a:solidFill>
              <a:latin typeface="Arial Unicode MS" pitchFamily="34" charset="-128"/>
              <a:ea typeface="Arial Unicode MS" pitchFamily="34" charset="-128"/>
              <a:cs typeface="Arial Unicode MS" pitchFamily="34" charset="-128"/>
            </a:endParaRP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Within class phases </a:t>
            </a:r>
            <a:r>
              <a:rPr lang="en-US" dirty="0" err="1" smtClean="0">
                <a:solidFill>
                  <a:schemeClr val="bg2"/>
                </a:solidFill>
                <a:latin typeface="Arial Unicode MS" pitchFamily="34" charset="-128"/>
                <a:ea typeface="Arial Unicode MS" pitchFamily="34" charset="-128"/>
                <a:cs typeface="Arial Unicode MS" pitchFamily="34" charset="-128"/>
              </a:rPr>
              <a:t>approx</a:t>
            </a:r>
            <a:r>
              <a:rPr lang="en-US" dirty="0" err="1" smtClean="0">
                <a:solidFill>
                  <a:schemeClr val="bg2"/>
                </a:solidFill>
                <a:latin typeface="Arial" charset="0"/>
                <a:ea typeface="Arial Unicode MS" pitchFamily="34" charset="-128"/>
                <a:cs typeface="Arial Unicode MS" pitchFamily="34" charset="-128"/>
              </a:rPr>
              <a:t>’</a:t>
            </a:r>
            <a:r>
              <a:rPr lang="en-US" dirty="0" err="1" smtClean="0">
                <a:solidFill>
                  <a:schemeClr val="bg2"/>
                </a:solidFill>
                <a:latin typeface="Arial Unicode MS" pitchFamily="34" charset="-128"/>
                <a:ea typeface="Arial Unicode MS" pitchFamily="34" charset="-128"/>
                <a:cs typeface="Arial Unicode MS" pitchFamily="34" charset="-128"/>
              </a:rPr>
              <a:t>ly</a:t>
            </a:r>
            <a:r>
              <a:rPr lang="en-US" dirty="0" smtClean="0">
                <a:solidFill>
                  <a:schemeClr val="bg2"/>
                </a:solidFill>
                <a:latin typeface="Arial Unicode MS" pitchFamily="34" charset="-128"/>
                <a:ea typeface="Arial Unicode MS" pitchFamily="34" charset="-128"/>
                <a:cs typeface="Arial Unicode MS" pitchFamily="34" charset="-128"/>
              </a:rPr>
              <a:t> same, but notable differences</a:t>
            </a:r>
          </a:p>
          <a:p>
            <a:pPr marL="609600" indent="-6096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Later will try to improve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phase classification</a:t>
            </a:r>
            <a:r>
              <a:rPr lang="en-US" dirty="0" smtClean="0">
                <a:solidFill>
                  <a:schemeClr val="bg2"/>
                </a:solidFill>
                <a:latin typeface="Arial" charset="0"/>
                <a:ea typeface="Arial Unicode MS" pitchFamily="34" charset="-128"/>
                <a:cs typeface="Arial Unicode MS" pitchFamily="34" charset="-128"/>
              </a:rPr>
              <a:t>”</a:t>
            </a:r>
            <a:endParaRPr lang="en-US"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40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DAD"/>
            </a:gs>
            <a:gs pos="50000">
              <a:schemeClr val="tx1"/>
            </a:gs>
            <a:gs pos="100000">
              <a:srgbClr val="FFADAD"/>
            </a:gs>
          </a:gsLst>
          <a:lin ang="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152400"/>
            <a:ext cx="7772400" cy="1143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Detailed Look at PCA</a:t>
            </a:r>
          </a:p>
        </p:txBody>
      </p:sp>
      <p:sp>
        <p:nvSpPr>
          <p:cNvPr id="71683"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r>
              <a:rPr lang="en-US" sz="2800" smtClean="0"/>
              <a:t/>
            </a:r>
            <a:br>
              <a:rPr lang="en-US" sz="2800" smtClean="0"/>
            </a:br>
            <a:endParaRPr lang="en-US" sz="2800" smtClean="0"/>
          </a:p>
        </p:txBody>
      </p:sp>
      <p:sp>
        <p:nvSpPr>
          <p:cNvPr id="71684" name="Text Box 4"/>
          <p:cNvSpPr txBox="1">
            <a:spLocks noChangeArrowheads="1"/>
          </p:cNvSpPr>
          <p:nvPr/>
        </p:nvSpPr>
        <p:spPr bwMode="auto">
          <a:xfrm>
            <a:off x="533400" y="1524000"/>
            <a:ext cx="8305800"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Now Study “Folklore” More Carefully</a:t>
            </a:r>
          </a:p>
          <a:p>
            <a:pPr marL="457200" marR="0" lvl="0" indent="-457200" algn="l" defTabSz="914400" rtl="0" eaLnBrk="1" fontAlgn="base" latinLnBrk="0" hangingPunct="1">
              <a:lnSpc>
                <a:spcPct val="16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BackGround</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endParaRPr>
          </a:p>
          <a:p>
            <a:pPr marL="457200" marR="0" lvl="0" indent="-457200" algn="l" defTabSz="914400" rtl="0" eaLnBrk="1" fontAlgn="base" latinLnBrk="0" hangingPunct="1">
              <a:lnSpc>
                <a:spcPct val="16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History</a:t>
            </a:r>
          </a:p>
          <a:p>
            <a:pPr marL="0" marR="0" lvl="0" indent="0" algn="ctr" defTabSz="914400" rtl="0" eaLnBrk="1" fontAlgn="base" latinLnBrk="0" hangingPunct="1">
              <a:lnSpc>
                <a:spcPct val="160000"/>
              </a:lnSpc>
              <a:spcBef>
                <a:spcPct val="0"/>
              </a:spcBef>
              <a:spcAft>
                <a:spcPct val="0"/>
              </a:spcAft>
              <a:buClrTx/>
              <a:buSzTx/>
              <a:tabLst/>
              <a:defRPr/>
            </a:pPr>
            <a:r>
              <a:rPr lang="en-US" dirty="0" smtClean="0">
                <a:solidFill>
                  <a:srgbClr val="000000"/>
                </a:solidFill>
              </a:rPr>
              <a:t>(as noted on 8/22/17)</a:t>
            </a:r>
          </a:p>
          <a:p>
            <a:pPr marL="0" marR="0" lvl="0" indent="0" algn="l" defTabSz="914400" rtl="0" eaLnBrk="1" fontAlgn="base" latinLnBrk="0" hangingPunct="1">
              <a:lnSpc>
                <a:spcPct val="160000"/>
              </a:lnSpc>
              <a:spcBef>
                <a:spcPct val="0"/>
              </a:spcBef>
              <a:spcAft>
                <a:spcPct val="0"/>
              </a:spcAft>
              <a:buClrTx/>
              <a:buSzTx/>
              <a:tabLst/>
              <a:defRPr/>
            </a:pPr>
            <a:r>
              <a:rPr lang="en-US" sz="3200" dirty="0" smtClean="0">
                <a:solidFill>
                  <a:srgbClr val="000000"/>
                </a:solidFill>
              </a:rPr>
              <a:t>Early Use:     Pearson (1901)</a:t>
            </a:r>
          </a:p>
          <a:p>
            <a:pPr marL="0" marR="0" lvl="0" indent="0" algn="l" defTabSz="914400" rtl="0" eaLnBrk="1" fontAlgn="base" latinLnBrk="0" hangingPunct="1">
              <a:lnSpc>
                <a:spcPct val="160000"/>
              </a:lnSpc>
              <a:spcBef>
                <a:spcPct val="0"/>
              </a:spcBef>
              <a:spcAft>
                <a:spcPct val="0"/>
              </a:spcAft>
              <a:buClrTx/>
              <a:buSzTx/>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rPr>
              <a:t>Name “PCA”:     </a:t>
            </a:r>
            <a:r>
              <a:rPr kumimoji="0" lang="en-US" sz="3200" b="0" i="0" u="none" strike="noStrike" kern="1200" cap="none" spc="0" normalizeH="0" baseline="0" noProof="0" dirty="0" err="1" smtClean="0">
                <a:ln>
                  <a:noFill/>
                </a:ln>
                <a:solidFill>
                  <a:srgbClr val="000000"/>
                </a:solidFill>
                <a:effectLst/>
                <a:uLnTx/>
                <a:uFillTx/>
                <a:latin typeface="Arial" charset="0"/>
                <a:ea typeface="+mn-ea"/>
                <a:cs typeface="+mn-cs"/>
              </a:rPr>
              <a:t>Hotelling</a:t>
            </a:r>
            <a:r>
              <a:rPr kumimoji="0" lang="en-US" sz="3200" b="0" i="0" u="none" strike="noStrike" kern="1200" cap="none" spc="0" normalizeH="0" noProof="0" dirty="0" smtClean="0">
                <a:ln>
                  <a:noFill/>
                </a:ln>
                <a:solidFill>
                  <a:srgbClr val="000000"/>
                </a:solidFill>
                <a:effectLst/>
                <a:uLnTx/>
                <a:uFillTx/>
                <a:latin typeface="Arial" charset="0"/>
                <a:ea typeface="+mn-ea"/>
                <a:cs typeface="+mn-cs"/>
              </a:rPr>
              <a:t> (1935)</a:t>
            </a:r>
            <a:endParaRPr kumimoji="0" lang="en-US" sz="3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7062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5941</TotalTime>
  <Words>3457</Words>
  <Application>Microsoft Office PowerPoint</Application>
  <PresentationFormat>On-screen Show (4:3)</PresentationFormat>
  <Paragraphs>1012</Paragraphs>
  <Slides>107</Slides>
  <Notes>107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107</vt:i4>
      </vt:variant>
    </vt:vector>
  </HeadingPairs>
  <TitlesOfParts>
    <vt:vector size="122" baseType="lpstr">
      <vt:lpstr>Arial Unicode MS</vt:lpstr>
      <vt:lpstr>맑은 고딕</vt:lpstr>
      <vt:lpstr>宋体</vt:lpstr>
      <vt:lpstr>Arial</vt:lpstr>
      <vt:lpstr>Cambria Math</vt:lpstr>
      <vt:lpstr>Courier New</vt:lpstr>
      <vt:lpstr>DejaVu LGC Sans</vt:lpstr>
      <vt:lpstr>Gulim</vt:lpstr>
      <vt:lpstr>Tahoma</vt:lpstr>
      <vt:lpstr>Times New Roman</vt:lpstr>
      <vt:lpstr>Wingdings</vt:lpstr>
      <vt:lpstr>Default Design</vt:lpstr>
      <vt:lpstr>12_Default Design</vt:lpstr>
      <vt:lpstr>3_Default Design</vt:lpstr>
      <vt:lpstr>Equation</vt:lpstr>
      <vt:lpstr>Participant Presentations</vt:lpstr>
      <vt:lpstr>Matlab Software</vt:lpstr>
      <vt:lpstr>Object Oriented Data Analysis</vt:lpstr>
      <vt:lpstr>Marg. Dist. Plot Data Example</vt:lpstr>
      <vt:lpstr>Marg. Dist. Plot Data Example</vt:lpstr>
      <vt:lpstr>Marg. Dist. Plot Data Example</vt:lpstr>
      <vt:lpstr>Marg. Dist. Plot Data Example</vt:lpstr>
      <vt:lpstr>Recall Drug Discovery Data</vt:lpstr>
      <vt:lpstr>Marg. Dist. Plot Data Example</vt:lpstr>
      <vt:lpstr>Recall Drug Discovery Data</vt:lpstr>
      <vt:lpstr>Recall Drug Discovery Data</vt:lpstr>
      <vt:lpstr>Recall Drug Discovery Data</vt:lpstr>
      <vt:lpstr>Recall Drug Discovery Data</vt:lpstr>
      <vt:lpstr>Recall Drug Discovery Data</vt:lpstr>
      <vt:lpstr>Caution</vt:lpstr>
      <vt:lpstr>Caution</vt:lpstr>
      <vt:lpstr>Caution</vt:lpstr>
      <vt:lpstr>DiProPerm Hypothesis Test</vt:lpstr>
      <vt:lpstr>DiProPerm Hypothesis Test</vt:lpstr>
      <vt:lpstr>DiProPerm Hypothesis Test</vt:lpstr>
      <vt:lpstr>DiProPerm Hypothesis Test</vt:lpstr>
      <vt:lpstr>DiProPerm Hypothesis Test</vt:lpstr>
      <vt:lpstr>DiProPerm Hypothesis Test</vt:lpstr>
      <vt:lpstr>DiProPerm Hypothesis Test</vt:lpstr>
      <vt:lpstr>Recall Matlab Software</vt:lpstr>
      <vt:lpstr>DiProPerm Hypothesis Test</vt:lpstr>
      <vt:lpstr>Recall Drug Discovery Data</vt:lpstr>
      <vt:lpstr>Recall Drug Discovery Data</vt:lpstr>
      <vt:lpstr>Recall Drug Discovery Data</vt:lpstr>
      <vt:lpstr>Recall Drug Discovery Data</vt:lpstr>
      <vt:lpstr>Recall Drug Discovery Data</vt:lpstr>
      <vt:lpstr>Recall Drug Discovery Data</vt:lpstr>
      <vt:lpstr>Recall Drug Discovery Data</vt:lpstr>
      <vt:lpstr>Recall Drug Discovery Data</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Transformations</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Limitations</vt:lpstr>
      <vt:lpstr>Recall Matlab Software</vt:lpstr>
      <vt:lpstr>Automatic Shifted Log Trans.</vt:lpstr>
      <vt:lpstr>Yeast Cell Cycle Data</vt:lpstr>
      <vt:lpstr>Yeast Cell Cycle Data</vt:lpstr>
      <vt:lpstr>Yeast Cell Cycle Data</vt:lpstr>
      <vt:lpstr>Yeast Cell Cycle Data</vt:lpstr>
      <vt:lpstr>Yeast Cell Cycle Data, FDA View</vt:lpstr>
      <vt:lpstr>Yeast Cell Cycle Data, FDA View</vt:lpstr>
      <vt:lpstr>Yeast Cell Cycle Data, FDA View</vt:lpstr>
      <vt:lpstr>Yeast Cell Cycle Data, FDA View</vt:lpstr>
      <vt:lpstr>Sin-Cos Phase Shifts are Linear</vt:lpstr>
      <vt:lpstr>PowerPoint Presentation</vt:lpstr>
      <vt:lpstr>Sin-Cos Phase Shifts are Linear</vt:lpstr>
      <vt:lpstr>Sin-Cos Phase Shifts are Linear</vt:lpstr>
      <vt:lpstr>Fourier Basis</vt:lpstr>
      <vt:lpstr>Fourier Basis</vt:lpstr>
      <vt:lpstr>Fourier Basis</vt:lpstr>
      <vt:lpstr>Fourier Basis</vt:lpstr>
      <vt:lpstr>Yeast Cell Cycle Data, FDA View</vt:lpstr>
      <vt:lpstr>Fourier Basis</vt:lpstr>
      <vt:lpstr>Yeast Cell Cycles, Freq. 2 Proj.</vt:lpstr>
      <vt:lpstr>Yeast Cell Cycles, Freq. 2 Proj.</vt:lpstr>
      <vt:lpstr>Frequency 2 Analysis</vt:lpstr>
      <vt:lpstr>Frequency 2 Analysis</vt:lpstr>
      <vt:lpstr>Frequency 2 Analysis</vt:lpstr>
      <vt:lpstr>Detailed Look at PCA</vt:lpstr>
      <vt:lpstr>Detailed Look at PCA</vt:lpstr>
      <vt:lpstr>PCA:  Rediscovery – Renaming</vt:lpstr>
      <vt:lpstr>An Interesting Historical Note</vt:lpstr>
      <vt:lpstr>Detailed Look at PCA</vt:lpstr>
      <vt:lpstr>Detailed Look at PCA</vt:lpstr>
      <vt:lpstr>Course Background I</vt:lpstr>
      <vt:lpstr>Course Background I</vt:lpstr>
      <vt:lpstr>Course Background I</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Preferred Customer</dc:creator>
  <cp:lastModifiedBy>JS Marron</cp:lastModifiedBy>
  <cp:revision>342</cp:revision>
  <dcterms:created xsi:type="dcterms:W3CDTF">2001-06-08T01:38:43Z</dcterms:created>
  <dcterms:modified xsi:type="dcterms:W3CDTF">2017-09-06T00:27:39Z</dcterms:modified>
</cp:coreProperties>
</file>