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9" r:id="rId2"/>
    <p:sldMasterId id="2147483733" r:id="rId3"/>
    <p:sldMasterId id="2147483783" r:id="rId4"/>
    <p:sldMasterId id="2147483796" r:id="rId5"/>
    <p:sldMasterId id="2147483808" r:id="rId6"/>
  </p:sldMasterIdLst>
  <p:notesMasterIdLst>
    <p:notesMasterId r:id="rId110"/>
  </p:notesMasterIdLst>
  <p:sldIdLst>
    <p:sldId id="1654" r:id="rId7"/>
    <p:sldId id="1507" r:id="rId8"/>
    <p:sldId id="1521" r:id="rId9"/>
    <p:sldId id="1522" r:id="rId10"/>
    <p:sldId id="1533" r:id="rId11"/>
    <p:sldId id="1534" r:id="rId12"/>
    <p:sldId id="1542" r:id="rId13"/>
    <p:sldId id="1549" r:id="rId14"/>
    <p:sldId id="1565" r:id="rId15"/>
    <p:sldId id="1566" r:id="rId16"/>
    <p:sldId id="1586" r:id="rId17"/>
    <p:sldId id="1587" r:id="rId18"/>
    <p:sldId id="1590" r:id="rId19"/>
    <p:sldId id="1591" r:id="rId20"/>
    <p:sldId id="1592" r:id="rId21"/>
    <p:sldId id="1593" r:id="rId22"/>
    <p:sldId id="1594" r:id="rId23"/>
    <p:sldId id="1613" r:id="rId24"/>
    <p:sldId id="1614" r:id="rId25"/>
    <p:sldId id="1615" r:id="rId26"/>
    <p:sldId id="1616" r:id="rId27"/>
    <p:sldId id="1617" r:id="rId28"/>
    <p:sldId id="1618" r:id="rId29"/>
    <p:sldId id="1619" r:id="rId30"/>
    <p:sldId id="1620" r:id="rId31"/>
    <p:sldId id="1621" r:id="rId32"/>
    <p:sldId id="1622" r:id="rId33"/>
    <p:sldId id="1623" r:id="rId34"/>
    <p:sldId id="1624" r:id="rId35"/>
    <p:sldId id="1625" r:id="rId36"/>
    <p:sldId id="1626" r:id="rId37"/>
    <p:sldId id="1627" r:id="rId38"/>
    <p:sldId id="1628" r:id="rId39"/>
    <p:sldId id="1629" r:id="rId40"/>
    <p:sldId id="1630" r:id="rId41"/>
    <p:sldId id="1631" r:id="rId42"/>
    <p:sldId id="1632" r:id="rId43"/>
    <p:sldId id="1633" r:id="rId44"/>
    <p:sldId id="1634" r:id="rId45"/>
    <p:sldId id="1635" r:id="rId46"/>
    <p:sldId id="1636" r:id="rId47"/>
    <p:sldId id="1637" r:id="rId48"/>
    <p:sldId id="1638" r:id="rId49"/>
    <p:sldId id="1639" r:id="rId50"/>
    <p:sldId id="1640" r:id="rId51"/>
    <p:sldId id="1641" r:id="rId52"/>
    <p:sldId id="1642" r:id="rId53"/>
    <p:sldId id="1643" r:id="rId54"/>
    <p:sldId id="1644" r:id="rId55"/>
    <p:sldId id="1645" r:id="rId56"/>
    <p:sldId id="1646" r:id="rId57"/>
    <p:sldId id="1647" r:id="rId58"/>
    <p:sldId id="1648" r:id="rId59"/>
    <p:sldId id="1649" r:id="rId60"/>
    <p:sldId id="1650" r:id="rId61"/>
    <p:sldId id="1651" r:id="rId62"/>
    <p:sldId id="1652" r:id="rId63"/>
    <p:sldId id="1653" r:id="rId64"/>
    <p:sldId id="1425" r:id="rId65"/>
    <p:sldId id="1426" r:id="rId66"/>
    <p:sldId id="1427" r:id="rId67"/>
    <p:sldId id="1428" r:id="rId68"/>
    <p:sldId id="1429" r:id="rId69"/>
    <p:sldId id="1430" r:id="rId70"/>
    <p:sldId id="1431" r:id="rId71"/>
    <p:sldId id="1432" r:id="rId72"/>
    <p:sldId id="1433" r:id="rId73"/>
    <p:sldId id="1434" r:id="rId74"/>
    <p:sldId id="1435" r:id="rId75"/>
    <p:sldId id="1436" r:id="rId76"/>
    <p:sldId id="1437" r:id="rId77"/>
    <p:sldId id="1438" r:id="rId78"/>
    <p:sldId id="1439" r:id="rId79"/>
    <p:sldId id="1440" r:id="rId80"/>
    <p:sldId id="1441" r:id="rId81"/>
    <p:sldId id="1442" r:id="rId82"/>
    <p:sldId id="1443" r:id="rId83"/>
    <p:sldId id="1444" r:id="rId84"/>
    <p:sldId id="1445" r:id="rId85"/>
    <p:sldId id="1446" r:id="rId86"/>
    <p:sldId id="1447" r:id="rId87"/>
    <p:sldId id="1448" r:id="rId88"/>
    <p:sldId id="1449" r:id="rId89"/>
    <p:sldId id="1450" r:id="rId90"/>
    <p:sldId id="1451" r:id="rId91"/>
    <p:sldId id="1452" r:id="rId92"/>
    <p:sldId id="1453" r:id="rId93"/>
    <p:sldId id="1454" r:id="rId94"/>
    <p:sldId id="1455" r:id="rId95"/>
    <p:sldId id="1456" r:id="rId96"/>
    <p:sldId id="1457" r:id="rId97"/>
    <p:sldId id="1458" r:id="rId98"/>
    <p:sldId id="1459" r:id="rId99"/>
    <p:sldId id="1460" r:id="rId100"/>
    <p:sldId id="1461" r:id="rId101"/>
    <p:sldId id="1462" r:id="rId102"/>
    <p:sldId id="1463" r:id="rId103"/>
    <p:sldId id="1464" r:id="rId104"/>
    <p:sldId id="1465" r:id="rId105"/>
    <p:sldId id="1466" r:id="rId106"/>
    <p:sldId id="1467" r:id="rId107"/>
    <p:sldId id="1468" r:id="rId108"/>
    <p:sldId id="1295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3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659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42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21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64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42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705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1335C6-141A-4EE8-8C3C-563A22744C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01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13C9BD2-B715-4636-9E8B-CA05735883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65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6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5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5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0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4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8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33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80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09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321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1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54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5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47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9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28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92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12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5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625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92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61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35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12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29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92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2613F-7A45-434C-8135-CA67F5E3A9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07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C453-4769-4B05-AE18-EEAAA163D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338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4BAC0-BC75-423B-8B06-B527CC4476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30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AB3AE-FDE8-4298-98DA-9336680167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1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71080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88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20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216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A1AE2-E188-4712-85ED-A30AB70AF3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496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E5F0F-F07B-4050-8EAB-BA1BBF7D9A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984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180C0-36F1-41C8-B57F-41D19B166B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98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9DAB5-0E3C-49B1-8017-0AB2C4F7FF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072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C0462-BE6A-4748-9EE5-78163E070F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8798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84AF1-8CF0-4B74-87DC-0BFD004B3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267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5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0338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6B891-B430-40A2-B083-37ED5A23B1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14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2918-10E0-40B0-B728-5D1F96DE6D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906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0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57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828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735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17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994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553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25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68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1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24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07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28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34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834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63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065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1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8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9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45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10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82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6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6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0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16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7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3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6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63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1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9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7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93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75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9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1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4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64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5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746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4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6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99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9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54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5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7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48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479550"/>
            <a:ext cx="3971925" cy="4768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5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3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8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37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8231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1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6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4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10/17/2017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3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362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0C8FF"/>
            </a:gs>
            <a:gs pos="50000">
              <a:schemeClr val="accent1">
                <a:gamma/>
                <a:tint val="0"/>
                <a:invGamma/>
              </a:schemeClr>
            </a:gs>
            <a:gs pos="0">
              <a:srgbClr val="AACEFF"/>
            </a:gs>
            <a:gs pos="100000">
              <a:srgbClr val="A0C8FF"/>
            </a:gs>
          </a:gsLst>
          <a:lin ang="7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1" y="457202"/>
            <a:ext cx="7148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6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Title</a:t>
            </a:r>
          </a:p>
          <a:p>
            <a:pPr lvl="0"/>
            <a:r>
              <a:rPr lang="en-US" altLang="ko-KR" dirty="0" smtClean="0"/>
              <a:t>J. S. </a:t>
            </a:r>
            <a:r>
              <a:rPr lang="en-US" altLang="ko-KR" dirty="0" err="1" smtClean="0"/>
              <a:t>Marron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Dept. of Statistics and Operations Research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4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01686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C3618B-0976-49FC-BB03-CB1CC49DB60B}" type="slidenum">
              <a:rPr lang="ko-KR" altLang="en-US" sz="75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 sz="75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-1" y="0"/>
            <a:ext cx="1198563" cy="1050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69056" tIns="34529" rIns="69056" bIns="3452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solidFill>
                  <a:srgbClr val="000000"/>
                </a:solidFill>
              </a:rPr>
              <a:t>UNC, Stat &amp; OR</a:t>
            </a:r>
          </a:p>
        </p:txBody>
      </p:sp>
      <p:pic>
        <p:nvPicPr>
          <p:cNvPr id="89125" name="Picture 3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9402" r="71519" b="19797"/>
          <a:stretch/>
        </p:blipFill>
        <p:spPr bwMode="auto">
          <a:xfrm>
            <a:off x="87406" y="47066"/>
            <a:ext cx="1062318" cy="11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00007F"/>
          </a:solidFill>
          <a:latin typeface="Tahoma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70335" indent="-341710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100">
          <a:solidFill>
            <a:srgbClr val="000000"/>
          </a:solidFill>
          <a:latin typeface="+mn-lt"/>
        </a:defRPr>
      </a:lvl2pPr>
      <a:lvl3pPr marL="1027510" indent="-17145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84685" indent="-1714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7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485901" y="1885950"/>
            <a:ext cx="6201966" cy="3576638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Organizational Model:</a:t>
            </a:r>
          </a:p>
          <a:p>
            <a:pPr marL="0" indent="0" algn="l"/>
            <a:r>
              <a:rPr lang="en-US" altLang="en-US" dirty="0" smtClean="0"/>
              <a:t> </a:t>
            </a:r>
            <a:r>
              <a:rPr lang="en-US" altLang="en-US" dirty="0"/>
              <a:t>	</a:t>
            </a:r>
            <a:r>
              <a:rPr lang="en-US" altLang="en-US" dirty="0" smtClean="0"/>
              <a:t>Multiple Matrices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	(Data Types, i.e. “Blocks”)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/>
              <a:t>W</a:t>
            </a:r>
            <a:r>
              <a:rPr lang="en-US" altLang="en-US" dirty="0" smtClean="0"/>
              <a:t>ith </a:t>
            </a:r>
            <a:r>
              <a:rPr lang="en-US" altLang="en-US" u="sng" dirty="0" smtClean="0"/>
              <a:t>common</a:t>
            </a:r>
          </a:p>
          <a:p>
            <a:pPr marL="0" indent="0" algn="l"/>
            <a:r>
              <a:rPr lang="en-US" altLang="en-US" dirty="0" smtClean="0"/>
              <a:t>        </a:t>
            </a:r>
            <a:r>
              <a:rPr lang="en-US" altLang="en-US" dirty="0" smtClean="0">
                <a:solidFill>
                  <a:srgbClr val="3333FF"/>
                </a:solidFill>
              </a:rPr>
              <a:t>Columns</a:t>
            </a:r>
            <a:r>
              <a:rPr lang="en-US" altLang="en-US" dirty="0" smtClean="0"/>
              <a:t> as Data Objects</a:t>
            </a:r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6457950" y="2000250"/>
            <a:ext cx="1314450" cy="17145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5B5249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57950" y="4000501"/>
            <a:ext cx="1314450" cy="112438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5B5249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57950" y="5438559"/>
            <a:ext cx="1314450" cy="333591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  <a:extLst/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5B5249"/>
              </a:solidFill>
              <a:latin typeface="Tahom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43700" y="2000250"/>
            <a:ext cx="114300" cy="3771900"/>
            <a:chOff x="7467600" y="1524000"/>
            <a:chExt cx="152400" cy="5029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56" tIns="34529" rIns="69056" bIns="34529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5B5249"/>
                </a:solidFill>
                <a:latin typeface="Tahoma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467600" y="6108412"/>
              <a:ext cx="152400" cy="444788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56" tIns="34529" rIns="69056" bIns="34529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5B5249"/>
                </a:solidFill>
                <a:latin typeface="Tahoma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9056" tIns="34529" rIns="69056" bIns="34529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5B5249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4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4027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10894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/>
              <a:t>Zhenlin</a:t>
            </a:r>
            <a:r>
              <a:rPr lang="en-US" dirty="0"/>
              <a:t> Xu </a:t>
            </a:r>
            <a:r>
              <a:rPr lang="en-US" dirty="0" smtClean="0"/>
              <a:t> -  Imaging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Dylan </a:t>
            </a:r>
            <a:r>
              <a:rPr lang="en-US" dirty="0" err="1"/>
              <a:t>Glotzer</a:t>
            </a:r>
            <a:r>
              <a:rPr lang="en-US" dirty="0"/>
              <a:t> </a:t>
            </a:r>
            <a:r>
              <a:rPr lang="en-US" dirty="0" smtClean="0"/>
              <a:t> -  Extreme </a:t>
            </a:r>
            <a:r>
              <a:rPr lang="en-US" dirty="0"/>
              <a:t>Ship </a:t>
            </a:r>
            <a:r>
              <a:rPr lang="en-US" dirty="0" smtClean="0"/>
              <a:t>Motions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Aditya </a:t>
            </a:r>
            <a:r>
              <a:rPr lang="en-US" dirty="0" err="1"/>
              <a:t>Balaram</a:t>
            </a:r>
            <a:r>
              <a:rPr lang="en-US" dirty="0"/>
              <a:t> </a:t>
            </a:r>
            <a:r>
              <a:rPr lang="en-US" dirty="0" smtClean="0"/>
              <a:t> -  Single </a:t>
            </a:r>
            <a:r>
              <a:rPr lang="en-US" dirty="0"/>
              <a:t>Pass </a:t>
            </a:r>
            <a:r>
              <a:rPr lang="en-US" dirty="0" smtClean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40160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Mathematically Driven Recommendation: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Use </a:t>
                </a: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Mean Difference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Summary to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Focus on: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algn="ctr" eaLnBrk="1" hangingPunct="1">
                  <a:lnSpc>
                    <a:spcPct val="14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 bwMode="auto">
          <a:xfrm>
            <a:off x="1905000" y="1676400"/>
            <a:ext cx="54625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2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Enough for families to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Spherical PC doesn’t change anything!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Simulations,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Came Together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for High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44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2376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(Will do more later in course)</a:t>
            </a:r>
          </a:p>
        </p:txBody>
      </p:sp>
    </p:spTree>
    <p:extLst>
      <p:ext uri="{BB962C8B-B14F-4D97-AF65-F5344CB8AC3E}">
        <p14:creationId xmlns:p14="http://schemas.microsoft.com/office/powerpoint/2010/main" val="36736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8648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8047"/>
            <a:ext cx="4953000" cy="3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Cases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Randomly Degraded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Xiong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Dittmer &amp; Marron  (2016)</a:t>
            </a: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19490" name="Picture 2" descr="https://media.licdn.com/mpr/mpr/shrinknp_200_200/AAEAAQAAAAAAAAQ8AAAAJGVhMmU5NDlhLThkNGItNDM3Yy05ZTM1LTViZTdkNzgyZWUw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6661" b="46740"/>
          <a:stretch/>
        </p:blipFill>
        <p:spPr bwMode="auto">
          <a:xfrm>
            <a:off x="0" y="4724400"/>
            <a:ext cx="2013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https://unclineberger.org/images/carousel-images/dirk-dittmer-phd-global-oncology-vir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7" r="19878"/>
          <a:stretch/>
        </p:blipFill>
        <p:spPr bwMode="auto">
          <a:xfrm>
            <a:off x="7239000" y="4713519"/>
            <a:ext cx="1905000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Objects:     Counts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irus Genome &amp; </a:t>
                </a:r>
                <a:r>
                  <a:rPr lang="en-US" sz="2400" u="sng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1: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Highly Variable DNA Amplification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 by Dividing by Total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Simplex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≥0,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Have  “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Corners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Mostly 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Non-0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Center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Almost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All 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4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-5 &lt;&lt; -3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8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situation: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~10,000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usual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Dist’s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14-08-29 at 3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14400"/>
            <a:ext cx="720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Class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Center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Class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Really in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Multiple Corners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5397" r="13876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Classify Using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Data Result: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+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–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+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-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32153" r="4493" b="10698"/>
          <a:stretch/>
        </p:blipFill>
        <p:spPr bwMode="auto">
          <a:xfrm>
            <a:off x="4775348" y="2286000"/>
            <a:ext cx="43686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0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Radial DWD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0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29400" y="4343400"/>
            <a:ext cx="2438400" cy="21454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Methods All Poor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1" y="2133600"/>
            <a:ext cx="7086599" cy="2362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17526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4400" r="3830" b="16124"/>
          <a:stretch/>
        </p:blipFill>
        <p:spPr bwMode="auto">
          <a:xfrm>
            <a:off x="1023662" y="1828800"/>
            <a:ext cx="8120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With Simulation Study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Stunning Test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Classificat’n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grows!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Melanoma &amp; (Benign) 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Image Features From </a:t>
            </a:r>
            <a:r>
              <a:rPr lang="en-US" dirty="0"/>
              <a:t>9/5/17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(Recall from Transformation Discussion)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Paper:   </a:t>
            </a:r>
            <a:r>
              <a:rPr lang="en-US" dirty="0" err="1" smtClean="0"/>
              <a:t>Miedema</a:t>
            </a:r>
            <a:r>
              <a:rPr lang="en-US" dirty="0" smtClean="0"/>
              <a:t> et al (2012)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5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3366673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200" smtClean="0">
                <a:solidFill>
                  <a:srgbClr val="FFFFFF"/>
                </a:solidFill>
              </a:rPr>
              <a:t>Delaunay Triangulation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Triangulation of nuclear centers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Mean Delaunay, Max. Delaunay, etc.</a:t>
            </a:r>
          </a:p>
        </p:txBody>
      </p:sp>
    </p:spTree>
    <p:extLst>
      <p:ext uri="{BB962C8B-B14F-4D97-AF65-F5344CB8AC3E}">
        <p14:creationId xmlns:p14="http://schemas.microsoft.com/office/powerpoint/2010/main" val="578752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 </a:t>
            </a:r>
            <a:r>
              <a:rPr lang="en-US" dirty="0"/>
              <a:t>9/5/17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Studied</a:t>
            </a:r>
          </a:p>
          <a:p>
            <a:pPr marL="0" indent="0">
              <a:buNone/>
            </a:pPr>
            <a:r>
              <a:rPr lang="en-US" dirty="0" smtClean="0"/>
              <a:t>Transformation</a:t>
            </a:r>
          </a:p>
          <a:p>
            <a:pPr marL="0" indent="0">
              <a:buNone/>
            </a:pPr>
            <a:r>
              <a:rPr lang="en-US" dirty="0" smtClean="0"/>
              <a:t>Of This</a:t>
            </a:r>
          </a:p>
          <a:p>
            <a:pPr marL="0" indent="0"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9858"/>
            <a:ext cx="4343400" cy="30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0704"/>
            <a:ext cx="4343400" cy="30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48400" y="2362200"/>
            <a:ext cx="0" cy="2667000"/>
          </a:xfrm>
          <a:prstGeom prst="straightConnector1">
            <a:avLst/>
          </a:prstGeom>
          <a:ln w="6350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5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</a:t>
            </a:r>
            <a:r>
              <a:rPr lang="en-US" dirty="0" smtClean="0">
                <a:solidFill>
                  <a:srgbClr val="FF0000"/>
                </a:solidFill>
              </a:rPr>
              <a:t>Melanoma</a:t>
            </a:r>
            <a:r>
              <a:rPr lang="en-US" dirty="0" smtClean="0"/>
              <a:t> &amp; (Benign) </a:t>
            </a: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Explore with PCA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6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8663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76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1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Orthogonal</a:t>
            </a:r>
          </a:p>
          <a:p>
            <a:pPr marL="0" indent="0">
              <a:buNone/>
            </a:pPr>
            <a:r>
              <a:rPr lang="en-US" dirty="0" smtClean="0"/>
              <a:t>PCs</a:t>
            </a:r>
          </a:p>
          <a:p>
            <a:pPr marL="0" indent="0">
              <a:buNone/>
            </a:pPr>
            <a:r>
              <a:rPr lang="en-US" dirty="0" smtClean="0"/>
              <a:t>Avoid</a:t>
            </a:r>
          </a:p>
          <a:p>
            <a:pPr marL="0" indent="0">
              <a:buNone/>
            </a:pPr>
            <a:r>
              <a:rPr lang="en-US" dirty="0" smtClean="0"/>
              <a:t>Strange</a:t>
            </a:r>
          </a:p>
          <a:p>
            <a:pPr marL="0" indent="0"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8595" y="4024243"/>
            <a:ext cx="2920005" cy="2429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18595" y="4267200"/>
            <a:ext cx="4444005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8595" y="4267200"/>
            <a:ext cx="5968005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13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Return</a:t>
            </a:r>
          </a:p>
          <a:p>
            <a:pPr marL="0" indent="0">
              <a:buNone/>
            </a:pP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9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Melanoma 1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Sev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Dys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 Out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Pairwise</a:t>
            </a:r>
          </a:p>
          <a:p>
            <a:pPr marL="0" indent="0">
              <a:buNone/>
            </a:pP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2286001"/>
            <a:ext cx="3048000" cy="3134617"/>
            <a:chOff x="76200" y="2286001"/>
            <a:chExt cx="3048000" cy="313461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4343400"/>
              <a:ext cx="22797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Separation 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From PC1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0"/>
            </p:cNvCxnSpPr>
            <p:nvPr/>
          </p:nvCxnSpPr>
          <p:spPr>
            <a:xfrm flipV="1">
              <a:off x="1216096" y="2286001"/>
              <a:ext cx="1908104" cy="205739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200" y="5739825"/>
            <a:ext cx="7467600" cy="584775"/>
            <a:chOff x="76200" y="5739825"/>
            <a:chExt cx="74676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573982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And PC4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902341" y="5867400"/>
              <a:ext cx="5641459" cy="16481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902341" y="2286001"/>
            <a:ext cx="5489059" cy="374621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7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&amp; Ortho PCs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Than Full</a:t>
            </a:r>
          </a:p>
          <a:p>
            <a:pPr marL="0" indent="0">
              <a:buNone/>
            </a:pPr>
            <a:r>
              <a:rPr lang="en-US" dirty="0" smtClean="0"/>
              <a:t>Data???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Could use </a:t>
            </a:r>
            <a:r>
              <a:rPr lang="en-US" dirty="0" err="1" smtClean="0"/>
              <a:t>DiProPerm</a:t>
            </a:r>
            <a:r>
              <a:rPr lang="en-US" dirty="0" smtClean="0"/>
              <a:t> Hypothesis Test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Alternate Approach from </a:t>
            </a:r>
            <a:r>
              <a:rPr lang="en-US" u="sng" dirty="0" smtClean="0"/>
              <a:t>Signal Detection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Receiver Operator Characteristic</a:t>
            </a:r>
          </a:p>
          <a:p>
            <a:pPr marL="0" indent="0" algn="ctr">
              <a:buNone/>
            </a:pPr>
            <a:r>
              <a:rPr lang="en-US" dirty="0" smtClean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18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Developed in WWII, History in</a:t>
            </a:r>
          </a:p>
          <a:p>
            <a:pPr marL="0" indent="0">
              <a:buNone/>
            </a:pPr>
            <a:r>
              <a:rPr lang="en-US" dirty="0"/>
              <a:t>Green and </a:t>
            </a:r>
            <a:r>
              <a:rPr lang="en-US" dirty="0" err="1"/>
              <a:t>Swets</a:t>
            </a:r>
            <a:r>
              <a:rPr lang="en-US" dirty="0"/>
              <a:t> (1966)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033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4746624"/>
            <a:ext cx="6370030" cy="2111376"/>
            <a:chOff x="0" y="4746624"/>
            <a:chExt cx="6370030" cy="211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5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Modern Treatment:</a:t>
            </a:r>
          </a:p>
          <a:p>
            <a:pPr marL="0" indent="0" algn="ctr">
              <a:buNone/>
            </a:pPr>
            <a:r>
              <a:rPr lang="en-US" dirty="0" smtClean="0"/>
              <a:t>DeLong, DeLong </a:t>
            </a:r>
            <a:r>
              <a:rPr lang="en-US" dirty="0"/>
              <a:t>&amp; </a:t>
            </a:r>
            <a:r>
              <a:rPr lang="en-US" dirty="0" smtClean="0"/>
              <a:t>Clarke-Pearson (1988)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6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Idea:     For Range of </a:t>
            </a:r>
            <a:r>
              <a:rPr lang="en-US" i="1" dirty="0" smtClean="0"/>
              <a:t>Cutoffs</a:t>
            </a:r>
          </a:p>
          <a:p>
            <a:pPr marL="0" indent="0">
              <a:buNone/>
            </a:pPr>
            <a:r>
              <a:rPr lang="en-US" dirty="0" smtClean="0"/>
              <a:t>Plot: 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+1’s Smaller than Cutoff</a:t>
            </a:r>
          </a:p>
          <a:p>
            <a:pPr marL="0" indent="0" algn="ctr">
              <a:buNone/>
            </a:pPr>
            <a:r>
              <a:rPr lang="en-US" dirty="0" smtClean="0"/>
              <a:t>Vs.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-1s Smaller than Cutoff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691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Aim:</a:t>
            </a:r>
          </a:p>
          <a:p>
            <a:pPr marL="0" indent="0">
              <a:buNone/>
            </a:pPr>
            <a:r>
              <a:rPr lang="en-US" dirty="0" smtClean="0"/>
              <a:t>Quantify</a:t>
            </a:r>
          </a:p>
          <a:p>
            <a:pPr marL="0" indent="0">
              <a:buNone/>
            </a:pPr>
            <a:r>
              <a:rPr lang="en-US" dirty="0" smtClean="0"/>
              <a:t>“Overlap”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Approach</a:t>
            </a:r>
          </a:p>
          <a:p>
            <a:pPr marL="0" indent="0">
              <a:buNone/>
            </a:pPr>
            <a:r>
              <a:rPr lang="en-US" dirty="0" smtClean="0"/>
              <a:t>Consider</a:t>
            </a:r>
          </a:p>
          <a:p>
            <a:pPr marL="0" indent="0">
              <a:buNone/>
            </a:pPr>
            <a:r>
              <a:rPr lang="en-US" dirty="0" smtClean="0"/>
              <a:t>Series </a:t>
            </a:r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FF"/>
                </a:solidFill>
              </a:rPr>
              <a:t>Cutoffs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2514600"/>
            <a:ext cx="1905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1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</a:t>
            </a:r>
          </a:p>
          <a:p>
            <a:pPr marL="0" indent="0">
              <a:buNone/>
            </a:pPr>
            <a:r>
              <a:rPr lang="en-US" dirty="0"/>
              <a:t>Consider</a:t>
            </a:r>
          </a:p>
          <a:p>
            <a:pPr marL="0" indent="0">
              <a:buNone/>
            </a:pPr>
            <a:r>
              <a:rPr lang="en-US" dirty="0"/>
              <a:t>Series </a:t>
            </a:r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>
                <a:solidFill>
                  <a:srgbClr val="FF00FF"/>
                </a:solidFill>
              </a:rPr>
              <a:t>Cutoffs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4953000"/>
            <a:ext cx="838200" cy="5334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2514600"/>
            <a:ext cx="9906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3810000"/>
            <a:ext cx="2971273" cy="122943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Blues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3505200"/>
            <a:ext cx="990600" cy="1905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3456432"/>
            <a:ext cx="3352800" cy="106680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7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Trace</a:t>
            </a:r>
          </a:p>
          <a:p>
            <a:pPr marL="0" indent="0">
              <a:buNone/>
            </a:pPr>
            <a:r>
              <a:rPr lang="en-US" dirty="0" smtClean="0"/>
              <a:t>Out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Curve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8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3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8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Is “More</a:t>
            </a:r>
          </a:p>
          <a:p>
            <a:pPr marL="0" indent="0">
              <a:buNone/>
            </a:pPr>
            <a:r>
              <a:rPr lang="en-US" dirty="0" smtClean="0"/>
              <a:t>To Upper</a:t>
            </a:r>
          </a:p>
          <a:p>
            <a:pPr marL="0" indent="0">
              <a:buNone/>
            </a:pPr>
            <a:r>
              <a:rPr lang="en-US" dirty="0" smtClean="0"/>
              <a:t>Left”</a:t>
            </a:r>
          </a:p>
        </p:txBody>
      </p:sp>
    </p:spTree>
    <p:extLst>
      <p:ext uri="{BB962C8B-B14F-4D97-AF65-F5344CB8AC3E}">
        <p14:creationId xmlns:p14="http://schemas.microsoft.com/office/powerpoint/2010/main" val="344727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Perfect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3285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</a:t>
            </a:r>
          </a:p>
          <a:p>
            <a:pPr marL="0" indent="0">
              <a:buNone/>
            </a:pPr>
            <a:r>
              <a:rPr lang="en-US" dirty="0" smtClean="0"/>
              <a:t>Slight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392249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Little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364950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42958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Much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59512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31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AUC ≈ 0.5        Reflects “Coin Tossing”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3942944"/>
            <a:ext cx="5791200" cy="222050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2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</a:t>
            </a:r>
          </a:p>
          <a:p>
            <a:pPr marL="0" indent="0">
              <a:buNone/>
            </a:pPr>
            <a:r>
              <a:rPr lang="en-US" dirty="0" smtClean="0"/>
              <a:t>Reflect</a:t>
            </a:r>
          </a:p>
          <a:p>
            <a:pPr marL="0" indent="0">
              <a:buNone/>
            </a:pPr>
            <a:r>
              <a:rPr lang="en-US" dirty="0" smtClean="0"/>
              <a:t>“Worse</a:t>
            </a:r>
          </a:p>
          <a:p>
            <a:pPr marL="0" indent="0">
              <a:buNone/>
            </a:pPr>
            <a:r>
              <a:rPr lang="en-US" dirty="0" smtClean="0"/>
              <a:t>Than Coin</a:t>
            </a:r>
          </a:p>
          <a:p>
            <a:pPr marL="0" indent="0">
              <a:buNone/>
            </a:pPr>
            <a:r>
              <a:rPr lang="en-US" dirty="0" smtClean="0"/>
              <a:t>Tossing”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648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723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Interpretation of AUC: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Very Context 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Radiology: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“&gt; 70% has </a:t>
            </a:r>
            <a:r>
              <a:rPr lang="en-US" dirty="0"/>
              <a:t>P</a:t>
            </a:r>
            <a:r>
              <a:rPr lang="en-US" dirty="0" smtClean="0"/>
              <a:t>redictive Usefulness”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Varies Field by Field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Bigger is Better</a:t>
            </a:r>
          </a:p>
        </p:txBody>
      </p:sp>
    </p:spTree>
    <p:extLst>
      <p:ext uri="{BB962C8B-B14F-4D97-AF65-F5344CB8AC3E}">
        <p14:creationId xmlns:p14="http://schemas.microsoft.com/office/powerpoint/2010/main" val="269775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Nevi?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9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Subclass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36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9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83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45396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69814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6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sp>
        <p:nvSpPr>
          <p:cNvPr id="2" name="Rounded Rectangle 1"/>
          <p:cNvSpPr/>
          <p:nvPr/>
        </p:nvSpPr>
        <p:spPr>
          <a:xfrm>
            <a:off x="6096000" y="2743200"/>
            <a:ext cx="1447800" cy="152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Dominant direction finds very distinct clusters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meatballs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 point cloud space)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clearly in scores plot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use of scores plot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such structure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</a:t>
                </a: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2897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Toy Example with more clusters: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611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7905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revealed by 2d scatterplots (4 clusters):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7137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3382"/>
          <a:stretch>
            <a:fillRect/>
          </a:stretch>
        </p:blipFill>
        <p:spPr>
          <a:xfrm>
            <a:off x="1066800" y="1447800"/>
            <a:ext cx="7104063" cy="5856288"/>
          </a:xfrm>
          <a:noFill/>
        </p:spPr>
      </p:pic>
    </p:spTree>
    <p:extLst>
      <p:ext uri="{BB962C8B-B14F-4D97-AF65-F5344CB8AC3E}">
        <p14:creationId xmlns:p14="http://schemas.microsoft.com/office/powerpoint/2010/main" val="40337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/24/17)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038600" y="1752600"/>
            <a:ext cx="1295400" cy="990600"/>
            <a:chOff x="4038600" y="1752600"/>
            <a:chExt cx="1295400" cy="990600"/>
          </a:xfrm>
        </p:grpSpPr>
        <p:sp>
          <p:nvSpPr>
            <p:cNvPr id="36" name="Oval 35"/>
            <p:cNvSpPr/>
            <p:nvPr/>
          </p:nvSpPr>
          <p:spPr>
            <a:xfrm>
              <a:off x="4648200" y="2133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91000" y="1752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22860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9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/24/17)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Brushing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Visualize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971800" y="1918860"/>
            <a:ext cx="6172200" cy="49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limitations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 out clusters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specialized DWD directions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mostly not found using PCA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 DWD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Cancer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8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9602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PC1-3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2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1319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Diagonal PC1-4 &amp; 5-8,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&amp; 5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(separated)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38761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Lesson: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is limited at finding clusters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all 8 clusters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9511</TotalTime>
  <Words>1976</Words>
  <Application>Microsoft Office PowerPoint</Application>
  <PresentationFormat>On-screen Show (4:3)</PresentationFormat>
  <Paragraphs>813</Paragraphs>
  <Slides>103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20" baseType="lpstr">
      <vt:lpstr>Arial Unicode MS</vt:lpstr>
      <vt:lpstr>Gulim</vt:lpstr>
      <vt:lpstr>Gulim</vt:lpstr>
      <vt:lpstr>Arial</vt:lpstr>
      <vt:lpstr>Cambria Math</vt:lpstr>
      <vt:lpstr>Courier New</vt:lpstr>
      <vt:lpstr>DejaVu LGC Sans</vt:lpstr>
      <vt:lpstr>Tahoma</vt:lpstr>
      <vt:lpstr>Times New Roman</vt:lpstr>
      <vt:lpstr>Wingdings</vt:lpstr>
      <vt:lpstr>Default Design</vt:lpstr>
      <vt:lpstr>1_Default Design</vt:lpstr>
      <vt:lpstr>12_Default Design</vt:lpstr>
      <vt:lpstr>15_Default Design</vt:lpstr>
      <vt:lpstr>1_Office Theme</vt:lpstr>
      <vt:lpstr>Nature</vt:lpstr>
      <vt:lpstr>Equation</vt:lpstr>
      <vt:lpstr>AJIVE Data Structure</vt:lpstr>
      <vt:lpstr>HDLSS Asymptotics</vt:lpstr>
      <vt:lpstr>0 Covariance is not independence</vt:lpstr>
      <vt:lpstr>HDLSS Geometric Representation</vt:lpstr>
      <vt:lpstr>Mixing Conditions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Analysis of DiProPerm</vt:lpstr>
      <vt:lpstr>HDLSS Robust PCA</vt:lpstr>
      <vt:lpstr>GWAS Data Analysis</vt:lpstr>
      <vt:lpstr>GWAS Data Analysis</vt:lpstr>
      <vt:lpstr>HDLSS Asymptotics in Classification</vt:lpstr>
      <vt:lpstr>HDLSS Asymptotics in Classification</vt:lpstr>
      <vt:lpstr>HDLSS Asymptotics in Classification</vt:lpstr>
      <vt:lpstr>HDLSS Asymptotics</vt:lpstr>
      <vt:lpstr>The Future of HDLSS Asymptotics</vt:lpstr>
      <vt:lpstr>State of HDLSS Research?</vt:lpstr>
      <vt:lpstr>Radial DWD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Virus Hunting</vt:lpstr>
      <vt:lpstr>Virus Hunting</vt:lpstr>
      <vt:lpstr>Virus Hunting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Radial DWD</vt:lpstr>
      <vt:lpstr>Radial DWD</vt:lpstr>
      <vt:lpstr>Melanoma Data</vt:lpstr>
      <vt:lpstr>PowerPoint Presentation</vt:lpstr>
      <vt:lpstr>PowerPoint Presentation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Melanoma Data</vt:lpstr>
      <vt:lpstr>Melanoma Data</vt:lpstr>
      <vt:lpstr>Melanoma Data</vt:lpstr>
      <vt:lpstr>Melanoma Data</vt:lpstr>
      <vt:lpstr>Melanoma Data</vt:lpstr>
      <vt:lpstr>Melanoma Data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320</cp:revision>
  <dcterms:created xsi:type="dcterms:W3CDTF">2001-06-08T01:38:43Z</dcterms:created>
  <dcterms:modified xsi:type="dcterms:W3CDTF">2017-10-17T17:19:29Z</dcterms:modified>
</cp:coreProperties>
</file>