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7"/>
  </p:notesMasterIdLst>
  <p:sldIdLst>
    <p:sldId id="256" r:id="rId3"/>
    <p:sldId id="268" r:id="rId4"/>
    <p:sldId id="40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91" r:id="rId16"/>
    <p:sldId id="292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8" r:id="rId28"/>
    <p:sldId id="309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43" r:id="rId46"/>
    <p:sldId id="399" r:id="rId47"/>
    <p:sldId id="402" r:id="rId48"/>
    <p:sldId id="346" r:id="rId49"/>
    <p:sldId id="400" r:id="rId50"/>
    <p:sldId id="404" r:id="rId51"/>
    <p:sldId id="417" r:id="rId52"/>
    <p:sldId id="418" r:id="rId53"/>
    <p:sldId id="419" r:id="rId54"/>
    <p:sldId id="422" r:id="rId55"/>
    <p:sldId id="421" r:id="rId56"/>
    <p:sldId id="423" r:id="rId57"/>
    <p:sldId id="424" r:id="rId58"/>
    <p:sldId id="425" r:id="rId59"/>
    <p:sldId id="420" r:id="rId60"/>
    <p:sldId id="426" r:id="rId61"/>
    <p:sldId id="437" r:id="rId62"/>
    <p:sldId id="401" r:id="rId63"/>
    <p:sldId id="427" r:id="rId64"/>
    <p:sldId id="429" r:id="rId65"/>
    <p:sldId id="430" r:id="rId66"/>
    <p:sldId id="431" r:id="rId67"/>
    <p:sldId id="432" r:id="rId68"/>
    <p:sldId id="433" r:id="rId69"/>
    <p:sldId id="434" r:id="rId70"/>
    <p:sldId id="428" r:id="rId71"/>
    <p:sldId id="435" r:id="rId72"/>
    <p:sldId id="436" r:id="rId73"/>
    <p:sldId id="370" r:id="rId74"/>
    <p:sldId id="371" r:id="rId75"/>
    <p:sldId id="372" r:id="rId76"/>
    <p:sldId id="439" r:id="rId77"/>
    <p:sldId id="441" r:id="rId78"/>
    <p:sldId id="442" r:id="rId79"/>
    <p:sldId id="396" r:id="rId80"/>
    <p:sldId id="397" r:id="rId81"/>
    <p:sldId id="398" r:id="rId82"/>
    <p:sldId id="443" r:id="rId83"/>
    <p:sldId id="444" r:id="rId84"/>
    <p:sldId id="445" r:id="rId85"/>
    <p:sldId id="446" r:id="rId86"/>
    <p:sldId id="447" r:id="rId87"/>
    <p:sldId id="448" r:id="rId88"/>
    <p:sldId id="449" r:id="rId89"/>
    <p:sldId id="450" r:id="rId90"/>
    <p:sldId id="451" r:id="rId91"/>
    <p:sldId id="452" r:id="rId92"/>
    <p:sldId id="453" r:id="rId93"/>
    <p:sldId id="454" r:id="rId94"/>
    <p:sldId id="455" r:id="rId95"/>
    <p:sldId id="456" r:id="rId96"/>
    <p:sldId id="457" r:id="rId97"/>
    <p:sldId id="458" r:id="rId98"/>
    <p:sldId id="459" r:id="rId99"/>
    <p:sldId id="460" r:id="rId100"/>
    <p:sldId id="461" r:id="rId101"/>
    <p:sldId id="462" r:id="rId102"/>
    <p:sldId id="463" r:id="rId103"/>
    <p:sldId id="464" r:id="rId104"/>
    <p:sldId id="465" r:id="rId105"/>
    <p:sldId id="466" r:id="rId106"/>
    <p:sldId id="467" r:id="rId107"/>
    <p:sldId id="468" r:id="rId108"/>
    <p:sldId id="469" r:id="rId109"/>
    <p:sldId id="470" r:id="rId110"/>
    <p:sldId id="471" r:id="rId111"/>
    <p:sldId id="472" r:id="rId112"/>
    <p:sldId id="473" r:id="rId113"/>
    <p:sldId id="474" r:id="rId114"/>
    <p:sldId id="475" r:id="rId115"/>
    <p:sldId id="476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66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Project\TCGA\TCGA-Breast-Lobular-2015\Meeting\20150731Mike\TCGALobularFreezeJI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Project\TCGA\TCGA-Breast-Lobular-2015\Meeting\20150731Mike\TCGALobularFreezeJIV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Project\TCGA\TCGA-Breast-Lobular-2015\Meeting\20150731Mike\TCGALobularFreezeJI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400"/>
              <a:t>DiProPerm</a:t>
            </a:r>
            <a:r>
              <a:rPr lang="en-US" altLang="en-US" sz="1400" baseline="0"/>
              <a:t> </a:t>
            </a:r>
            <a:r>
              <a:rPr lang="en-US" altLang="en-US" sz="1400"/>
              <a:t>Z-Score (MD) Basal Vs. Other Tumor</a:t>
            </a:r>
            <a:r>
              <a:rPr lang="en-US" altLang="en-US" sz="1400" baseline="0"/>
              <a:t>  </a:t>
            </a:r>
            <a:endParaRPr lang="en-US" altLang="en-US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GE (16) - Copy Number (6): n=790</c:v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-2.7777777777778798E-3"/>
                  <c:y val="9.708737864077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14-489A-8ECF-0700EBD0F7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'Basal-Other'!$A$18:$A$23</c:f>
              <c:strCache>
                <c:ptCount val="6"/>
                <c:pt idx="0">
                  <c:v>GE</c:v>
                </c:pt>
                <c:pt idx="1">
                  <c:v>Copy Number</c:v>
                </c:pt>
                <c:pt idx="2">
                  <c:v>Joint GE </c:v>
                </c:pt>
                <c:pt idx="3">
                  <c:v>Joint Copy Number</c:v>
                </c:pt>
                <c:pt idx="4">
                  <c:v>Indivdual GE </c:v>
                </c:pt>
                <c:pt idx="5">
                  <c:v>Individual Copy Number </c:v>
                </c:pt>
              </c:strCache>
            </c:strRef>
          </c:cat>
          <c:val>
            <c:numRef>
              <c:f>'Basal-Other'!$B$18:$B$23</c:f>
              <c:numCache>
                <c:formatCode>0.00</c:formatCode>
                <c:ptCount val="6"/>
                <c:pt idx="0">
                  <c:v>69.751400000000004</c:v>
                </c:pt>
                <c:pt idx="1">
                  <c:v>27.06629999999998</c:v>
                </c:pt>
                <c:pt idx="2">
                  <c:v>78.301522843087099</c:v>
                </c:pt>
                <c:pt idx="3">
                  <c:v>32.441729754466927</c:v>
                </c:pt>
                <c:pt idx="4">
                  <c:v>9.6151260072329201</c:v>
                </c:pt>
                <c:pt idx="5">
                  <c:v>-0.29599339839942301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4-489A-8ECF-0700EBD0F7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1197456"/>
        <c:axId val="341457232"/>
      </c:barChart>
      <c:catAx>
        <c:axId val="341197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1457232"/>
        <c:crosses val="autoZero"/>
        <c:auto val="1"/>
        <c:lblAlgn val="ctr"/>
        <c:lblOffset val="100"/>
        <c:noMultiLvlLbl val="0"/>
      </c:catAx>
      <c:valAx>
        <c:axId val="34145723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411974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400"/>
              <a:t>DiProPerm</a:t>
            </a:r>
            <a:r>
              <a:rPr lang="en-US" altLang="en-US" sz="1400" baseline="0"/>
              <a:t> </a:t>
            </a:r>
            <a:r>
              <a:rPr lang="en-US" altLang="en-US" sz="1400"/>
              <a:t>Z-Score (MD) Basal Vs. Other Tumor</a:t>
            </a:r>
            <a:r>
              <a:rPr lang="en-US" altLang="en-US" sz="1400" baseline="0"/>
              <a:t>  </a:t>
            </a:r>
            <a:endParaRPr lang="en-US" alt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GE (16) - Copy Number (6): n=790</c:v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-2.7777777777778798E-3"/>
                  <c:y val="9.708737864077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7E-4E68-86B2-204C00DB95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'Basal-Other'!$A$18:$A$23</c:f>
              <c:strCache>
                <c:ptCount val="6"/>
                <c:pt idx="0">
                  <c:v>GE</c:v>
                </c:pt>
                <c:pt idx="1">
                  <c:v>Copy Number</c:v>
                </c:pt>
                <c:pt idx="2">
                  <c:v>Joint GE </c:v>
                </c:pt>
                <c:pt idx="3">
                  <c:v>Joint Copy Number</c:v>
                </c:pt>
                <c:pt idx="4">
                  <c:v>Indivdual GE </c:v>
                </c:pt>
                <c:pt idx="5">
                  <c:v>Individual Copy Number </c:v>
                </c:pt>
              </c:strCache>
            </c:strRef>
          </c:cat>
          <c:val>
            <c:numRef>
              <c:f>'Basal-Other'!$B$18:$B$23</c:f>
              <c:numCache>
                <c:formatCode>0.00</c:formatCode>
                <c:ptCount val="6"/>
                <c:pt idx="0">
                  <c:v>69.751400000000004</c:v>
                </c:pt>
                <c:pt idx="1">
                  <c:v>27.06629999999998</c:v>
                </c:pt>
                <c:pt idx="2">
                  <c:v>78.301522843087099</c:v>
                </c:pt>
                <c:pt idx="3">
                  <c:v>32.441729754466927</c:v>
                </c:pt>
                <c:pt idx="4">
                  <c:v>9.6151260072329201</c:v>
                </c:pt>
                <c:pt idx="5">
                  <c:v>-0.29599339839942301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E-4E68-86B2-204C00DB95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3894016"/>
        <c:axId val="343898016"/>
      </c:barChart>
      <c:catAx>
        <c:axId val="343894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3898016"/>
        <c:crosses val="autoZero"/>
        <c:auto val="1"/>
        <c:lblAlgn val="ctr"/>
        <c:lblOffset val="100"/>
        <c:noMultiLvlLbl val="0"/>
      </c:catAx>
      <c:valAx>
        <c:axId val="34389801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438940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sz="1400"/>
              <a:t>DiProPerm</a:t>
            </a:r>
            <a:r>
              <a:rPr lang="en-US" altLang="en-US" sz="1400" baseline="0"/>
              <a:t> </a:t>
            </a:r>
            <a:r>
              <a:rPr lang="en-US" altLang="en-US" sz="1400"/>
              <a:t>Z-Score (MD) Basal Vs. Other Tumor</a:t>
            </a:r>
            <a:r>
              <a:rPr lang="en-US" altLang="en-US" sz="1400" baseline="0"/>
              <a:t>  </a:t>
            </a:r>
            <a:endParaRPr lang="en-US" alt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GE (16) - Copy Number (6): n=790</c:v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-2.7777777777778798E-3"/>
                  <c:y val="9.708737864077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2D-4764-9AFF-3B6459ED0B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'Basal-Other'!$A$18:$A$23</c:f>
              <c:strCache>
                <c:ptCount val="6"/>
                <c:pt idx="0">
                  <c:v>GE</c:v>
                </c:pt>
                <c:pt idx="1">
                  <c:v>Copy Number</c:v>
                </c:pt>
                <c:pt idx="2">
                  <c:v>Joint GE </c:v>
                </c:pt>
                <c:pt idx="3">
                  <c:v>Joint Copy Number</c:v>
                </c:pt>
                <c:pt idx="4">
                  <c:v>Indivdual GE </c:v>
                </c:pt>
                <c:pt idx="5">
                  <c:v>Individual Copy Number </c:v>
                </c:pt>
              </c:strCache>
            </c:strRef>
          </c:cat>
          <c:val>
            <c:numRef>
              <c:f>'Basal-Other'!$B$18:$B$23</c:f>
              <c:numCache>
                <c:formatCode>0.00</c:formatCode>
                <c:ptCount val="6"/>
                <c:pt idx="0">
                  <c:v>69.751400000000004</c:v>
                </c:pt>
                <c:pt idx="1">
                  <c:v>27.06629999999998</c:v>
                </c:pt>
                <c:pt idx="2">
                  <c:v>78.301522843087099</c:v>
                </c:pt>
                <c:pt idx="3">
                  <c:v>32.441729754466927</c:v>
                </c:pt>
                <c:pt idx="4">
                  <c:v>9.6151260072329201</c:v>
                </c:pt>
                <c:pt idx="5">
                  <c:v>-0.29599339839942301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2D-4764-9AFF-3B6459ED0B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3353776"/>
        <c:axId val="343085856"/>
      </c:barChart>
      <c:catAx>
        <c:axId val="343353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3085856"/>
        <c:crosses val="autoZero"/>
        <c:auto val="1"/>
        <c:lblAlgn val="ctr"/>
        <c:lblOffset val="100"/>
        <c:noMultiLvlLbl val="0"/>
      </c:catAx>
      <c:valAx>
        <c:axId val="3430858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433537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816C8-3277-9941-A7A8-5607D9BDDFC6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A302-C8F0-474C-9B8D-C1E4D52F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F313A-B28B-4621-B9FD-AFA6344437B1}" type="slidenum">
              <a:rPr lang="ko-KR" altLang="en-US">
                <a:solidFill>
                  <a:srgbClr val="000000"/>
                </a:solidFill>
              </a:rPr>
              <a:pPr/>
              <a:t>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62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F313A-B28B-4621-B9FD-AFA6344437B1}" type="slidenum">
              <a:rPr lang="ko-KR" altLang="en-US">
                <a:solidFill>
                  <a:srgbClr val="000000"/>
                </a:solidFill>
              </a:rPr>
              <a:pPr/>
              <a:t>2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88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97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56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433" y="1479550"/>
            <a:ext cx="5293784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418" y="1479550"/>
            <a:ext cx="5295900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6051" y="457200"/>
            <a:ext cx="27305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434" y="457200"/>
            <a:ext cx="799041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5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4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F151-B275-2043-9F2C-A1CDC2850AF7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B87-62B5-834D-B27C-BEF51B2FC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5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A0C8FF"/>
            </a:gs>
            <a:gs pos="50000">
              <a:schemeClr val="accent1">
                <a:gamma/>
                <a:tint val="0"/>
                <a:invGamma/>
              </a:schemeClr>
            </a:gs>
            <a:gs pos="0">
              <a:srgbClr val="AACEFF"/>
            </a:gs>
            <a:gs pos="100000">
              <a:srgbClr val="A0C8FF"/>
            </a:gs>
          </a:gsLst>
          <a:lin ang="7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457201"/>
            <a:ext cx="9531351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8910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434" y="1479550"/>
            <a:ext cx="10792884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Title</a:t>
            </a:r>
          </a:p>
          <a:p>
            <a:pPr lvl="0"/>
            <a:r>
              <a:rPr lang="en-US" altLang="ko-KR" dirty="0" smtClean="0"/>
              <a:t>J. S. </a:t>
            </a:r>
            <a:r>
              <a:rPr lang="en-US" altLang="ko-KR" dirty="0" err="1" smtClean="0"/>
              <a:t>Marron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Dept. of Statistics and Operations Research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598085" y="1230313"/>
            <a:ext cx="10426700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11662834" y="6629400"/>
            <a:ext cx="34176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BC3618B-0976-49FC-BB03-CB1CC49DB60B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pitchFamily="50" charset="-127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pitchFamily="50" charset="-127"/>
            </a:endParaRPr>
          </a:p>
        </p:txBody>
      </p:sp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-1" y="0"/>
            <a:ext cx="1598084" cy="1370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</a:rPr>
              <a:t>UNC, Stat &amp; OR</a:t>
            </a:r>
          </a:p>
        </p:txBody>
      </p:sp>
      <p:pic>
        <p:nvPicPr>
          <p:cNvPr id="89125" name="Picture 37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19402" r="71519" b="19797"/>
          <a:stretch/>
        </p:blipFill>
        <p:spPr bwMode="auto">
          <a:xfrm>
            <a:off x="116541" y="47065"/>
            <a:ext cx="1416424" cy="110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9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defRPr sz="2800">
          <a:solidFill>
            <a:srgbClr val="000000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7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9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20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70.png"/><Relationship Id="rId10" Type="http://schemas.openxmlformats.org/officeDocument/2006/relationships/image" Target="../media/image460.png"/><Relationship Id="rId9" Type="http://schemas.openxmlformats.org/officeDocument/2006/relationships/image" Target="../media/image4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61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6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63.png"/><Relationship Id="rId5" Type="http://schemas.openxmlformats.org/officeDocument/2006/relationships/image" Target="../media/image33.png"/><Relationship Id="rId10" Type="http://schemas.openxmlformats.org/officeDocument/2006/relationships/image" Target="../media/image6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57201"/>
            <a:ext cx="7467600" cy="454025"/>
          </a:xfrm>
        </p:spPr>
        <p:txBody>
          <a:bodyPr/>
          <a:lstStyle/>
          <a:p>
            <a:r>
              <a:rPr lang="en-US" altLang="ko-K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STOR 881 Object Oriented Data Analysis</a:t>
            </a:r>
            <a:endParaRPr lang="en-US" altLang="ko-KR" sz="2800" dirty="0"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8610600" cy="464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ea typeface="굴림" pitchFamily="50" charset="-127"/>
              </a:rPr>
              <a:t>Angle-Based Joint </a:t>
            </a:r>
            <a:r>
              <a:rPr lang="en-US" altLang="ko-KR" sz="3600" dirty="0">
                <a:ea typeface="굴림" pitchFamily="50" charset="-127"/>
              </a:rPr>
              <a:t>and Individual Variation Explained</a:t>
            </a:r>
          </a:p>
          <a:p>
            <a:pPr>
              <a:lnSpc>
                <a:spcPct val="150000"/>
              </a:lnSpc>
            </a:pPr>
            <a:r>
              <a:rPr lang="en-US" altLang="ko-KR" sz="2800" dirty="0" err="1" smtClean="0">
                <a:ea typeface="굴림" pitchFamily="50" charset="-127"/>
              </a:rPr>
              <a:t>Meilei</a:t>
            </a:r>
            <a:r>
              <a:rPr lang="en-US" altLang="ko-KR" sz="2800" dirty="0" smtClean="0">
                <a:ea typeface="굴림" pitchFamily="50" charset="-127"/>
              </a:rPr>
              <a:t> Jiang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ea typeface="굴림" pitchFamily="50" charset="-127"/>
              </a:rPr>
              <a:t>Dept. of Statistics and Operations </a:t>
            </a:r>
            <a:r>
              <a:rPr lang="en-US" altLang="ko-KR" sz="2400" dirty="0" smtClean="0">
                <a:ea typeface="굴림" pitchFamily="50" charset="-127"/>
              </a:rPr>
              <a:t>Research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ea typeface="굴림" pitchFamily="50" charset="-127"/>
              </a:rPr>
              <a:t>University of North Carolina</a:t>
            </a:r>
            <a:endParaRPr lang="en-US" altLang="ko-KR" sz="2400" dirty="0">
              <a:ea typeface="굴림" pitchFamily="50" charset="-127"/>
            </a:endParaRPr>
          </a:p>
          <a:p>
            <a:pPr>
              <a:lnSpc>
                <a:spcPct val="150000"/>
              </a:lnSpc>
            </a:pPr>
            <a:fld id="{1A27926D-C095-4A26-9BA8-8F0FEC49AB50}" type="datetime4">
              <a:rPr lang="en-US" altLang="en-US" sz="2400">
                <a:ea typeface="굴림" pitchFamily="50" charset="-127"/>
              </a:rPr>
              <a:pPr>
                <a:lnSpc>
                  <a:spcPct val="150000"/>
                </a:lnSpc>
              </a:pPr>
              <a:t>October 15, 2017</a:t>
            </a:fld>
            <a:endParaRPr lang="en-US" altLang="ko-KR" sz="24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77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Organizational Model:</a:t>
            </a:r>
          </a:p>
          <a:p>
            <a:pPr marL="0" indent="0" algn="l"/>
            <a:r>
              <a:rPr lang="en-US" altLang="en-US" dirty="0" smtClean="0"/>
              <a:t> </a:t>
            </a:r>
            <a:r>
              <a:rPr lang="en-US" altLang="en-US" dirty="0"/>
              <a:t>	</a:t>
            </a:r>
            <a:r>
              <a:rPr lang="en-US" altLang="en-US" dirty="0" smtClean="0"/>
              <a:t>Multiple Matrices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	(Data Types, i.e. “Blocks”)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/>
              <a:t>W</a:t>
            </a:r>
            <a:r>
              <a:rPr lang="en-US" altLang="en-US" dirty="0" smtClean="0"/>
              <a:t>ith </a:t>
            </a:r>
            <a:r>
              <a:rPr lang="en-US" altLang="en-US" u="sng" dirty="0" smtClean="0"/>
              <a:t>common</a:t>
            </a:r>
          </a:p>
          <a:p>
            <a:pPr marL="0" indent="0" algn="l"/>
            <a:r>
              <a:rPr lang="en-US" altLang="en-US" dirty="0" smtClean="0"/>
              <a:t>        </a:t>
            </a:r>
            <a:r>
              <a:rPr lang="en-US" altLang="en-US" dirty="0" smtClean="0">
                <a:solidFill>
                  <a:srgbClr val="3333FF"/>
                </a:solidFill>
              </a:rPr>
              <a:t>Columns</a:t>
            </a:r>
            <a:r>
              <a:rPr lang="en-US" altLang="en-US" dirty="0" smtClean="0"/>
              <a:t> as Data Objects</a:t>
            </a:r>
          </a:p>
          <a:p>
            <a:pPr marL="0" indent="0" algn="l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610600" y="4191000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10600" y="6108412"/>
            <a:ext cx="1752600" cy="444788"/>
          </a:xfrm>
          <a:prstGeom prst="rect">
            <a:avLst/>
          </a:prstGeom>
          <a:solidFill>
            <a:srgbClr val="FFC000">
              <a:alpha val="88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91600" y="1524000"/>
            <a:ext cx="152400" cy="5029200"/>
            <a:chOff x="7467600" y="1524000"/>
            <a:chExt cx="152400" cy="50292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467600" y="15240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467600" y="6108412"/>
              <a:ext cx="152400" cy="444788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467600" y="4191000"/>
              <a:ext cx="152400" cy="1499175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02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on GE – CN, Test of </a:t>
            </a:r>
            <a:r>
              <a:rPr lang="en-US" altLang="en-US" dirty="0" err="1" smtClean="0">
                <a:solidFill>
                  <a:srgbClr val="0000FF"/>
                </a:solidFill>
              </a:rPr>
              <a:t>Basals</a:t>
            </a:r>
            <a:r>
              <a:rPr lang="en-US" altLang="en-US" dirty="0" smtClean="0"/>
              <a:t> vs. Others</a:t>
            </a:r>
          </a:p>
          <a:p>
            <a:pPr marL="0" indent="0" algn="l"/>
            <a:r>
              <a:rPr lang="en-US" altLang="en-US" dirty="0" smtClean="0"/>
              <a:t>Summarize Z-scores  </a:t>
            </a:r>
          </a:p>
          <a:p>
            <a:pPr marL="0" indent="0" algn="l"/>
            <a:endParaRPr lang="en-US" altLang="en-US" sz="1800" dirty="0"/>
          </a:p>
          <a:p>
            <a:pPr marL="0" indent="0" algn="l"/>
            <a:r>
              <a:rPr lang="en-US" altLang="en-US" dirty="0" smtClean="0"/>
              <a:t>Joint AJIVE</a:t>
            </a:r>
          </a:p>
          <a:p>
            <a:pPr marL="0" indent="0" algn="l"/>
            <a:r>
              <a:rPr lang="en-US" altLang="en-US" dirty="0" smtClean="0"/>
              <a:t>  &gt;&gt; Separate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AJIVE Data</a:t>
            </a:r>
          </a:p>
          <a:p>
            <a:pPr marL="0" indent="0" algn="l"/>
            <a:r>
              <a:rPr lang="en-US" altLang="en-US" dirty="0" smtClean="0"/>
              <a:t>Combo Helps!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191000" y="2796540"/>
          <a:ext cx="647700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3962400" y="3124200"/>
            <a:ext cx="3048000" cy="1143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657600" y="4038600"/>
            <a:ext cx="1143000" cy="381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26180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on GE – CN, Test of </a:t>
            </a:r>
            <a:r>
              <a:rPr lang="en-US" altLang="en-US" dirty="0" err="1" smtClean="0">
                <a:solidFill>
                  <a:srgbClr val="0000FF"/>
                </a:solidFill>
              </a:rPr>
              <a:t>Basals</a:t>
            </a:r>
            <a:r>
              <a:rPr lang="en-US" altLang="en-US" dirty="0" smtClean="0"/>
              <a:t> vs. Others</a:t>
            </a:r>
          </a:p>
          <a:p>
            <a:pPr marL="0" indent="0" algn="l"/>
            <a:r>
              <a:rPr lang="en-US" altLang="en-US" dirty="0" smtClean="0"/>
              <a:t>Summarize Z-scores  </a:t>
            </a:r>
          </a:p>
          <a:p>
            <a:pPr marL="0" indent="0" algn="l"/>
            <a:endParaRPr lang="en-US" altLang="en-US" sz="1800" dirty="0"/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GE has info</a:t>
            </a:r>
          </a:p>
          <a:p>
            <a:pPr marL="0" indent="0" algn="l"/>
            <a:r>
              <a:rPr lang="en-US" altLang="en-US" dirty="0" smtClean="0"/>
              <a:t>Not in CN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But not CN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191000" y="2796540"/>
          <a:ext cx="647700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3886200" y="4114800"/>
            <a:ext cx="50292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114800" y="5486400"/>
            <a:ext cx="5867400" cy="914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10526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To be Continued …</a:t>
            </a:r>
          </a:p>
          <a:p>
            <a:pPr marL="0" indent="0" algn="l"/>
            <a:endParaRPr lang="en-US" altLang="en-US" dirty="0">
              <a:solidFill>
                <a:srgbClr val="C00000"/>
              </a:solidFill>
            </a:endParaRPr>
          </a:p>
          <a:p>
            <a:pPr marL="0" indent="0" algn="l"/>
            <a:r>
              <a:rPr lang="en-US" altLang="en-US" dirty="0" smtClean="0">
                <a:solidFill>
                  <a:srgbClr val="C00000"/>
                </a:solidFill>
              </a:rPr>
              <a:t>(Both Inter of Above, &amp; Other Case</a:t>
            </a:r>
          </a:p>
          <a:p>
            <a:pPr marL="0" indent="0" algn="l"/>
            <a:r>
              <a:rPr lang="en-US" altLang="en-US" dirty="0" smtClean="0">
                <a:solidFill>
                  <a:srgbClr val="C00000"/>
                </a:solidFill>
              </a:rPr>
              <a:t>      &amp; Scores Plots)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4847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2015 SAMSI Program</a:t>
            </a:r>
            <a:endParaRPr lang="en-US" altLang="en-US" dirty="0"/>
          </a:p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On Neuroscience</a:t>
            </a:r>
          </a:p>
          <a:p>
            <a:pPr marL="0" indent="0" algn="l">
              <a:lnSpc>
                <a:spcPct val="150000"/>
              </a:lnSpc>
            </a:pPr>
            <a:endParaRPr lang="en-US" altLang="en-US" dirty="0"/>
          </a:p>
          <a:p>
            <a:pPr marL="0" indent="0" algn="l">
              <a:lnSpc>
                <a:spcPct val="150000"/>
              </a:lnSpc>
            </a:pPr>
            <a:endParaRPr lang="en-US" altLang="en-US" dirty="0" smtClean="0"/>
          </a:p>
          <a:p>
            <a:pPr marL="0" indent="0" algn="l">
              <a:lnSpc>
                <a:spcPct val="150000"/>
              </a:lnSpc>
            </a:pPr>
            <a:endParaRPr lang="en-US" altLang="en-US" dirty="0" smtClean="0"/>
          </a:p>
          <a:p>
            <a:pPr marL="0" indent="0" algn="l">
              <a:lnSpc>
                <a:spcPct val="150000"/>
              </a:lnSpc>
            </a:pPr>
            <a:r>
              <a:rPr lang="en-US" altLang="en-US" sz="2400" dirty="0" err="1"/>
              <a:t>Qunqun</a:t>
            </a:r>
            <a:r>
              <a:rPr lang="en-US" altLang="en-US" sz="2400" dirty="0"/>
              <a:t> Yu</a:t>
            </a:r>
            <a:r>
              <a:rPr lang="en-US" altLang="en-US" dirty="0" smtClean="0"/>
              <a:t>                          Benjamin Risk</a:t>
            </a:r>
          </a:p>
        </p:txBody>
      </p:sp>
      <p:pic>
        <p:nvPicPr>
          <p:cNvPr id="4" name="Picture 3" descr="samsi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980" y="1447800"/>
            <a:ext cx="3855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18" name="Picture 2" descr="photo 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58" y="3962400"/>
            <a:ext cx="163173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20" name="Picture 4" descr="https://i1.rgstatic.net/ii/profile.image/AS%3A279596466491397@1443672400913_l/Benjamin_Ris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t="4009" r="7743" b="28386"/>
          <a:stretch/>
        </p:blipFill>
        <p:spPr bwMode="auto">
          <a:xfrm>
            <a:off x="7331222" y="3886200"/>
            <a:ext cx="15841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Approach:</a:t>
            </a:r>
            <a:endParaRPr lang="en-US" altLang="en-US" dirty="0"/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 smtClean="0"/>
              <a:t> Measure “Brain Activity”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dirty="0" smtClean="0"/>
              <a:t>Over </a:t>
            </a:r>
            <a:r>
              <a:rPr lang="en-US" altLang="en-US" i="1" dirty="0" smtClean="0"/>
              <a:t>Both</a:t>
            </a:r>
            <a:r>
              <a:rPr lang="en-US" altLang="en-US" dirty="0" smtClean="0"/>
              <a:t>  Location &amp; Time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dirty="0" smtClean="0"/>
              <a:t>Via Blood Flow</a:t>
            </a:r>
          </a:p>
          <a:p>
            <a:pPr algn="l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dirty="0" smtClean="0"/>
              <a:t>Data Objects???</a:t>
            </a:r>
          </a:p>
        </p:txBody>
      </p:sp>
    </p:spTree>
    <p:extLst>
      <p:ext uri="{BB962C8B-B14F-4D97-AF65-F5344CB8AC3E}">
        <p14:creationId xmlns:p14="http://schemas.microsoft.com/office/powerpoint/2010/main" val="21148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http://fmri.ucsd.edu/images/BOLDSig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6781800" cy="50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269288" cy="5372102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Data </a:t>
            </a:r>
          </a:p>
          <a:p>
            <a:pPr marL="0" indent="0" algn="l"/>
            <a:r>
              <a:rPr lang="en-US" altLang="en-US" dirty="0" smtClean="0"/>
              <a:t>Objects?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3d- Movie?</a:t>
            </a:r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Time Series</a:t>
            </a:r>
          </a:p>
          <a:p>
            <a:pPr marL="0" indent="0" algn="l"/>
            <a:r>
              <a:rPr lang="en-US" altLang="en-US" dirty="0" smtClean="0"/>
              <a:t>At Voxels?</a:t>
            </a:r>
          </a:p>
          <a:p>
            <a:pPr marL="0" indent="0" algn="l">
              <a:lnSpc>
                <a:spcPct val="150000"/>
              </a:lnSpc>
            </a:pPr>
            <a:endParaRPr lang="en-US" altLang="en-US" sz="1600" dirty="0"/>
          </a:p>
          <a:p>
            <a:pPr marL="0" indent="0" algn="l">
              <a:lnSpc>
                <a:spcPct val="150000"/>
              </a:lnSpc>
            </a:pPr>
            <a:endParaRPr lang="en-US" altLang="en-US" sz="1600" dirty="0"/>
          </a:p>
          <a:p>
            <a:pPr marL="0" indent="0" algn="l">
              <a:lnSpc>
                <a:spcPct val="150000"/>
              </a:lnSpc>
            </a:pPr>
            <a:r>
              <a:rPr lang="en-US" altLang="en-US" sz="1600" dirty="0"/>
              <a:t>                                                                  Thanks to fmri.ucsd.edu</a:t>
            </a:r>
          </a:p>
          <a:p>
            <a:pPr marL="0" indent="0" algn="l">
              <a:lnSpc>
                <a:spcPct val="150000"/>
              </a:lnSpc>
            </a:pPr>
            <a:endParaRPr lang="en-US" alt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5843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endParaRPr lang="en-US" altLang="en-US" sz="1800" dirty="0"/>
          </a:p>
          <a:p>
            <a:pPr marL="0" indent="0" algn="l"/>
            <a:r>
              <a:rPr lang="en-US" altLang="en-US" dirty="0" smtClean="0"/>
              <a:t>Study Data From:</a:t>
            </a:r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8" r="7248" b="12931"/>
          <a:stretch/>
        </p:blipFill>
        <p:spPr bwMode="auto">
          <a:xfrm>
            <a:off x="1524000" y="2819142"/>
            <a:ext cx="4419600" cy="175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4" t="12508" r="3614" b="1188"/>
          <a:stretch/>
        </p:blipFill>
        <p:spPr>
          <a:xfrm>
            <a:off x="6044098" y="2819401"/>
            <a:ext cx="4623902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1" y="13716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 smtClean="0"/>
                  <a:t>Data Objects: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=491</m:t>
                    </m:r>
                  </m:oMath>
                </a14:m>
                <a:endParaRPr lang="en-US" altLang="en-US" dirty="0"/>
              </a:p>
              <a:p>
                <a:pPr marL="0" indent="0" algn="l"/>
                <a:endParaRPr lang="en-US" altLang="en-US" dirty="0" smtClean="0"/>
              </a:p>
              <a:p>
                <a:pPr marL="0" indent="0" algn="l"/>
                <a:r>
                  <a:rPr lang="en-US" altLang="en-US" dirty="0" smtClean="0"/>
                  <a:t>X:      Behavioral Features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𝑑</m:t>
                      </m:r>
                      <m:r>
                        <a:rPr lang="en-US" altLang="en-US" b="0" i="1" smtClean="0">
                          <a:latin typeface="Cambria Math"/>
                        </a:rPr>
                        <m:t>=139</m:t>
                      </m:r>
                    </m:oMath>
                  </m:oMathPara>
                </a14:m>
                <a:endParaRPr lang="en-US" altLang="en-US" dirty="0" smtClean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 smtClean="0"/>
                  <a:t>Y:      3-d Voxel Summaries of </a:t>
                </a:r>
                <a:r>
                  <a:rPr lang="en-US" altLang="en-US" i="1" dirty="0" smtClean="0"/>
                  <a:t>Task</a:t>
                </a:r>
              </a:p>
              <a:p>
                <a:pPr marL="0" indent="0"/>
                <a:r>
                  <a:rPr lang="en-US" altLang="en-US" dirty="0" smtClean="0"/>
                  <a:t>(</a:t>
                </a:r>
                <a:r>
                  <a:rPr lang="en-US" altLang="en-US" dirty="0"/>
                  <a:t>C</a:t>
                </a:r>
                <a:r>
                  <a:rPr lang="en-US" altLang="en-US" dirty="0" smtClean="0"/>
                  <a:t>ondense </a:t>
                </a:r>
                <a:r>
                  <a:rPr lang="en-US" altLang="en-US" dirty="0"/>
                  <a:t>T</a:t>
                </a:r>
                <a:r>
                  <a:rPr lang="en-US" altLang="en-US" dirty="0" smtClean="0"/>
                  <a:t>ime Series to Single #s)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𝑑</m:t>
                      </m:r>
                      <m:r>
                        <a:rPr lang="en-US" altLang="en-US" b="0" i="1" smtClean="0">
                          <a:latin typeface="Cambria Math"/>
                        </a:rPr>
                        <m:t>=91282</m:t>
                      </m:r>
                    </m:oMath>
                  </m:oMathPara>
                </a14:m>
                <a:endParaRPr lang="en-US" altLang="en-US" dirty="0" smtClean="0"/>
              </a:p>
              <a:p>
                <a:pPr marL="0" indent="0"/>
                <a:r>
                  <a:rPr lang="en-US" altLang="en-US" dirty="0" smtClean="0"/>
                  <a:t>(Registered Voxels Along Cerebral Cortex)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 rotWithShape="1">
                <a:blip r:embed="rId3"/>
                <a:stretch>
                  <a:fillRect l="-1842" t="-1790" b="-10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6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u="sng" dirty="0" smtClean="0"/>
              <a:t>Separate</a:t>
            </a:r>
          </a:p>
          <a:p>
            <a:pPr marL="0" indent="0" algn="l"/>
            <a:r>
              <a:rPr lang="en-US" altLang="en-US" dirty="0" smtClean="0"/>
              <a:t>PC1 of </a:t>
            </a:r>
          </a:p>
          <a:p>
            <a:pPr marL="0" indent="0" algn="l"/>
            <a:r>
              <a:rPr lang="en-US" altLang="en-US" dirty="0" smtClean="0"/>
              <a:t>Behavior</a:t>
            </a:r>
          </a:p>
          <a:p>
            <a:pPr marL="0" indent="0" algn="l"/>
            <a:r>
              <a:rPr lang="en-US" altLang="en-US" dirty="0" smtClean="0"/>
              <a:t>Features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Important</a:t>
            </a:r>
          </a:p>
          <a:p>
            <a:pPr marL="0" indent="0" algn="l"/>
            <a:r>
              <a:rPr lang="en-US" altLang="en-US" dirty="0" smtClean="0"/>
              <a:t>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97540"/>
            <a:ext cx="5460460" cy="5460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5230" y="2286000"/>
            <a:ext cx="19050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View Entries of Eigenvectors</a:t>
            </a:r>
          </a:p>
        </p:txBody>
      </p:sp>
    </p:spTree>
    <p:extLst>
      <p:ext uri="{BB962C8B-B14F-4D97-AF65-F5344CB8AC3E}">
        <p14:creationId xmlns:p14="http://schemas.microsoft.com/office/powerpoint/2010/main" val="9600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u="sng" dirty="0" smtClean="0"/>
              <a:t>Separate</a:t>
            </a:r>
            <a:r>
              <a:rPr lang="en-US" altLang="en-US" dirty="0" smtClean="0"/>
              <a:t> PC1 of Image Loadings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All Up </a:t>
            </a:r>
          </a:p>
          <a:p>
            <a:pPr marL="0" indent="0" algn="l"/>
            <a:r>
              <a:rPr lang="en-US" altLang="en-US" dirty="0" smtClean="0"/>
              <a:t>&amp; Down</a:t>
            </a:r>
          </a:p>
          <a:p>
            <a:pPr marL="0" indent="0" algn="l"/>
            <a:r>
              <a:rPr lang="en-US" altLang="en-US" dirty="0" smtClean="0"/>
              <a:t>Together</a:t>
            </a: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88" y="1972056"/>
            <a:ext cx="6839712" cy="4352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84" y="6429184"/>
            <a:ext cx="3036017" cy="4288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76400" y="2971801"/>
            <a:ext cx="4419600" cy="3116997"/>
            <a:chOff x="152400" y="2971800"/>
            <a:chExt cx="4419600" cy="3116997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Also Some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Hot Spots?</a:t>
              </a: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>
              <a:stCxn id="2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>
              <a:stCxn id="2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TextBox 10"/>
          <p:cNvSpPr txBox="1"/>
          <p:nvPr/>
        </p:nvSpPr>
        <p:spPr>
          <a:xfrm>
            <a:off x="8077200" y="1295400"/>
            <a:ext cx="19050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View Entries of Eigenvectors</a:t>
            </a:r>
          </a:p>
        </p:txBody>
      </p:sp>
    </p:spTree>
    <p:extLst>
      <p:ext uri="{BB962C8B-B14F-4D97-AF65-F5344CB8AC3E}">
        <p14:creationId xmlns:p14="http://schemas.microsoft.com/office/powerpoint/2010/main" val="19755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Organizational Model:</a:t>
            </a:r>
          </a:p>
          <a:p>
            <a:pPr marL="0" indent="0" algn="l"/>
            <a:r>
              <a:rPr lang="en-US" altLang="en-US" dirty="0" smtClean="0"/>
              <a:t> </a:t>
            </a:r>
            <a:r>
              <a:rPr lang="en-US" altLang="en-US" dirty="0"/>
              <a:t>	</a:t>
            </a:r>
            <a:r>
              <a:rPr lang="en-US" altLang="en-US" dirty="0" smtClean="0"/>
              <a:t>Multiple Matrices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	(Data Types, i.e. “Blocks”)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/>
              <a:t>W</a:t>
            </a:r>
            <a:r>
              <a:rPr lang="en-US" altLang="en-US" dirty="0" smtClean="0"/>
              <a:t>ith </a:t>
            </a:r>
            <a:r>
              <a:rPr lang="en-US" altLang="en-US" u="sng" dirty="0" smtClean="0"/>
              <a:t>common</a:t>
            </a:r>
          </a:p>
          <a:p>
            <a:pPr marL="0" indent="0" algn="l"/>
            <a:r>
              <a:rPr lang="en-US" altLang="en-US" dirty="0" smtClean="0"/>
              <a:t>        </a:t>
            </a:r>
            <a:r>
              <a:rPr lang="en-US" altLang="en-US" dirty="0" smtClean="0">
                <a:solidFill>
                  <a:srgbClr val="3333FF"/>
                </a:solidFill>
              </a:rPr>
              <a:t>Columns</a:t>
            </a:r>
            <a:r>
              <a:rPr lang="en-US" altLang="en-US" dirty="0" smtClean="0"/>
              <a:t> as Data Objects</a:t>
            </a:r>
          </a:p>
          <a:p>
            <a:pPr marL="0" indent="0" algn="l"/>
            <a:endParaRPr lang="en-US" altLang="en-US" dirty="0" smtClean="0"/>
          </a:p>
          <a:p>
            <a:pPr marL="0" indent="0"/>
            <a:r>
              <a:rPr lang="en-US" altLang="en-US" dirty="0" smtClean="0"/>
              <a:t>1st consider only 2 blocks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610600" y="4191000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91600" y="1524001"/>
            <a:ext cx="152400" cy="4166175"/>
            <a:chOff x="7467600" y="1524000"/>
            <a:chExt cx="152400" cy="4166175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467600" y="1524000"/>
              <a:ext cx="152400" cy="2286000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7467600" y="4191000"/>
              <a:ext cx="152400" cy="1499175"/>
            </a:xfrm>
            <a:prstGeom prst="roundRect">
              <a:avLst/>
            </a:prstGeom>
            <a:noFill/>
            <a:ln w="381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2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u="sng" dirty="0" smtClean="0"/>
              <a:t>Separate</a:t>
            </a:r>
            <a:r>
              <a:rPr lang="en-US" altLang="en-US" dirty="0" smtClean="0"/>
              <a:t> PC2 of Image Loadings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Interesting</a:t>
            </a:r>
          </a:p>
          <a:p>
            <a:pPr marL="0" indent="0" algn="l"/>
            <a:r>
              <a:rPr lang="en-US" altLang="en-US" dirty="0" smtClean="0"/>
              <a:t>Structure</a:t>
            </a:r>
          </a:p>
          <a:p>
            <a:pPr marL="0" indent="0" algn="l"/>
            <a:r>
              <a:rPr lang="en-US" altLang="en-US" dirty="0" smtClean="0"/>
              <a:t>???</a:t>
            </a:r>
          </a:p>
          <a:p>
            <a:pPr marL="0" indent="0" algn="l"/>
            <a:endParaRPr lang="en-US" altLang="en-US" dirty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88" y="1972056"/>
            <a:ext cx="6839712" cy="435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84" y="6429184"/>
            <a:ext cx="3036017" cy="4288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6400" y="2971801"/>
            <a:ext cx="4419600" cy="3116997"/>
            <a:chOff x="152400" y="2971800"/>
            <a:chExt cx="4419600" cy="3116997"/>
          </a:xfrm>
        </p:grpSpPr>
        <p:sp>
          <p:nvSpPr>
            <p:cNvPr id="8" name="TextBox 7"/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And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Hot Spots?</a:t>
              </a: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stCxn id="8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880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88" y="1972056"/>
            <a:ext cx="6839712" cy="4352544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Previous Mapping of </a:t>
            </a:r>
            <a:r>
              <a:rPr lang="en-US" altLang="en-US" i="1" dirty="0" smtClean="0"/>
              <a:t>Regions of Interest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Hot Spots</a:t>
            </a:r>
          </a:p>
          <a:p>
            <a:pPr marL="0" indent="0" algn="l"/>
            <a:r>
              <a:rPr lang="en-US" altLang="en-US" dirty="0" smtClean="0"/>
              <a:t>Are </a:t>
            </a:r>
          </a:p>
          <a:p>
            <a:pPr marL="0" indent="0" algn="l"/>
            <a:r>
              <a:rPr lang="en-US" altLang="en-US" u="sng" dirty="0" smtClean="0"/>
              <a:t>Working</a:t>
            </a:r>
          </a:p>
          <a:p>
            <a:pPr marL="0" indent="0" algn="l"/>
            <a:r>
              <a:rPr lang="en-US" altLang="en-US" u="sng" dirty="0" smtClean="0"/>
              <a:t>Memory</a:t>
            </a:r>
          </a:p>
          <a:p>
            <a:pPr marL="0" indent="0" algn="l"/>
            <a:r>
              <a:rPr lang="en-US" altLang="en-US" dirty="0" smtClean="0"/>
              <a:t>Related</a:t>
            </a:r>
            <a:endParaRPr lang="en-US" altLang="en-US" dirty="0"/>
          </a:p>
          <a:p>
            <a:pPr marL="0" indent="0" algn="l"/>
            <a:endParaRPr lang="en-US" alt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895600" y="4038600"/>
            <a:ext cx="3124200" cy="53340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895600" y="2667000"/>
            <a:ext cx="5486400" cy="137160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49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u="sng" dirty="0" smtClean="0"/>
              <a:t>Joint</a:t>
            </a:r>
            <a:r>
              <a:rPr lang="en-US" altLang="en-US" dirty="0" smtClean="0"/>
              <a:t> PC1 of Image Loadings</a:t>
            </a:r>
          </a:p>
          <a:p>
            <a:pPr marL="0" indent="0" algn="l"/>
            <a:r>
              <a:rPr lang="en-US" altLang="en-US" dirty="0" smtClean="0"/>
              <a:t>Using</a:t>
            </a:r>
          </a:p>
          <a:p>
            <a:pPr marL="0" indent="0" algn="l"/>
            <a:r>
              <a:rPr lang="en-US" altLang="en-US" dirty="0" smtClean="0"/>
              <a:t>Behavior</a:t>
            </a:r>
          </a:p>
          <a:p>
            <a:pPr marL="0" indent="0" algn="l"/>
            <a:r>
              <a:rPr lang="en-US" altLang="en-US" i="1" dirty="0" smtClean="0"/>
              <a:t>Combines</a:t>
            </a:r>
          </a:p>
          <a:p>
            <a:pPr marL="0" indent="0" algn="l"/>
            <a:r>
              <a:rPr lang="en-US" altLang="en-US" i="1" dirty="0" smtClean="0"/>
              <a:t>Hot Spots</a:t>
            </a:r>
          </a:p>
          <a:p>
            <a:pPr marL="0" indent="0" algn="l"/>
            <a:r>
              <a:rPr lang="en-US" altLang="en-US" dirty="0" smtClean="0"/>
              <a:t>From</a:t>
            </a:r>
          </a:p>
          <a:p>
            <a:pPr marL="0" indent="0" algn="l"/>
            <a:r>
              <a:rPr lang="en-US" altLang="en-US" dirty="0" smtClean="0"/>
              <a:t>Separate</a:t>
            </a:r>
          </a:p>
          <a:p>
            <a:pPr marL="0" indent="0" algn="l"/>
            <a:r>
              <a:rPr lang="en-US" altLang="en-US" dirty="0" smtClean="0"/>
              <a:t>PC1 &amp; 2</a:t>
            </a: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88" y="1972056"/>
            <a:ext cx="6839712" cy="4352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84" y="6429184"/>
            <a:ext cx="3036017" cy="4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7496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Overall</a:t>
            </a:r>
          </a:p>
          <a:p>
            <a:pPr marL="0" indent="0" algn="l"/>
            <a:r>
              <a:rPr lang="en-US" altLang="en-US" dirty="0" smtClean="0"/>
              <a:t>Comparison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00200" y="2057401"/>
            <a:ext cx="6096000" cy="1592997"/>
            <a:chOff x="76200" y="2057400"/>
            <a:chExt cx="6096000" cy="1592997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819400"/>
              <a:ext cx="25101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Sep.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Beh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. PC1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Assoc. w. Image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4572000" y="2057400"/>
              <a:ext cx="16002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>
              <a:endCxn id="2" idx="3"/>
            </p:cNvCxnSpPr>
            <p:nvPr/>
          </p:nvCxnSpPr>
          <p:spPr bwMode="auto">
            <a:xfrm flipH="1">
              <a:off x="2586374" y="2057400"/>
              <a:ext cx="2785726" cy="1177499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3637" name="Group 453636"/>
          <p:cNvGrpSpPr/>
          <p:nvPr/>
        </p:nvGrpSpPr>
        <p:grpSpPr>
          <a:xfrm>
            <a:off x="1600201" y="3623608"/>
            <a:ext cx="5791201" cy="2700992"/>
            <a:chOff x="76200" y="3623608"/>
            <a:chExt cx="5791201" cy="2700992"/>
          </a:xfrm>
        </p:grpSpPr>
        <p:sp>
          <p:nvSpPr>
            <p:cNvPr id="19" name="TextBox 18"/>
            <p:cNvSpPr txBox="1"/>
            <p:nvPr/>
          </p:nvSpPr>
          <p:spPr>
            <a:xfrm>
              <a:off x="76200" y="4385608"/>
              <a:ext cx="212026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Joint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. PC1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Concentrates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Relevant Parts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Of Sep.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PC1 &amp; PC2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4953001" y="3623608"/>
              <a:ext cx="761999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endCxn id="19" idx="3"/>
            </p:cNvCxnSpPr>
            <p:nvPr/>
          </p:nvCxnSpPr>
          <p:spPr bwMode="auto">
            <a:xfrm flipH="1">
              <a:off x="2196460" y="3623608"/>
              <a:ext cx="3175642" cy="1731496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2196460" y="4851654"/>
              <a:ext cx="3289941" cy="503450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>
              <a:off x="5105401" y="4064508"/>
              <a:ext cx="762000" cy="1574292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02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7496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Magnetic Resonance Imaging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Overall</a:t>
            </a:r>
          </a:p>
          <a:p>
            <a:pPr marL="0" indent="0" algn="l"/>
            <a:r>
              <a:rPr lang="en-US" altLang="en-US" dirty="0" smtClean="0"/>
              <a:t>Comparison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38300" y="3581400"/>
            <a:ext cx="7467600" cy="1752600"/>
            <a:chOff x="76200" y="2659797"/>
            <a:chExt cx="7467600" cy="1752600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842737"/>
              <a:ext cx="185621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Overall Heat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Var’n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not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Assoc. w/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Behavior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5029200" y="2659797"/>
              <a:ext cx="25146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00FF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>
              <a:endCxn id="2" idx="3"/>
            </p:cNvCxnSpPr>
            <p:nvPr/>
          </p:nvCxnSpPr>
          <p:spPr bwMode="auto">
            <a:xfrm flipH="1">
              <a:off x="1932414" y="2659797"/>
              <a:ext cx="4354086" cy="967770"/>
            </a:xfrm>
            <a:prstGeom prst="line">
              <a:avLst/>
            </a:prstGeom>
            <a:noFill/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1612076" y="5105401"/>
            <a:ext cx="6236525" cy="1059597"/>
            <a:chOff x="88075" y="2126397"/>
            <a:chExt cx="6236525" cy="1059597"/>
          </a:xfrm>
        </p:grpSpPr>
        <p:sp>
          <p:nvSpPr>
            <p:cNvPr id="23" name="TextBox 22"/>
            <p:cNvSpPr txBox="1"/>
            <p:nvPr/>
          </p:nvSpPr>
          <p:spPr>
            <a:xfrm>
              <a:off x="88075" y="2354997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New 2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Mode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Of Joint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Var’n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6324600" y="2126397"/>
              <a:ext cx="0" cy="693004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>
              <a:endCxn id="23" idx="3"/>
            </p:cNvCxnSpPr>
            <p:nvPr/>
          </p:nvCxnSpPr>
          <p:spPr bwMode="auto">
            <a:xfrm flipH="1">
              <a:off x="2193138" y="2472899"/>
              <a:ext cx="4131462" cy="297597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1676400" y="4953001"/>
            <a:ext cx="5867400" cy="1973997"/>
            <a:chOff x="152400" y="4953000"/>
            <a:chExt cx="5867400" cy="1973997"/>
          </a:xfrm>
        </p:grpSpPr>
        <p:sp>
          <p:nvSpPr>
            <p:cNvPr id="16" name="TextBox 15"/>
            <p:cNvSpPr txBox="1"/>
            <p:nvPr/>
          </p:nvSpPr>
          <p:spPr>
            <a:xfrm>
              <a:off x="152400" y="6096000"/>
              <a:ext cx="17182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Behavior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~ Sep. PC2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4147557" y="4953000"/>
              <a:ext cx="1872243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>
              <a:endCxn id="16" idx="3"/>
            </p:cNvCxnSpPr>
            <p:nvPr/>
          </p:nvCxnSpPr>
          <p:spPr bwMode="auto">
            <a:xfrm flipH="1">
              <a:off x="1870627" y="4953000"/>
              <a:ext cx="3196673" cy="1558499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8527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Organizational Model:</a:t>
            </a:r>
          </a:p>
          <a:p>
            <a:pPr marL="0" indent="0" algn="l"/>
            <a:r>
              <a:rPr lang="en-US" altLang="en-US" dirty="0" smtClean="0"/>
              <a:t> </a:t>
            </a:r>
            <a:r>
              <a:rPr lang="en-US" altLang="en-US" dirty="0"/>
              <a:t>	</a:t>
            </a:r>
            <a:r>
              <a:rPr lang="en-US" altLang="en-US" dirty="0" smtClean="0"/>
              <a:t>Multiple Matrices: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29600" y="3505200"/>
                <a:ext cx="491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505200"/>
                <a:ext cx="49186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7401" y="3429000"/>
                <a:ext cx="528907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 dirty="0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</a:rPr>
                  <a:t>number of variables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000000"/>
                    </a:solidFill>
                  </a:rPr>
                  <a:t>             (i.e. features)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5289077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7955" r="-1961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8610600" y="4191000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991600" y="4191001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29601" y="5345668"/>
                <a:ext cx="4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345668"/>
                <a:ext cx="49718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057400" y="3733800"/>
            <a:ext cx="8474360" cy="2372618"/>
            <a:chOff x="533400" y="3733800"/>
            <a:chExt cx="8474360" cy="2372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= 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number of cases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dirty="0">
                      <a:solidFill>
                        <a:srgbClr val="000000"/>
                      </a:solidFill>
                    </a:rPr>
                    <a:t>      (i.e. subjects or samples)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910" r="-1874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64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Explore &amp; Quantify </a:t>
            </a:r>
            <a:r>
              <a:rPr lang="en-US" altLang="en-US" u="sng" dirty="0" smtClean="0"/>
              <a:t>Variation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In spirit of PCA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(Principal Component Analysis)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610600" y="4191000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991600" y="4191001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PCA Data Exploration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Context:  Single Data Set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Fun Example: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Spanish Male Mortality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9570" y="5029201"/>
            <a:ext cx="5794031" cy="1504951"/>
            <a:chOff x="2435569" y="5029200"/>
            <a:chExt cx="5794031" cy="1504951"/>
          </a:xfrm>
        </p:grpSpPr>
        <p:sp>
          <p:nvSpPr>
            <p:cNvPr id="3" name="TextBox 2"/>
            <p:cNvSpPr txBox="1"/>
            <p:nvPr/>
          </p:nvSpPr>
          <p:spPr>
            <a:xfrm>
              <a:off x="2435569" y="5341203"/>
              <a:ext cx="41131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</a:rPr>
                <a:t>Thanks to:   </a:t>
              </a:r>
              <a:r>
                <a:rPr lang="es-ES" altLang="en-US" dirty="0">
                  <a:solidFill>
                    <a:srgbClr val="000000"/>
                  </a:solidFill>
                </a:rPr>
                <a:t>Andrés M. Alonso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n-US" dirty="0">
                  <a:solidFill>
                    <a:srgbClr val="000000"/>
                  </a:solidFill>
                </a:rPr>
                <a:t>		U. Carlos III, Madrid</a:t>
              </a:r>
            </a:p>
          </p:txBody>
        </p:sp>
        <p:pic>
          <p:nvPicPr>
            <p:cNvPr id="417794" name="Picture 2" descr="http://www.est.uc3m.es/seminarios/photos/AndresAlons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5029200"/>
              <a:ext cx="1143000" cy="1504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eft Brace 8"/>
          <p:cNvSpPr/>
          <p:nvPr/>
        </p:nvSpPr>
        <p:spPr bwMode="auto">
          <a:xfrm>
            <a:off x="8229600" y="1546225"/>
            <a:ext cx="381000" cy="2286000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816" y="2297668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Age</a:t>
            </a:r>
          </a:p>
          <a:p>
            <a:r>
              <a:rPr lang="en-US" dirty="0" smtClean="0">
                <a:solidFill>
                  <a:srgbClr val="0432FF"/>
                </a:solidFill>
              </a:rPr>
              <a:t>(5-95)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PCA Data Exploration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Context:  Single Data Set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Fun Example: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Spanish Male Mortality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Data Objects: </a:t>
            </a:r>
          </a:p>
          <a:p>
            <a:pPr marL="0" indent="0"/>
            <a:r>
              <a:rPr lang="en-US" altLang="en-US" dirty="0" smtClean="0">
                <a:solidFill>
                  <a:srgbClr val="0000FF"/>
                </a:solidFill>
              </a:rPr>
              <a:t>Mortality(age) = log(# of age died / # age)</a:t>
            </a:r>
          </a:p>
          <a:p>
            <a:pPr marL="0" indent="0" algn="l"/>
            <a:endParaRPr lang="en-US" altLang="en-US" dirty="0">
              <a:solidFill>
                <a:srgbClr val="FF0000"/>
              </a:solidFill>
            </a:endParaRPr>
          </a:p>
          <a:p>
            <a:pPr marL="0" indent="0" algn="l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48200" y="2655277"/>
            <a:ext cx="4343400" cy="23622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3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PCA Data Exploration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Context:  Single Data Set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Fun Example: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Spanish Male Mortality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Data Objects: </a:t>
            </a:r>
          </a:p>
          <a:p>
            <a:pPr marL="0" indent="0"/>
            <a:r>
              <a:rPr lang="en-US" altLang="en-US" dirty="0" smtClean="0">
                <a:solidFill>
                  <a:srgbClr val="0000FF"/>
                </a:solidFill>
              </a:rPr>
              <a:t>Mortality(age) = log(# of age died / # age)</a:t>
            </a:r>
          </a:p>
          <a:p>
            <a:pPr marL="0" indent="0"/>
            <a:r>
              <a:rPr lang="en-US" altLang="en-US" dirty="0" smtClean="0">
                <a:solidFill>
                  <a:srgbClr val="FF0000"/>
                </a:solidFill>
              </a:rPr>
              <a:t>Over years (1908 - 2002)</a:t>
            </a:r>
          </a:p>
          <a:p>
            <a:pPr marL="0" indent="0" algn="l"/>
            <a:endParaRPr lang="en-US" altLang="en-US" dirty="0">
              <a:solidFill>
                <a:srgbClr val="FF0000"/>
              </a:solidFill>
            </a:endParaRPr>
          </a:p>
          <a:p>
            <a:pPr marL="0" indent="0" algn="l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9296400" y="3124200"/>
            <a:ext cx="381000" cy="1752600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 bwMode="auto">
          <a:xfrm flipH="1">
            <a:off x="5410200" y="4191000"/>
            <a:ext cx="4076700" cy="1371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42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1676400"/>
            <a:ext cx="2514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Rainbow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Representing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Year: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FF"/>
                </a:solidFill>
              </a:rPr>
              <a:t>Magenta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FF"/>
                </a:solidFill>
              </a:rPr>
              <a:t>    =  1908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645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8461" r="7153" b="2417"/>
          <a:stretch/>
        </p:blipFill>
        <p:spPr bwMode="auto">
          <a:xfrm>
            <a:off x="4114800" y="990600"/>
            <a:ext cx="62179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00201" y="1219200"/>
            <a:ext cx="2971800" cy="5410200"/>
          </a:xfrm>
        </p:spPr>
        <p:txBody>
          <a:bodyPr/>
          <a:lstStyle/>
          <a:p>
            <a:pPr marL="0" indent="0">
              <a:lnSpc>
                <a:spcPct val="110000"/>
              </a:lnSpc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10000"/>
              </a:lnSpc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10000"/>
              </a:lnSpc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(Years)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5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57066" y="1894344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Find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Population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(Mean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Vector)</a:t>
            </a:r>
          </a:p>
        </p:txBody>
      </p:sp>
    </p:spTree>
    <p:extLst>
      <p:ext uri="{BB962C8B-B14F-4D97-AF65-F5344CB8AC3E}">
        <p14:creationId xmlns:p14="http://schemas.microsoft.com/office/powerpoint/2010/main" val="10220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9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05000" y="1447800"/>
                <a:ext cx="8610600" cy="4648200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altLang="ko-KR" sz="2800" dirty="0" smtClean="0">
                    <a:ea typeface="굴림" pitchFamily="50" charset="-127"/>
                  </a:rPr>
                  <a:t>Angle-Based Joint </a:t>
                </a:r>
                <a:r>
                  <a:rPr lang="en-US" altLang="ko-KR" sz="2800" dirty="0">
                    <a:ea typeface="굴림" pitchFamily="50" charset="-127"/>
                  </a:rPr>
                  <a:t>and Individual Variation Explained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i="1">
                          <a:latin typeface="Cambria Math"/>
                          <a:ea typeface="Cambria Math"/>
                        </a:rPr>
                        <m:t>↓</m:t>
                      </m:r>
                    </m:oMath>
                  </m:oMathPara>
                </a14:m>
                <a:endParaRPr lang="en-US" altLang="ko-KR" sz="4000" dirty="0">
                  <a:ea typeface="굴림" pitchFamily="50" charset="-127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ko-KR" sz="4000" dirty="0" smtClean="0">
                    <a:ea typeface="굴림" pitchFamily="50" charset="-127"/>
                  </a:rPr>
                  <a:t>AJIVE</a:t>
                </a:r>
                <a:endParaRPr lang="en-US" altLang="ko-KR" sz="4000" dirty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67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447800"/>
                <a:ext cx="8610600" cy="4648200"/>
              </a:xfrm>
              <a:blipFill rotWithShape="0">
                <a:blip r:embed="rId3"/>
                <a:stretch>
                  <a:fillRect l="-425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Blips Appear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At Decades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Since 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Not Precise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(in Spain)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Reported 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“about 50”,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Etc.</a:t>
            </a:r>
          </a:p>
        </p:txBody>
      </p:sp>
      <p:cxnSp>
        <p:nvCxnSpPr>
          <p:cNvPr id="5" name="Straight Arrow Connector 10"/>
          <p:cNvCxnSpPr>
            <a:cxnSpLocks noChangeShapeType="1"/>
          </p:cNvCxnSpPr>
          <p:nvPr/>
        </p:nvCxnSpPr>
        <p:spPr bwMode="auto">
          <a:xfrm>
            <a:off x="3581400" y="2438400"/>
            <a:ext cx="3581400" cy="1143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>
            <a:off x="3581400" y="2438400"/>
            <a:ext cx="2971800" cy="150663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11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902559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Mean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Residual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View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Shifting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To Origin</a:t>
            </a:r>
          </a:p>
        </p:txBody>
      </p:sp>
    </p:spTree>
    <p:extLst>
      <p:ext uri="{BB962C8B-B14F-4D97-AF65-F5344CB8AC3E}">
        <p14:creationId xmlns:p14="http://schemas.microsoft.com/office/powerpoint/2010/main" val="16642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902559"/>
            <a:ext cx="2514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Shows: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Main 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Effects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Mean, Not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Variation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About Mean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676400"/>
            <a:ext cx="251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Projections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Onto PC1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Direction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Main Mode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Of Variation: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Constant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Across 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2209801"/>
            <a:ext cx="23079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Loadings Plot</a:t>
            </a:r>
          </a:p>
        </p:txBody>
      </p:sp>
    </p:spTree>
    <p:extLst>
      <p:ext uri="{BB962C8B-B14F-4D97-AF65-F5344CB8AC3E}">
        <p14:creationId xmlns:p14="http://schemas.microsoft.com/office/powerpoint/2010/main" val="8216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676401"/>
            <a:ext cx="2514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Shows </a:t>
            </a:r>
            <a:r>
              <a:rPr lang="en-US" sz="2800" i="1" dirty="0">
                <a:solidFill>
                  <a:srgbClr val="000000"/>
                </a:solidFill>
              </a:rPr>
              <a:t>Major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Over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(medical technology,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19824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676400"/>
            <a:ext cx="2514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Shows </a:t>
            </a:r>
            <a:r>
              <a:rPr lang="en-US" sz="2800" i="1" dirty="0">
                <a:solidFill>
                  <a:srgbClr val="000000"/>
                </a:solidFill>
              </a:rPr>
              <a:t>Major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Improvement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Over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(medical technology,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etc.)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And Change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In Age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Rounding Blips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114800" y="4648200"/>
            <a:ext cx="2971800" cy="15240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2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644651"/>
            <a:ext cx="2819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Projections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Onto PC2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Direction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2209801"/>
            <a:ext cx="23079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Loadings Plot</a:t>
            </a:r>
          </a:p>
        </p:txBody>
      </p:sp>
    </p:spTree>
    <p:extLst>
      <p:ext uri="{BB962C8B-B14F-4D97-AF65-F5344CB8AC3E}">
        <p14:creationId xmlns:p14="http://schemas.microsoft.com/office/powerpoint/2010/main" val="3002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644650"/>
            <a:ext cx="2819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Projections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Onto PC2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Direction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2nd Mode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Of Variation: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Difference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Between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20-45 &amp; Rest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05400" y="3581400"/>
            <a:ext cx="762000" cy="1637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867400" y="3581400"/>
            <a:ext cx="1447800" cy="16002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 flipV="1">
            <a:off x="2667000" y="5181600"/>
            <a:ext cx="32004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15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4" y="1027114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721109"/>
            <a:ext cx="2514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Scatterplot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Matrix 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Scores</a:t>
            </a:r>
            <a:r>
              <a:rPr lang="en-US" sz="2800" dirty="0">
                <a:solidFill>
                  <a:srgbClr val="000000"/>
                </a:solidFill>
              </a:rPr>
              <a:t> Plot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Connecting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Lines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Highlight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Time Order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4" y="1027114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721108"/>
            <a:ext cx="2514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Scatterplot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Matrix 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Scores</a:t>
            </a:r>
            <a:r>
              <a:rPr lang="en-US" sz="2800" dirty="0">
                <a:solidFill>
                  <a:srgbClr val="000000"/>
                </a:solidFill>
              </a:rPr>
              <a:t> Plot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Common 1</a:t>
            </a:r>
            <a:r>
              <a:rPr lang="en-US" sz="2800" baseline="30000" dirty="0">
                <a:solidFill>
                  <a:srgbClr val="000000"/>
                </a:solidFill>
              </a:rPr>
              <a:t>st</a:t>
            </a:r>
            <a:r>
              <a:rPr lang="en-US" sz="2800" dirty="0">
                <a:solidFill>
                  <a:srgbClr val="000000"/>
                </a:solidFill>
              </a:rPr>
              <a:t>  Graphic in Exploratory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1" y="6248401"/>
            <a:ext cx="8217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Reveals </a:t>
            </a:r>
            <a:r>
              <a:rPr lang="en-US" sz="3200" u="sng" dirty="0">
                <a:solidFill>
                  <a:srgbClr val="000000"/>
                </a:solidFill>
              </a:rPr>
              <a:t>Relationships</a:t>
            </a:r>
            <a:r>
              <a:rPr lang="en-US" sz="3200" dirty="0">
                <a:solidFill>
                  <a:srgbClr val="000000"/>
                </a:solidFill>
              </a:rPr>
              <a:t> Between Data Objects</a:t>
            </a:r>
          </a:p>
        </p:txBody>
      </p:sp>
    </p:spTree>
    <p:extLst>
      <p:ext uri="{BB962C8B-B14F-4D97-AF65-F5344CB8AC3E}">
        <p14:creationId xmlns:p14="http://schemas.microsoft.com/office/powerpoint/2010/main" val="17804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000" b="1" dirty="0" smtClean="0"/>
              <a:t>Generation 1 – JIVE:</a:t>
            </a:r>
            <a:r>
              <a:rPr lang="en-US" sz="2000" dirty="0" smtClean="0"/>
              <a:t> Eric Lock, Katherine </a:t>
            </a:r>
            <a:r>
              <a:rPr lang="en-US" sz="2000" dirty="0" err="1" smtClean="0"/>
              <a:t>Hoadley</a:t>
            </a:r>
            <a:r>
              <a:rPr lang="en-US" sz="2000" dirty="0" smtClean="0"/>
              <a:t>, J. S. Marron, Andrew Nobel. </a:t>
            </a:r>
            <a:br>
              <a:rPr lang="en-US" sz="2000" dirty="0" smtClean="0"/>
            </a:b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Joint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 Individual Variation Explained (JIVE) for integrated analysis of multiple data types. </a:t>
            </a:r>
            <a:br>
              <a:rPr 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sz="1800" i="1" dirty="0" smtClean="0"/>
              <a:t>Annals </a:t>
            </a:r>
            <a:r>
              <a:rPr lang="en-US" sz="1800" i="1" dirty="0"/>
              <a:t>of Applied Statistics. </a:t>
            </a:r>
            <a:r>
              <a:rPr lang="en-US" sz="1800" dirty="0"/>
              <a:t>2013</a:t>
            </a:r>
            <a:r>
              <a:rPr lang="en-US" sz="1800" dirty="0" smtClean="0"/>
              <a:t>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24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2400" dirty="0" smtClean="0"/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2400" dirty="0" smtClean="0"/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 smtClean="0"/>
          </a:p>
          <a:p>
            <a:pPr lvl="0"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000" b="1" dirty="0" smtClean="0"/>
              <a:t>Generation 2 – AJIVE:</a:t>
            </a:r>
            <a:r>
              <a:rPr lang="en-US" sz="2000" dirty="0" smtClean="0"/>
              <a:t> Qing Feng, Jan </a:t>
            </a:r>
            <a:r>
              <a:rPr lang="en-US" sz="2000" dirty="0" err="1" smtClean="0"/>
              <a:t>Hannig</a:t>
            </a:r>
            <a:r>
              <a:rPr lang="en-US" sz="2000" dirty="0" smtClean="0"/>
              <a:t>, </a:t>
            </a:r>
            <a:r>
              <a:rPr lang="en-US" sz="2000" dirty="0" err="1" smtClean="0"/>
              <a:t>Meilei</a:t>
            </a:r>
            <a:r>
              <a:rPr lang="en-US" sz="2000" dirty="0" smtClean="0"/>
              <a:t> Jiang, J. S. Marron.</a:t>
            </a:r>
            <a:br>
              <a:rPr lang="en-US" sz="2000" dirty="0" smtClean="0"/>
            </a:b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Angle-Based Joint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 Individual Variation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Explained.</a:t>
            </a:r>
            <a:br>
              <a:rPr lang="en-US" sz="1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800" i="1" dirty="0" smtClean="0"/>
              <a:t>arXiv:1704.02060, </a:t>
            </a:r>
            <a:r>
              <a:rPr lang="en-US" sz="1800" dirty="0" smtClean="0"/>
              <a:t>2017.</a:t>
            </a:r>
            <a:endParaRPr lang="en-US" sz="18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4" name="Picture 2" descr="http://www.tc.umn.edu/%7Eelock/Lock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11685" b="24839"/>
          <a:stretch/>
        </p:blipFill>
        <p:spPr bwMode="auto">
          <a:xfrm>
            <a:off x="1459015" y="2462638"/>
            <a:ext cx="1041941" cy="12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16" y="2462638"/>
            <a:ext cx="1164702" cy="1245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78" y="2454805"/>
            <a:ext cx="947349" cy="1259773"/>
          </a:xfrm>
          <a:prstGeom prst="rect">
            <a:avLst/>
          </a:prstGeom>
        </p:spPr>
      </p:pic>
      <p:pic>
        <p:nvPicPr>
          <p:cNvPr id="7" name="Picture 4" descr="http://sph.unc.edu/files/2015/05/nobel_andrew_200x200w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r="12005" b="6930"/>
          <a:stretch/>
        </p:blipFill>
        <p:spPr bwMode="auto">
          <a:xfrm>
            <a:off x="7259270" y="2424170"/>
            <a:ext cx="1118056" cy="128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47" y="5002910"/>
            <a:ext cx="1164702" cy="1245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34" y="5002910"/>
            <a:ext cx="936265" cy="1245490"/>
          </a:xfrm>
          <a:prstGeom prst="rect">
            <a:avLst/>
          </a:prstGeom>
        </p:spPr>
      </p:pic>
      <p:pic>
        <p:nvPicPr>
          <p:cNvPr id="11" name="Picture 6" descr="photo o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r="12592"/>
          <a:stretch/>
        </p:blipFill>
        <p:spPr bwMode="auto">
          <a:xfrm>
            <a:off x="1459015" y="5002910"/>
            <a:ext cx="1246580" cy="12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34" y="5002909"/>
            <a:ext cx="1053006" cy="12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PCA Exploration of Spanish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24" y="1032062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76400" y="1644650"/>
            <a:ext cx="2819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Common 2</a:t>
            </a:r>
            <a:r>
              <a:rPr lang="en-US" sz="2800" baseline="30000" dirty="0">
                <a:solidFill>
                  <a:srgbClr val="000000"/>
                </a:solidFill>
              </a:rPr>
              <a:t>nd</a:t>
            </a:r>
            <a:r>
              <a:rPr lang="en-US" sz="2800" dirty="0">
                <a:solidFill>
                  <a:srgbClr val="000000"/>
                </a:solidFill>
              </a:rPr>
              <a:t>   Graphic in Exploratory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Shows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</a:rPr>
              <a:t>Driver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Of PC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Direction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Via Vector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Entries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2209801"/>
            <a:ext cx="23079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Loadings Plot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895600" y="2971800"/>
            <a:ext cx="1600200" cy="3276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895600" y="3945030"/>
            <a:ext cx="2438400" cy="230337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895600" y="3276600"/>
            <a:ext cx="6019800" cy="2971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14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Explore &amp; Quantify </a:t>
            </a:r>
            <a:r>
              <a:rPr lang="en-US" altLang="en-US" u="sng" dirty="0" smtClean="0"/>
              <a:t>Variation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In spirit of PCA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(Principal Component Analysis)</a:t>
            </a:r>
          </a:p>
          <a:p>
            <a:pPr marL="0" indent="0" algn="l"/>
            <a:r>
              <a:rPr lang="en-US" altLang="en-US" dirty="0" smtClean="0"/>
              <a:t>For 2+ Data Blocks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610600" y="4191000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991600" y="4191001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Explore &amp; Quantify </a:t>
            </a:r>
            <a:r>
              <a:rPr lang="en-US" altLang="en-US" u="sng" dirty="0" smtClean="0"/>
              <a:t>Variation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Through </a:t>
            </a:r>
            <a:r>
              <a:rPr lang="en-US" altLang="en-US" dirty="0" smtClean="0">
                <a:solidFill>
                  <a:srgbClr val="0000FF"/>
                </a:solidFill>
              </a:rPr>
              <a:t>Joint Variation</a:t>
            </a:r>
          </a:p>
          <a:p>
            <a:pPr marL="0" indent="0" algn="l"/>
            <a:r>
              <a:rPr lang="en-US" altLang="en-US" dirty="0" smtClean="0"/>
              <a:t>(Focus on: </a:t>
            </a:r>
            <a:r>
              <a:rPr lang="en-US" altLang="en-US" i="1" dirty="0" smtClean="0"/>
              <a:t>Interactions</a:t>
            </a:r>
            <a:r>
              <a:rPr lang="en-US" altLang="en-US" dirty="0" smtClean="0"/>
              <a:t>)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610600" y="4191000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991600" y="4191001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cxnSp>
        <p:nvCxnSpPr>
          <p:cNvPr id="4" name="Straight Connector 3"/>
          <p:cNvCxnSpPr>
            <a:stCxn id="5" idx="1"/>
          </p:cNvCxnSpPr>
          <p:nvPr/>
        </p:nvCxnSpPr>
        <p:spPr bwMode="auto">
          <a:xfrm flipH="1">
            <a:off x="6553200" y="2667000"/>
            <a:ext cx="2438400" cy="1524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13" idx="1"/>
          </p:cNvCxnSpPr>
          <p:nvPr/>
        </p:nvCxnSpPr>
        <p:spPr bwMode="auto">
          <a:xfrm flipH="1" flipV="1">
            <a:off x="6553200" y="2819400"/>
            <a:ext cx="2438400" cy="2121188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0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 Goals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Explore &amp; Quantify </a:t>
            </a:r>
            <a:r>
              <a:rPr lang="en-US" altLang="en-US" u="sng" dirty="0" smtClean="0"/>
              <a:t>Variation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Through Joint Variation</a:t>
            </a:r>
          </a:p>
          <a:p>
            <a:pPr marL="0" indent="0" algn="l"/>
            <a:r>
              <a:rPr lang="en-US" altLang="en-US" dirty="0" smtClean="0"/>
              <a:t>(Focus on: </a:t>
            </a:r>
            <a:r>
              <a:rPr lang="en-US" altLang="en-US" i="1" dirty="0" smtClean="0"/>
              <a:t>Interactions</a:t>
            </a:r>
            <a:r>
              <a:rPr lang="en-US" altLang="en-US" dirty="0" smtClean="0"/>
              <a:t>)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And Individual Variation</a:t>
            </a:r>
          </a:p>
          <a:p>
            <a:pPr marL="0" indent="0" algn="l"/>
            <a:r>
              <a:rPr lang="en-US" altLang="en-US" dirty="0" smtClean="0"/>
              <a:t>(Highlight: </a:t>
            </a:r>
            <a:r>
              <a:rPr lang="en-US" altLang="en-US" i="1" dirty="0" smtClean="0"/>
              <a:t>Unique Aspects</a:t>
            </a:r>
            <a:r>
              <a:rPr lang="en-US" altLang="en-US" dirty="0" smtClean="0"/>
              <a:t>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610600" y="4191000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991600" y="4191001"/>
            <a:ext cx="152400" cy="1499175"/>
          </a:xfrm>
          <a:prstGeom prst="round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3657601" y="1371600"/>
            <a:ext cx="659288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“Heat Map” View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Based on </a:t>
            </a:r>
            <a:r>
              <a:rPr lang="en-US" altLang="en-US" i="1" dirty="0" smtClean="0"/>
              <a:t>Color Bar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/>
              <a:t>	</a:t>
            </a:r>
            <a:r>
              <a:rPr lang="en-US" altLang="en-US" dirty="0" smtClean="0">
                <a:solidFill>
                  <a:srgbClr val="FF0000"/>
                </a:solidFill>
              </a:rPr>
              <a:t>Red for &gt; 0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      </a:t>
            </a:r>
            <a:r>
              <a:rPr lang="en-US" alt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for = 0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/>
              <a:t>	</a:t>
            </a:r>
            <a:r>
              <a:rPr lang="en-US" altLang="en-US" dirty="0" smtClean="0">
                <a:solidFill>
                  <a:srgbClr val="0000FF"/>
                </a:solidFill>
              </a:rPr>
              <a:t>Blue for &lt; 0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Intensity shows magnitude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66436" b="50000"/>
          <a:stretch/>
        </p:blipFill>
        <p:spPr bwMode="auto">
          <a:xfrm>
            <a:off x="1755025" y="1524000"/>
            <a:ext cx="160949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3200400" y="2800350"/>
            <a:ext cx="2743200" cy="85725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8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1" y="1371600"/>
                <a:ext cx="6440489" cy="47688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</a:pPr>
                <a:r>
                  <a:rPr lang="en-US" altLang="en-US" dirty="0" smtClean="0"/>
                  <a:t>Special Challenges: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=100 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≪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=10,000</m:t>
                    </m:r>
                  </m:oMath>
                </a14:m>
                <a:endParaRPr lang="en-US" alt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 ≫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altLang="en-US" b="0" dirty="0" smtClean="0">
                  <a:ea typeface="Cambria Math"/>
                </a:endParaRP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altLang="en-US" dirty="0" smtClean="0"/>
                  <a:t>Wildly Differing Sizes &amp; Scales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altLang="en-US" dirty="0" smtClean="0"/>
                  <a:t>Typical in Cancer &amp; Neuro-</a:t>
                </a:r>
                <a:r>
                  <a:rPr lang="en-US" altLang="en-US" dirty="0" err="1" smtClean="0"/>
                  <a:t>Sci</a:t>
                </a:r>
                <a:endParaRPr lang="en-US" altLang="en-US" dirty="0" smtClean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altLang="en-US" dirty="0" smtClean="0"/>
                  <a:t>Hard to </a:t>
                </a:r>
                <a:r>
                  <a:rPr lang="en-US" altLang="en-US" u="sng" dirty="0" smtClean="0"/>
                  <a:t>Normalize</a:t>
                </a:r>
                <a:r>
                  <a:rPr lang="en-US" altLang="en-US" dirty="0" smtClean="0"/>
                  <a:t> Away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1" y="1371600"/>
                <a:ext cx="6440489" cy="4768850"/>
              </a:xfrm>
              <a:blipFill rotWithShape="0">
                <a:blip r:embed="rId2"/>
                <a:stretch>
                  <a:fillRect l="-2365" b="-6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24227" r="66258" b="24227"/>
          <a:stretch/>
        </p:blipFill>
        <p:spPr bwMode="auto">
          <a:xfrm>
            <a:off x="1755026" y="1524000"/>
            <a:ext cx="162122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8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7251172" y="1371600"/>
            <a:ext cx="311202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Underlying Components</a:t>
            </a:r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/>
              <a:t> </a:t>
            </a:r>
            <a:r>
              <a:rPr lang="en-US" altLang="en-US" dirty="0" smtClean="0"/>
              <a:t>  (Additive</a:t>
            </a:r>
          </a:p>
          <a:p>
            <a:pPr marL="0" indent="0" algn="l"/>
            <a:r>
              <a:rPr lang="en-US" altLang="en-US" dirty="0"/>
              <a:t> </a:t>
            </a:r>
            <a:r>
              <a:rPr lang="en-US" altLang="en-US" dirty="0" smtClean="0"/>
              <a:t>      Signals +</a:t>
            </a:r>
          </a:p>
          <a:p>
            <a:pPr marL="0" indent="0" algn="l"/>
            <a:r>
              <a:rPr lang="en-US" altLang="en-US" dirty="0"/>
              <a:t> </a:t>
            </a:r>
            <a:r>
              <a:rPr lang="en-US" altLang="en-US" dirty="0" smtClean="0"/>
              <a:t>         + Noise)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1755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77000" y="2819400"/>
            <a:ext cx="2514600" cy="2438400"/>
            <a:chOff x="4953000" y="2819400"/>
            <a:chExt cx="2514600" cy="2438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4953000" y="2819400"/>
              <a:ext cx="2514600" cy="2286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4953000" y="5105400"/>
              <a:ext cx="25146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6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7251172" y="1371600"/>
            <a:ext cx="311202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Underlying Components: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Joint – Rank 1</a:t>
            </a:r>
          </a:p>
          <a:p>
            <a:pPr marL="0" indent="0" algn="l"/>
            <a:r>
              <a:rPr lang="en-US" altLang="en-US" dirty="0"/>
              <a:t> </a:t>
            </a:r>
            <a:r>
              <a:rPr lang="en-US" altLang="en-US" dirty="0" smtClean="0"/>
              <a:t>  </a:t>
            </a:r>
            <a:r>
              <a:rPr lang="en-US" altLang="en-US" u="sng" dirty="0" smtClean="0"/>
              <a:t>Same</a:t>
            </a:r>
            <a:r>
              <a:rPr lang="en-US" altLang="en-US" dirty="0" smtClean="0"/>
              <a:t> </a:t>
            </a:r>
          </a:p>
          <a:p>
            <a:pPr marL="0" indent="0" algn="l"/>
            <a:r>
              <a:rPr lang="en-US" altLang="en-US" dirty="0"/>
              <a:t> </a:t>
            </a:r>
            <a:r>
              <a:rPr lang="en-US" altLang="en-US" dirty="0" smtClean="0"/>
              <a:t>    “Subject</a:t>
            </a:r>
          </a:p>
          <a:p>
            <a:pPr marL="0" indent="0" algn="l"/>
            <a:r>
              <a:rPr lang="en-US" altLang="en-US" dirty="0"/>
              <a:t> </a:t>
            </a:r>
            <a:r>
              <a:rPr lang="en-US" altLang="en-US" dirty="0" smtClean="0"/>
              <a:t>     Signal”</a:t>
            </a:r>
          </a:p>
          <a:p>
            <a:pPr marL="0" indent="0" algn="l"/>
            <a:r>
              <a:rPr lang="en-US" altLang="en-US" dirty="0"/>
              <a:t> </a:t>
            </a:r>
            <a:r>
              <a:rPr lang="en-US" altLang="en-US" dirty="0" smtClean="0"/>
              <a:t> (linear combo)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1755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4038600" y="2438400"/>
            <a:ext cx="3657600" cy="1524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4038600" y="3962400"/>
            <a:ext cx="3657600" cy="2057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2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251172" y="1371600"/>
                <a:ext cx="326442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 smtClean="0"/>
                  <a:t>Underlying Components:</a:t>
                </a:r>
              </a:p>
              <a:p>
                <a:pPr marL="0" indent="0" algn="l"/>
                <a:endParaRPr lang="en-US" altLang="en-US" dirty="0" smtClean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 err="1" smtClean="0"/>
                  <a:t>Indiv</a:t>
                </a:r>
                <a:r>
                  <a:rPr lang="en-US" altLang="en-US" dirty="0" smtClean="0"/>
                  <a:t> X – Rank 1</a:t>
                </a:r>
              </a:p>
              <a:p>
                <a:pPr marL="0" indent="0" algn="l"/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altLang="en-US" dirty="0" smtClean="0"/>
                  <a:t> to Joint</a:t>
                </a:r>
              </a:p>
              <a:p>
                <a:pPr marL="0" indent="0" algn="l"/>
                <a:r>
                  <a:rPr lang="en-US" altLang="en-US" dirty="0" smtClean="0"/>
                  <a:t>  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dirty="0" smtClean="0"/>
                  <a:t> = </a:t>
                </a:r>
              </a:p>
              <a:p>
                <a:pPr marL="0" indent="0" algn="l"/>
                <a:r>
                  <a:rPr lang="en-US" altLang="en-US" dirty="0" smtClean="0"/>
                  <a:t>       Row Space) 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7172" y="1371600"/>
                <a:ext cx="3264428" cy="4768850"/>
              </a:xfrm>
              <a:blipFill rotWithShape="1">
                <a:blip r:embed="rId2"/>
                <a:stretch>
                  <a:fillRect l="-4664" t="-1662" r="-6530" b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1755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5334000" y="2819400"/>
            <a:ext cx="1981200" cy="1143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0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251172" y="1371600"/>
                <a:ext cx="326442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 smtClean="0"/>
                  <a:t>Underlying Components:</a:t>
                </a:r>
              </a:p>
              <a:p>
                <a:pPr marL="0" indent="0" algn="l"/>
                <a:endParaRPr lang="en-US" altLang="en-US" dirty="0" smtClean="0"/>
              </a:p>
              <a:p>
                <a:pPr marL="0" indent="0" algn="l"/>
                <a:r>
                  <a:rPr lang="en-US" altLang="en-US" dirty="0" err="1" smtClean="0"/>
                  <a:t>Indiv</a:t>
                </a:r>
                <a:r>
                  <a:rPr lang="en-US" altLang="en-US" dirty="0" smtClean="0"/>
                  <a:t> Y – Rank 2</a:t>
                </a:r>
              </a:p>
              <a:p>
                <a:pPr marL="0" indent="0" algn="l"/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altLang="en-US" dirty="0" smtClean="0"/>
                  <a:t> to Joint</a:t>
                </a:r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r>
                  <a:rPr lang="en-US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altLang="en-US" dirty="0" smtClean="0"/>
                  <a:t>  with </a:t>
                </a:r>
              </a:p>
              <a:p>
                <a:pPr marL="0" indent="0" algn="l"/>
                <a:r>
                  <a:rPr lang="en-US" altLang="en-US" dirty="0"/>
                  <a:t> </a:t>
                </a:r>
                <a:r>
                  <a:rPr lang="en-US" altLang="en-US" dirty="0" smtClean="0"/>
                  <a:t>    </a:t>
                </a:r>
                <a:r>
                  <a:rPr lang="en-US" altLang="en-US" dirty="0" err="1" smtClean="0"/>
                  <a:t>Indiv</a:t>
                </a:r>
                <a:r>
                  <a:rPr lang="en-US" altLang="en-US" dirty="0" smtClean="0"/>
                  <a:t> X = {0}</a:t>
                </a:r>
              </a:p>
              <a:p>
                <a:pPr marL="0" indent="0" algn="l"/>
                <a:r>
                  <a:rPr lang="en-US" altLang="en-US" dirty="0" smtClean="0"/>
                  <a:t> (don’t need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en-US" i="1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altLang="en-US" dirty="0" smtClean="0"/>
                  <a:t>)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7172" y="1371600"/>
                <a:ext cx="3264428" cy="4768850"/>
              </a:xfrm>
              <a:blipFill rotWithShape="0">
                <a:blip r:embed="rId2"/>
                <a:stretch>
                  <a:fillRect l="-4664" t="-1662" r="-4291" b="-1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1755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5410200" y="3352800"/>
            <a:ext cx="1905000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2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1" y="13716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 smtClean="0"/>
                  <a:t>Context: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Data Integration  (Big Data)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Multiple Measurements – Same Cases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E.g. Cancer Research:</a:t>
                </a:r>
              </a:p>
              <a:p>
                <a:pPr lvl="1"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Gene Expression</a:t>
                </a:r>
              </a:p>
              <a:p>
                <a:pPr lvl="1"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Mutation</a:t>
                </a:r>
              </a:p>
              <a:p>
                <a:pPr lvl="1"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Protein Expression</a:t>
                </a:r>
              </a:p>
              <a:p>
                <a:pPr lvl="1"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Methylation</a:t>
                </a:r>
              </a:p>
              <a:p>
                <a:pPr lvl="1"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Copy Number</a:t>
                </a:r>
              </a:p>
              <a:p>
                <a:pPr marL="1587" indent="0" algn="l">
                  <a:buClrTx/>
                  <a:buSzPct val="100000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 rotWithShape="1">
                <a:blip r:embed="rId2"/>
                <a:stretch>
                  <a:fillRect l="-1842" t="-1662" b="-1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8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676401" y="1371600"/>
                <a:ext cx="8574089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 smtClean="0"/>
                  <a:t>Concatenate &amp; SVD:</a:t>
                </a:r>
              </a:p>
              <a:p>
                <a:pPr marL="0" indent="0" algn="l"/>
                <a:r>
                  <a:rPr lang="en-US" altLang="en-US" dirty="0" smtClean="0"/>
                  <a:t>Only (Joint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altLang="en-US" dirty="0" smtClean="0"/>
                  <a:t> X – </a:t>
                </a:r>
                <a:r>
                  <a:rPr lang="en-US" altLang="en-US" dirty="0" err="1" smtClean="0"/>
                  <a:t>Indiv</a:t>
                </a:r>
                <a:r>
                  <a:rPr lang="en-US" altLang="en-US" dirty="0" smtClean="0"/>
                  <a:t>), Lose Sep. &amp; Y – </a:t>
                </a:r>
                <a:r>
                  <a:rPr lang="en-US" altLang="en-US" dirty="0" err="1" smtClean="0"/>
                  <a:t>Indiv</a:t>
                </a:r>
                <a:r>
                  <a:rPr lang="en-US" altLang="en-US" dirty="0" smtClean="0"/>
                  <a:t> 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574089" cy="4768850"/>
              </a:xfrm>
              <a:blipFill rotWithShape="1">
                <a:blip r:embed="rId2"/>
                <a:stretch>
                  <a:fillRect l="-1777" t="-1662" r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1755026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2322" r="6060" b="23747"/>
          <a:stretch/>
        </p:blipFill>
        <p:spPr bwMode="auto">
          <a:xfrm>
            <a:off x="6151776" y="3048001"/>
            <a:ext cx="4516225" cy="35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038600" y="2514600"/>
            <a:ext cx="3200400" cy="2971800"/>
            <a:chOff x="2514600" y="2514600"/>
            <a:chExt cx="3200400" cy="29718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514600" y="2514600"/>
              <a:ext cx="32004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514600" y="2514600"/>
              <a:ext cx="2971800" cy="2971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Straight Arrow Connector 13"/>
          <p:cNvCxnSpPr/>
          <p:nvPr/>
        </p:nvCxnSpPr>
        <p:spPr bwMode="auto">
          <a:xfrm flipH="1">
            <a:off x="4114800" y="2438400"/>
            <a:ext cx="32766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4343400" y="2438400"/>
            <a:ext cx="4724400" cy="3276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371600"/>
            <a:ext cx="8574089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Partial Least Squares:</a:t>
            </a:r>
          </a:p>
          <a:p>
            <a:pPr marL="0" indent="0" algn="l"/>
            <a:r>
              <a:rPr lang="en-US" altLang="en-US" dirty="0" smtClean="0"/>
              <a:t>Decent Rank 2 Approx., but </a:t>
            </a:r>
            <a:r>
              <a:rPr lang="en-US" altLang="en-US" u="sng" dirty="0" smtClean="0"/>
              <a:t>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Indiv</a:t>
            </a:r>
            <a:r>
              <a:rPr lang="en-US" altLang="en-US" dirty="0" smtClean="0"/>
              <a:t>. Comp.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1755026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0183" r="6060" b="23985"/>
          <a:stretch/>
        </p:blipFill>
        <p:spPr bwMode="auto">
          <a:xfrm>
            <a:off x="6151776" y="2971801"/>
            <a:ext cx="4516225" cy="37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038601" y="2514600"/>
            <a:ext cx="4371287" cy="2971800"/>
            <a:chOff x="2514600" y="2514600"/>
            <a:chExt cx="4371287" cy="2971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514600" y="2514600"/>
              <a:ext cx="4371287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514600" y="2514600"/>
              <a:ext cx="4371287" cy="2971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0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371600"/>
            <a:ext cx="8574089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Early JIVE (Lock et al, 2013):</a:t>
            </a:r>
          </a:p>
          <a:p>
            <a:pPr marL="0" indent="0" algn="l"/>
            <a:r>
              <a:rPr lang="en-US" altLang="en-US" dirty="0" smtClean="0"/>
              <a:t>Good 2-d Approx. – Missed Joint-</a:t>
            </a:r>
            <a:r>
              <a:rPr lang="en-US" altLang="en-US" dirty="0" err="1" smtClean="0"/>
              <a:t>Ind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Decomp</a:t>
            </a:r>
            <a:r>
              <a:rPr lang="en-US" altLang="en-US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1755026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20659" r="5011" b="23509"/>
          <a:stretch/>
        </p:blipFill>
        <p:spPr bwMode="auto">
          <a:xfrm>
            <a:off x="6097910" y="3000704"/>
            <a:ext cx="4570091" cy="37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038600" y="2514600"/>
            <a:ext cx="3048000" cy="3429000"/>
            <a:chOff x="2514600" y="2514600"/>
            <a:chExt cx="3048000" cy="34290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2514600" y="2514600"/>
              <a:ext cx="30480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2514600" y="2514600"/>
              <a:ext cx="2895600" cy="3429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7772400" y="2590800"/>
            <a:ext cx="1981200" cy="3048000"/>
            <a:chOff x="6248400" y="2590800"/>
            <a:chExt cx="1981200" cy="30480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6248400" y="2590800"/>
              <a:ext cx="610554" cy="3048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6248400" y="2590800"/>
              <a:ext cx="1981200" cy="1600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24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371600"/>
            <a:ext cx="8574089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AJIVE(Feng et al, 2017):</a:t>
            </a:r>
          </a:p>
          <a:p>
            <a:pPr marL="0" indent="0"/>
            <a:r>
              <a:rPr lang="en-US" altLang="en-US" dirty="0" smtClean="0"/>
              <a:t>Excellent Decomposition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1755026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4227" r="8519" b="24227"/>
          <a:stretch/>
        </p:blipFill>
        <p:spPr bwMode="auto">
          <a:xfrm>
            <a:off x="6172200" y="3208868"/>
            <a:ext cx="4335518" cy="34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Toy Example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9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Overview:</a:t>
            </a:r>
          </a:p>
          <a:p>
            <a:pPr marL="0" indent="0" algn="l"/>
            <a:endParaRPr lang="en-US" altLang="en-US" sz="1600" dirty="0"/>
          </a:p>
          <a:p>
            <a:pPr marL="0" indent="0" algn="l"/>
            <a:r>
              <a:rPr lang="en-US" altLang="en-US" dirty="0" smtClean="0"/>
              <a:t>Step 1:     Signal Space Initial Extraction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Step 2:     Score Space Segmentation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Step 3:     Final Decomposition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7" y="408405"/>
            <a:ext cx="5524107" cy="7148845"/>
          </a:xfrm>
        </p:spPr>
      </p:pic>
      <p:sp>
        <p:nvSpPr>
          <p:cNvPr id="10" name="Frame 9"/>
          <p:cNvSpPr/>
          <p:nvPr/>
        </p:nvSpPr>
        <p:spPr bwMode="auto">
          <a:xfrm>
            <a:off x="4119513" y="1857080"/>
            <a:ext cx="2083324" cy="2780908"/>
          </a:xfrm>
          <a:prstGeom prst="frame">
            <a:avLst/>
          </a:prstGeom>
          <a:noFill/>
          <a:ln>
            <a:noFill/>
          </a:ln>
          <a:effectLst>
            <a:glow rad="127000">
              <a:srgbClr val="FF0000">
                <a:alpha val="40000"/>
              </a:srgbClr>
            </a:glow>
          </a:effectLst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4345" y="1567927"/>
            <a:ext cx="3318237" cy="2938086"/>
            <a:chOff x="844838" y="2505474"/>
            <a:chExt cx="3538146" cy="3139025"/>
          </a:xfrm>
        </p:grpSpPr>
        <p:sp>
          <p:nvSpPr>
            <p:cNvPr id="13" name="TextBox 12"/>
            <p:cNvSpPr txBox="1"/>
            <p:nvPr/>
          </p:nvSpPr>
          <p:spPr>
            <a:xfrm>
              <a:off x="844838" y="2505474"/>
              <a:ext cx="1226288" cy="3945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Step 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071128" y="2900065"/>
              <a:ext cx="2311856" cy="274443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dirty="0" smtClean="0"/>
              <a:t>Step 1: Signal Space Initial Extraction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48173" y="2409387"/>
                <a:ext cx="497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 =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+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173" y="2409387"/>
                <a:ext cx="49773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45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3205113" y="3401275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48171" y="3569462"/>
                <a:ext cx="497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 =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+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171" y="3569462"/>
                <a:ext cx="497735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45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48170" y="5283060"/>
                <a:ext cx="497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 =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+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170" y="5283060"/>
                <a:ext cx="497735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45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3205113" y="2162055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90008" y="2162055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46389" y="2161051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90007" y="3434613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46389" y="3425383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5112" y="4854805"/>
            <a:ext cx="1527143" cy="139359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90006" y="4854805"/>
            <a:ext cx="1527143" cy="139359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446389" y="4854803"/>
            <a:ext cx="1527143" cy="1393597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57651" y="4370623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51" y="4370623"/>
                <a:ext cx="79185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14034" y="4364880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034" y="4364880"/>
                <a:ext cx="79185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21691" y="4369914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91" y="4369914"/>
                <a:ext cx="79185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893119" y="3538684"/>
            <a:ext cx="166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Residuals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 bwMode="auto">
          <a:xfrm flipH="1" flipV="1">
            <a:off x="9183275" y="2627190"/>
            <a:ext cx="709844" cy="11731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9179829" y="3816854"/>
            <a:ext cx="723980" cy="1361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9176207" y="3830473"/>
            <a:ext cx="727603" cy="191425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9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24227" r="7673" b="24227"/>
          <a:stretch/>
        </p:blipFill>
        <p:spPr bwMode="auto">
          <a:xfrm>
            <a:off x="2191326" y="2133601"/>
            <a:ext cx="3856182" cy="31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24227" r="8168" b="24227"/>
          <a:stretch/>
        </p:blipFill>
        <p:spPr bwMode="auto">
          <a:xfrm>
            <a:off x="6232236" y="2133601"/>
            <a:ext cx="3902365" cy="31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9426" y="2743201"/>
            <a:ext cx="229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X SVD rank =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4226" y="2743201"/>
            <a:ext cx="229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Y SVD rank = 3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42434" y="1479549"/>
            <a:ext cx="10792884" cy="5008799"/>
          </a:xfrm>
        </p:spPr>
        <p:txBody>
          <a:bodyPr/>
          <a:lstStyle/>
          <a:p>
            <a:pPr algn="l"/>
            <a:r>
              <a:rPr lang="en-US" sz="2800" dirty="0" smtClean="0"/>
              <a:t>Step 1: Signal Space Initial Extraction</a:t>
            </a:r>
          </a:p>
          <a:p>
            <a:pPr algn="l"/>
            <a:endParaRPr lang="en-US" sz="2800" dirty="0"/>
          </a:p>
          <a:p>
            <a:pPr algn="l"/>
            <a:endParaRPr lang="en-US" sz="2800" dirty="0" smtClean="0"/>
          </a:p>
          <a:p>
            <a:pPr algn="l"/>
            <a:endParaRPr lang="en-US" sz="2800" dirty="0"/>
          </a:p>
          <a:p>
            <a:pPr algn="l"/>
            <a:endParaRPr lang="en-US" sz="2800" dirty="0" smtClean="0"/>
          </a:p>
          <a:p>
            <a:pPr algn="l"/>
            <a:endParaRPr lang="en-US" sz="2800" dirty="0"/>
          </a:p>
          <a:p>
            <a:pPr algn="l"/>
            <a:endParaRPr lang="en-US" sz="2800" dirty="0" smtClean="0"/>
          </a:p>
          <a:p>
            <a:pPr algn="l"/>
            <a:endParaRPr lang="en-US" sz="2800" dirty="0"/>
          </a:p>
          <a:p>
            <a:pPr algn="l"/>
            <a:r>
              <a:rPr lang="en-US" sz="2400" dirty="0" smtClean="0"/>
              <a:t>Toy Example: </a:t>
            </a:r>
          </a:p>
          <a:p>
            <a:pPr algn="l"/>
            <a:r>
              <a:rPr lang="en-US" sz="2400" dirty="0"/>
              <a:t>	</a:t>
            </a:r>
            <a:r>
              <a:rPr lang="en-US" sz="2400" dirty="0" smtClean="0"/>
              <a:t>		Scree Plot Rank Selection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2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7" y="408405"/>
            <a:ext cx="5524107" cy="7148845"/>
          </a:xfrm>
        </p:spPr>
      </p:pic>
      <p:sp>
        <p:nvSpPr>
          <p:cNvPr id="10" name="Frame 9"/>
          <p:cNvSpPr/>
          <p:nvPr/>
        </p:nvSpPr>
        <p:spPr bwMode="auto">
          <a:xfrm>
            <a:off x="4119513" y="1857080"/>
            <a:ext cx="2083324" cy="2780908"/>
          </a:xfrm>
          <a:prstGeom prst="frame">
            <a:avLst/>
          </a:prstGeom>
          <a:noFill/>
          <a:ln>
            <a:noFill/>
          </a:ln>
          <a:effectLst>
            <a:glow rad="127000">
              <a:srgbClr val="FF0000">
                <a:alpha val="40000"/>
              </a:srgbClr>
            </a:glow>
          </a:effectLst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4345" y="1567927"/>
            <a:ext cx="4864232" cy="2690564"/>
            <a:chOff x="844839" y="2505474"/>
            <a:chExt cx="5186598" cy="1799167"/>
          </a:xfrm>
        </p:grpSpPr>
        <p:sp>
          <p:nvSpPr>
            <p:cNvPr id="13" name="TextBox 12"/>
            <p:cNvSpPr txBox="1"/>
            <p:nvPr/>
          </p:nvSpPr>
          <p:spPr>
            <a:xfrm>
              <a:off x="844839" y="2505474"/>
              <a:ext cx="1226289" cy="6905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Step </a:t>
              </a:r>
              <a:r>
                <a:rPr lang="en-US" dirty="0" smtClean="0">
                  <a:solidFill>
                    <a:srgbClr val="FF0000"/>
                  </a:solidFill>
                </a:rPr>
                <a:t>2: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0000"/>
                  </a:solidFill>
                </a:rPr>
                <a:t>Overview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558758" y="2814402"/>
              <a:ext cx="2472679" cy="1490239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1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dirty="0" smtClean="0"/>
              <a:t>Step 2: Score Space Segmentation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50199" y="2454119"/>
                <a:ext cx="497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=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+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99" y="2454119"/>
                <a:ext cx="49773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45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3205113" y="3401275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50198" y="3565771"/>
                <a:ext cx="497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=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+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98" y="3565771"/>
                <a:ext cx="497735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45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50197" y="5284660"/>
                <a:ext cx="497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=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+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97" y="5284660"/>
                <a:ext cx="497735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45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3205113" y="2162055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90008" y="2162055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46389" y="2161051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90007" y="3434613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46389" y="3425383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5112" y="4854805"/>
            <a:ext cx="1527143" cy="139359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90006" y="4854805"/>
            <a:ext cx="1527143" cy="139359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446389" y="4854803"/>
            <a:ext cx="1527143" cy="1393597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57651" y="4370623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651" y="4370623"/>
                <a:ext cx="79185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14034" y="4364880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034" y="4364880"/>
                <a:ext cx="79185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21691" y="4369914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91" y="4369914"/>
                <a:ext cx="79185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313543" y="6352145"/>
            <a:ext cx="3501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>(Further Decomposition)</a:t>
            </a:r>
          </a:p>
        </p:txBody>
      </p:sp>
    </p:spTree>
    <p:extLst>
      <p:ext uri="{BB962C8B-B14F-4D97-AF65-F5344CB8AC3E}">
        <p14:creationId xmlns:p14="http://schemas.microsoft.com/office/powerpoint/2010/main" val="989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1" y="13716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 smtClean="0"/>
                  <a:t>Context: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Data Integration  (Big Data)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Multiple Measurements – Same Cases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E.g. Cancer Research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E.g. </a:t>
                </a:r>
                <a:r>
                  <a:rPr lang="en-US" altLang="en-US" dirty="0" err="1" smtClean="0"/>
                  <a:t>NeuroScience</a:t>
                </a:r>
                <a:r>
                  <a:rPr lang="en-US" altLang="en-US" dirty="0" smtClean="0"/>
                  <a:t>:</a:t>
                </a:r>
              </a:p>
              <a:p>
                <a:pPr lvl="1"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 smtClean="0"/>
                  <a:t>  Functional MRI</a:t>
                </a:r>
              </a:p>
              <a:p>
                <a:pPr lvl="1"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 smtClean="0"/>
                  <a:t>  </a:t>
                </a:r>
                <a:r>
                  <a:rPr lang="en-US" altLang="en-US" dirty="0" err="1" smtClean="0"/>
                  <a:t>Behavorial</a:t>
                </a:r>
                <a:r>
                  <a:rPr lang="en-US" altLang="en-US" dirty="0" smtClean="0"/>
                  <a:t> Features</a:t>
                </a:r>
              </a:p>
              <a:p>
                <a:pPr lvl="1" algn="l"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altLang="en-US" dirty="0" smtClean="0"/>
                  <a:t>  Genetics</a:t>
                </a:r>
              </a:p>
              <a:p>
                <a:pPr marL="1587" indent="0" algn="l">
                  <a:buClrTx/>
                  <a:buSzPct val="100000"/>
                </a:pPr>
                <a:r>
                  <a:rPr lang="en-US" altLang="en-US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 rotWithShape="1">
                <a:blip r:embed="rId2"/>
                <a:stretch>
                  <a:fillRect l="-1842" t="-1662" b="-3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3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dirty="0" smtClean="0"/>
              <a:t>Step 2: Score Space Segmentation – Notion of Joint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50199" y="2454119"/>
                <a:ext cx="4977353" cy="487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=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99" y="2454119"/>
                <a:ext cx="4977353" cy="487569"/>
              </a:xfrm>
              <a:prstGeom prst="rect">
                <a:avLst/>
              </a:prstGeom>
              <a:blipFill rotWithShape="0">
                <a:blip r:embed="rId2"/>
                <a:stretch>
                  <a:fillRect l="-857" t="-1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3205113" y="3401275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5113" y="2162055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8649" y="2162055"/>
            <a:ext cx="556314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5B5249"/>
                </a:solidFill>
              </a:rPr>
              <a:t> </a:t>
            </a:r>
            <a:endParaRPr lang="en-US" sz="2400" dirty="0">
              <a:solidFill>
                <a:srgbClr val="5B524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83627" y="2424476"/>
            <a:ext cx="1527143" cy="56315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8648" y="3434613"/>
            <a:ext cx="556316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83627" y="3582399"/>
            <a:ext cx="1527143" cy="572899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5112" y="4854805"/>
            <a:ext cx="1527143" cy="139359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90006" y="4854805"/>
            <a:ext cx="604957" cy="139359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83627" y="5264435"/>
            <a:ext cx="1527143" cy="56874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96593" y="4398139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93" y="4398139"/>
                <a:ext cx="79185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21691" y="4369914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91" y="4369914"/>
                <a:ext cx="79185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2434" y="6352145"/>
                <a:ext cx="9450951" cy="487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Where 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) </a:t>
                </a:r>
                <a:r>
                  <a:rPr lang="en-US" altLang="en-US" sz="2400" dirty="0">
                    <a:solidFill>
                      <a:schemeClr val="tx1">
                        <a:lumMod val="50000"/>
                      </a:schemeClr>
                    </a:solidFill>
                  </a:rPr>
                  <a:t>= </a:t>
                </a:r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charset="0"/>
                      </a:rPr>
                      <m:t>⋯</m:t>
                    </m:r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= 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), 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𝐽𝑘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34" y="6352145"/>
                <a:ext cx="9450951" cy="487569"/>
              </a:xfrm>
              <a:prstGeom prst="rect">
                <a:avLst/>
              </a:prstGeom>
              <a:blipFill rotWithShape="0">
                <a:blip r:embed="rId8"/>
                <a:stretch>
                  <a:fillRect l="-967" t="-1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 bwMode="auto">
          <a:xfrm>
            <a:off x="6171346" y="2415786"/>
            <a:ext cx="556314" cy="56315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750196" y="3629419"/>
                <a:ext cx="4977353" cy="487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=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96" y="3629419"/>
                <a:ext cx="4977353" cy="487569"/>
              </a:xfrm>
              <a:prstGeom prst="rect">
                <a:avLst/>
              </a:prstGeom>
              <a:blipFill rotWithShape="0">
                <a:blip r:embed="rId9"/>
                <a:stretch>
                  <a:fillRect l="-857" t="-1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 bwMode="auto">
          <a:xfrm>
            <a:off x="6171346" y="3592148"/>
            <a:ext cx="556314" cy="56315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682669" y="5310559"/>
                <a:ext cx="4977353" cy="487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=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𝐽𝐾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𝐽𝐾</m:t>
                        </m:r>
                      </m:sub>
                    </m:sSub>
                  </m:oMath>
                </a14:m>
                <a:r>
                  <a:rPr lang="en-US" altLang="en-US" sz="2400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𝐽𝐾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669" y="5310559"/>
                <a:ext cx="4977353" cy="487569"/>
              </a:xfrm>
              <a:prstGeom prst="rect">
                <a:avLst/>
              </a:prstGeom>
              <a:blipFill rotWithShape="0">
                <a:blip r:embed="rId10"/>
                <a:stretch>
                  <a:fillRect l="-857" t="-1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 bwMode="auto">
          <a:xfrm>
            <a:off x="6114362" y="5270026"/>
            <a:ext cx="556314" cy="56315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09375" y="3613394"/>
                <a:ext cx="24358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</a:rPr>
                  <a:t>Subspaces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375" y="3613394"/>
                <a:ext cx="2435860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4010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26" idx="1"/>
          </p:cNvCxnSpPr>
          <p:nvPr/>
        </p:nvCxnSpPr>
        <p:spPr bwMode="auto">
          <a:xfrm flipH="1">
            <a:off x="8604047" y="3844227"/>
            <a:ext cx="605328" cy="176152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6" idx="1"/>
            <a:endCxn id="22" idx="3"/>
          </p:cNvCxnSpPr>
          <p:nvPr/>
        </p:nvCxnSpPr>
        <p:spPr bwMode="auto">
          <a:xfrm flipH="1">
            <a:off x="8727549" y="3844227"/>
            <a:ext cx="481826" cy="2897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26" idx="1"/>
            <a:endCxn id="4" idx="3"/>
          </p:cNvCxnSpPr>
          <p:nvPr/>
        </p:nvCxnSpPr>
        <p:spPr bwMode="auto">
          <a:xfrm flipH="1" flipV="1">
            <a:off x="8727552" y="2697904"/>
            <a:ext cx="481823" cy="1146323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47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dirty="0" smtClean="0"/>
              <a:t>Step 2: Score Space Segmentation – Notion of Individual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50199" y="2454119"/>
                <a:ext cx="497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 =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𝐼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charset="0"/>
                          </a:rPr>
                          <m:t>𝐼</m:t>
                        </m:r>
                        <m:r>
                          <a:rPr lang="en-US" altLang="en-US" sz="24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𝐼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99" y="2454119"/>
                <a:ext cx="497735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45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3205113" y="3401275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5113" y="2162055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8649" y="2162055"/>
            <a:ext cx="556314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5B5249"/>
                </a:solidFill>
              </a:rPr>
              <a:t> </a:t>
            </a:r>
            <a:endParaRPr lang="en-US" sz="2400" dirty="0">
              <a:solidFill>
                <a:srgbClr val="5B524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83627" y="2424476"/>
            <a:ext cx="1527143" cy="56315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8648" y="3434613"/>
            <a:ext cx="556316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83627" y="3582399"/>
            <a:ext cx="1527143" cy="572899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5112" y="4854805"/>
            <a:ext cx="1527143" cy="139359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90006" y="4854805"/>
            <a:ext cx="604957" cy="139359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83627" y="5264435"/>
            <a:ext cx="1527143" cy="56874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96593" y="4370623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93" y="4370623"/>
                <a:ext cx="79185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21691" y="4369914"/>
                <a:ext cx="7918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91" y="4369914"/>
                <a:ext cx="79185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2434" y="6352145"/>
                <a:ext cx="7560161" cy="487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 smtClean="0"/>
                  <a:t>Where 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𝐼𝑘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i="1">
                            <a:latin typeface="Cambria Math" charset="0"/>
                          </a:rPr>
                          <m:t>𝐽</m:t>
                        </m:r>
                        <m:r>
                          <a:rPr lang="en-US" alt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),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𝑘</m:t>
                    </m:r>
                    <m:r>
                      <a:rPr lang="en-US" altLang="en-US" sz="2400" i="1">
                        <a:latin typeface="Cambria Math" charset="0"/>
                      </a:rPr>
                      <m:t>=1, ⋯, </m:t>
                    </m:r>
                    <m:r>
                      <a:rPr lang="en-US" altLang="en-US" sz="2400" i="1"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alt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34" y="6352145"/>
                <a:ext cx="7560161" cy="487569"/>
              </a:xfrm>
              <a:prstGeom prst="rect">
                <a:avLst/>
              </a:prstGeom>
              <a:blipFill rotWithShape="0">
                <a:blip r:embed="rId8"/>
                <a:stretch>
                  <a:fillRect l="-1210" t="-1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 bwMode="auto">
          <a:xfrm>
            <a:off x="6171346" y="2415786"/>
            <a:ext cx="556314" cy="56315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750196" y="3629419"/>
                <a:ext cx="497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 =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𝐼</m:t>
                        </m:r>
                        <m:r>
                          <a:rPr lang="en-US" alt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charset="0"/>
                          </a:rPr>
                          <m:t>𝐼</m:t>
                        </m:r>
                        <m:r>
                          <a:rPr lang="en-US" altLang="en-US" sz="24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𝐼</m:t>
                        </m:r>
                        <m:r>
                          <a:rPr lang="en-US" alt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196" y="3629419"/>
                <a:ext cx="497735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45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 bwMode="auto">
          <a:xfrm>
            <a:off x="6171346" y="3592148"/>
            <a:ext cx="556314" cy="56315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682669" y="5310559"/>
                <a:ext cx="4977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 =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𝐼𝐾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charset="0"/>
                          </a:rPr>
                          <m:t>𝐼𝐾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charset="0"/>
                          </a:rPr>
                          <m:t>𝐼𝐾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669" y="5310559"/>
                <a:ext cx="4977353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45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 bwMode="auto">
          <a:xfrm>
            <a:off x="6114362" y="5270026"/>
            <a:ext cx="556314" cy="56315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285300" y="3275408"/>
                <a:ext cx="243586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F0"/>
                    </a:solidFill>
                  </a:rPr>
                  <a:t>Subspaces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rgbClr val="00B0F0"/>
                  </a:solidFill>
                </a:endParaRPr>
              </a:p>
              <a:p>
                <a:r>
                  <a:rPr lang="en-US" sz="2400" dirty="0" smtClean="0">
                    <a:solidFill>
                      <a:srgbClr val="00B0F0"/>
                    </a:solidFill>
                  </a:rPr>
                  <a:t>And Assume: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∩ 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300" y="3275408"/>
                <a:ext cx="2435860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3750" t="-4569" b="-50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26" idx="1"/>
          </p:cNvCxnSpPr>
          <p:nvPr/>
        </p:nvCxnSpPr>
        <p:spPr bwMode="auto">
          <a:xfrm flipH="1">
            <a:off x="8679972" y="3875573"/>
            <a:ext cx="605328" cy="139219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26" idx="1"/>
            <a:endCxn id="22" idx="3"/>
          </p:cNvCxnSpPr>
          <p:nvPr/>
        </p:nvCxnSpPr>
        <p:spPr bwMode="auto">
          <a:xfrm flipH="1" flipV="1">
            <a:off x="8727549" y="3860252"/>
            <a:ext cx="557751" cy="1532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26" idx="1"/>
            <a:endCxn id="4" idx="3"/>
          </p:cNvCxnSpPr>
          <p:nvPr/>
        </p:nvCxnSpPr>
        <p:spPr bwMode="auto">
          <a:xfrm flipH="1" flipV="1">
            <a:off x="8727552" y="2684952"/>
            <a:ext cx="557748" cy="119062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99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7" y="408405"/>
            <a:ext cx="5524107" cy="7148845"/>
          </a:xfrm>
        </p:spPr>
      </p:pic>
      <p:sp>
        <p:nvSpPr>
          <p:cNvPr id="10" name="Frame 9"/>
          <p:cNvSpPr/>
          <p:nvPr/>
        </p:nvSpPr>
        <p:spPr bwMode="auto">
          <a:xfrm>
            <a:off x="4119513" y="1857080"/>
            <a:ext cx="2083324" cy="2780908"/>
          </a:xfrm>
          <a:prstGeom prst="frame">
            <a:avLst/>
          </a:prstGeom>
          <a:noFill/>
          <a:ln>
            <a:noFill/>
          </a:ln>
          <a:effectLst>
            <a:glow rad="127000">
              <a:srgbClr val="FF0000">
                <a:alpha val="40000"/>
              </a:srgbClr>
            </a:glow>
          </a:effectLst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4345" y="1567927"/>
            <a:ext cx="3985374" cy="2975791"/>
            <a:chOff x="844839" y="2505474"/>
            <a:chExt cx="4249496" cy="3179308"/>
          </a:xfrm>
        </p:grpSpPr>
        <p:sp>
          <p:nvSpPr>
            <p:cNvPr id="13" name="TextBox 12"/>
            <p:cNvSpPr txBox="1"/>
            <p:nvPr/>
          </p:nvSpPr>
          <p:spPr>
            <a:xfrm>
              <a:off x="844839" y="2505474"/>
              <a:ext cx="1226289" cy="128242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Step </a:t>
              </a:r>
              <a:r>
                <a:rPr lang="en-US" dirty="0" smtClean="0">
                  <a:solidFill>
                    <a:srgbClr val="FF0000"/>
                  </a:solidFill>
                </a:rPr>
                <a:t>2a: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0000"/>
                  </a:solidFill>
                </a:rPr>
                <a:t>Principal Angle Analysis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558758" y="2814402"/>
              <a:ext cx="1535577" cy="287038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4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842434" y="1479550"/>
                <a:ext cx="10792884" cy="545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US" sz="2800" kern="0" dirty="0" smtClean="0"/>
                  <a:t>Step 2: Score Space Segmentation</a:t>
                </a:r>
              </a:p>
              <a:p>
                <a:pPr algn="l"/>
                <a:r>
                  <a:rPr lang="en-US" sz="2800" kern="0" dirty="0" smtClean="0"/>
                  <a:t>Idea: (Theoretical Version)</a:t>
                </a:r>
              </a:p>
              <a:p>
                <a:pPr marL="0" indent="0" algn="l"/>
                <a:r>
                  <a:rPr lang="en-US" sz="2800" kern="0" dirty="0" smtClean="0"/>
                  <a:t>	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,   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en-US" sz="2800" i="1" dirty="0">
                            <a:latin typeface="Cambria Math"/>
                          </a:rPr>
                          <m:t>𝐽</m:t>
                        </m:r>
                        <m:r>
                          <a:rPr lang="en-US" alt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/>
                  <a:t>) </a:t>
                </a:r>
                <a:r>
                  <a:rPr lang="en-US" altLang="en-US" sz="2800" dirty="0">
                    <a:solidFill>
                      <a:srgbClr val="5B5249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5B5249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en-US" sz="2800" dirty="0"/>
                  <a:t>= 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en-US" sz="2800" i="1" dirty="0">
                            <a:latin typeface="Cambria Math"/>
                          </a:rPr>
                          <m:t>𝐽</m:t>
                        </m:r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) = Row(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800" dirty="0" smtClean="0"/>
                  <a:t>)</a:t>
                </a:r>
                <a:endParaRPr lang="en-US" altLang="en-US" sz="2800" dirty="0"/>
              </a:p>
              <a:p>
                <a:pPr marL="0" indent="0" algn="l"/>
                <a:r>
                  <a:rPr lang="en-US" altLang="en-US" sz="2800" dirty="0"/>
                  <a:t>So:    </a:t>
                </a:r>
                <a:r>
                  <a:rPr lang="en-US" altLang="en-US" sz="2800" dirty="0" smtClean="0"/>
                  <a:t>(</a:t>
                </a:r>
                <a:r>
                  <a:rPr lang="en-US" altLang="en-US" sz="2800" dirty="0"/>
                  <a:t>Empirical Version)</a:t>
                </a:r>
              </a:p>
              <a:p>
                <a:pPr marL="0" lvl="0" indent="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2800" dirty="0"/>
                  <a:t>	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,   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i="1" dirty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en-US" sz="2800" i="1" dirty="0">
                            <a:latin typeface="Cambria Math"/>
                          </a:rPr>
                          <m:t>𝐽</m:t>
                        </m:r>
                        <m:r>
                          <a:rPr lang="en-US" alt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/>
                      </a:rPr>
                      <m:t>≈…</m:t>
                    </m:r>
                    <m:r>
                      <a:rPr lang="en-US" altLang="en-US" sz="2800" i="1" dirty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altLang="en-US" sz="2800" dirty="0"/>
                  <a:t> Row(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i="1" dirty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en-US" sz="2800" i="1" dirty="0">
                            <a:latin typeface="Cambria Math"/>
                          </a:rPr>
                          <m:t>𝐽</m:t>
                        </m:r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solidFill>
                          <a:srgbClr val="5B5249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Row(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alt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en-US" sz="28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800" i="1" dirty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800" b="0" i="1" dirty="0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8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</a:p>
              <a:p>
                <a:pPr marL="0" lvl="0" indent="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altLang="en-US" sz="2800" dirty="0">
                  <a:solidFill>
                    <a:srgbClr val="5B5249"/>
                  </a:solidFill>
                </a:endParaRPr>
              </a:p>
              <a:p>
                <a:pPr marL="0" indent="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Find Basis </a:t>
                </a:r>
                <a:r>
                  <a:rPr lang="en-US" altLang="en-US" sz="2800" dirty="0">
                    <a:solidFill>
                      <a:schemeClr val="tx1">
                        <a:lumMod val="50000"/>
                      </a:schemeClr>
                    </a:solidFill>
                  </a:rPr>
                  <a:t>V</a:t>
                </a:r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ectors of Row</a:t>
                </a:r>
                <a:r>
                  <a:rPr lang="en-US" altLang="en-US" sz="2800" dirty="0">
                    <a:solidFill>
                      <a:schemeClr val="tx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alt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altLang="en-US" sz="28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800" i="1" dirty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800" i="1" dirty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800" i="1" dirty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en-US" sz="2800" dirty="0" smtClean="0"/>
                  <a:t> Joint </a:t>
                </a:r>
                <a:r>
                  <a:rPr lang="en-US" altLang="en-US" sz="2800" dirty="0"/>
                  <a:t>Basis </a:t>
                </a:r>
                <a:r>
                  <a:rPr lang="en-US" altLang="en-US" sz="2800" dirty="0" smtClean="0"/>
                  <a:t>Vectors </a:t>
                </a:r>
                <a:r>
                  <a:rPr lang="en-US" altLang="en-US" sz="2800" dirty="0"/>
                  <a:t>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)</a:t>
                </a:r>
              </a:p>
              <a:p>
                <a:pPr marL="0" indent="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2800" dirty="0" smtClean="0"/>
                  <a:t>Two Block Case:</a:t>
                </a:r>
              </a:p>
              <a:p>
                <a:pPr marL="0" indent="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2800" dirty="0"/>
                  <a:t>	</a:t>
                </a:r>
                <a:r>
                  <a:rPr lang="en-US" altLang="en-US" sz="2800" dirty="0" smtClean="0"/>
                  <a:t>Principal Angle Analysis </a:t>
                </a:r>
                <a:endParaRPr lang="en-US" altLang="en-US" sz="2800" dirty="0">
                  <a:solidFill>
                    <a:srgbClr val="5B5249"/>
                  </a:solidFill>
                </a:endParaRPr>
              </a:p>
              <a:p>
                <a:pPr marL="0" lvl="0" indent="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alt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l"/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alt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/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34" y="1479550"/>
                <a:ext cx="10792884" cy="5454650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842434" y="1479550"/>
                <a:ext cx="10792884" cy="545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US" sz="2800" kern="0" dirty="0" smtClean="0"/>
                  <a:t>Step 2: Score Space Segmentation </a:t>
                </a:r>
              </a:p>
              <a:p>
                <a:pPr algn="l"/>
                <a:r>
                  <a:rPr lang="en-US" sz="2800" kern="0" dirty="0" smtClean="0"/>
                  <a:t>Principal Angles</a:t>
                </a:r>
              </a:p>
              <a:p>
                <a:pPr marL="342900" indent="-342900" algn="l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z="2400" kern="0" dirty="0" smtClean="0">
                    <a:solidFill>
                      <a:schemeClr val="tx1">
                        <a:lumMod val="50000"/>
                      </a:schemeClr>
                    </a:solidFill>
                  </a:rPr>
                  <a:t>Angle between subspaces: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sz="2400" i="1" ker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ker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ker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ker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kern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kern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kern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kern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eqArr>
                            <m:eqArrPr>
                              <m:ctrlP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sSub>
                                <m:sSubPr>
                                  <m:ctrlP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kern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=1, ⋯,</m:t>
                              </m:r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−1;</m:t>
                              </m:r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=1,2</m:t>
                              </m:r>
                            </m:e>
                          </m:eqArr>
                        </m:lim>
                      </m:limLow>
                      <m:func>
                        <m:funcPr>
                          <m:ctrlPr>
                            <a:rPr lang="en-US" sz="2400" b="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kern="0" smtClean="0">
                              <a:latin typeface="Cambria Math" panose="02040503050406030204" pitchFamily="18" charset="0"/>
                            </a:rPr>
                            <m:t>acos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 kern="0">
                                          <a:latin typeface="Cambria Math" panose="02040503050406030204" pitchFamily="18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kern="0" dirty="0" smtClean="0"/>
              </a:p>
              <a:p>
                <a:pPr algn="l"/>
                <a:endParaRPr lang="en-US" sz="2800" kern="0" dirty="0" smtClean="0"/>
              </a:p>
              <a:p>
                <a:pPr algn="l">
                  <a:buClr>
                    <a:schemeClr val="accent4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kern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kern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kern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kern="0" smtClean="0">
                                    <a:latin typeface="Cambria Math" panose="02040503050406030204" pitchFamily="18" charset="0"/>
                                  </a:rPr>
                                  <m:t>dim</m:t>
                                </m:r>
                              </m:fName>
                              <m:e>
                                <m: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kern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kern="0" dirty="0" smtClean="0"/>
              </a:p>
              <a:p>
                <a:pPr algn="l">
                  <a:buClr>
                    <a:schemeClr val="tx1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kern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kern="0" dirty="0" smtClean="0"/>
                  <a:t> is a pseudo-metric among subspaces</a:t>
                </a:r>
              </a:p>
              <a:p>
                <a:pPr algn="l">
                  <a:buClr>
                    <a:schemeClr val="tx1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kern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kern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800" b="0" i="1" kern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𝑟</m:t>
                    </m:r>
                    <m:groupChr>
                      <m:groupChrPr>
                        <m:chr m:val="⇔"/>
                        <m:pos m:val="top"/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kern="0" smtClean="0">
                        <a:latin typeface="Cambria Math" panose="02040503050406030204" pitchFamily="18" charset="0"/>
                      </a:rPr>
                      <m:t>=0&lt;</m:t>
                    </m:r>
                    <m:sSub>
                      <m:sSubPr>
                        <m:ctrlPr>
                          <a:rPr lang="en-US" sz="2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kern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800" kern="0" dirty="0"/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/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34" y="1479550"/>
                <a:ext cx="10792884" cy="5454650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 bwMode="auto">
          <a:xfrm rot="18839585">
            <a:off x="8782695" y="2973510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arallelogram 8"/>
          <p:cNvSpPr/>
          <p:nvPr/>
        </p:nvSpPr>
        <p:spPr bwMode="auto">
          <a:xfrm>
            <a:off x="7122289" y="2399256"/>
            <a:ext cx="4419600" cy="1524000"/>
          </a:xfrm>
          <a:prstGeom prst="parallelogram">
            <a:avLst>
              <a:gd name="adj" fmla="val 95769"/>
            </a:avLst>
          </a:prstGeom>
          <a:solidFill>
            <a:srgbClr val="FF0000">
              <a:alpha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8839585">
            <a:off x="7821405" y="2065794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 bwMode="auto">
          <a:xfrm flipH="1" flipV="1">
            <a:off x="8615640" y="2408744"/>
            <a:ext cx="715714" cy="790613"/>
          </a:xfrm>
          <a:prstGeom prst="straightConnector1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8263950" y="3170744"/>
            <a:ext cx="1020514" cy="1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67054" y="2582690"/>
                <a:ext cx="719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054" y="2582690"/>
                <a:ext cx="71949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9350743" y="2461672"/>
            <a:ext cx="714506" cy="684756"/>
          </a:xfrm>
          <a:prstGeom prst="straightConnector1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9332089" y="2647950"/>
            <a:ext cx="526931" cy="5233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55718" y="2605488"/>
                <a:ext cx="1471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718" y="2605488"/>
                <a:ext cx="147181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812611" y="1841757"/>
                <a:ext cx="695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611" y="1841757"/>
                <a:ext cx="69557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26479" y="1605152"/>
                <a:ext cx="705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479" y="1605152"/>
                <a:ext cx="705065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7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842434" y="1479550"/>
                <a:ext cx="10792884" cy="545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US" sz="2800" kern="0" dirty="0" smtClean="0"/>
                  <a:t>Step 2: Score Space Segmentation </a:t>
                </a:r>
              </a:p>
              <a:p>
                <a:pPr algn="l"/>
                <a:r>
                  <a:rPr lang="en-US" sz="2800" kern="0" dirty="0" smtClean="0"/>
                  <a:t>Principal Angle Analysis</a:t>
                </a:r>
              </a:p>
              <a:p>
                <a:pPr marL="342900" indent="-342900" algn="l"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sz="2800" kern="0" dirty="0" smtClean="0"/>
                  <a:t>Finds pairs of basis vectors, </a:t>
                </a:r>
                <a:br>
                  <a:rPr lang="en-US" sz="2800" kern="0" dirty="0" smtClean="0"/>
                </a:br>
                <a:r>
                  <a:rPr lang="en-US" sz="2800" kern="0" dirty="0" smtClean="0"/>
                  <a:t>with </a:t>
                </a:r>
                <a:r>
                  <a:rPr lang="en-US" altLang="en-US" sz="2800" u="sng" dirty="0"/>
                  <a:t>minimal angles</a:t>
                </a:r>
                <a:r>
                  <a:rPr lang="en-US" alt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800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800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endParaRPr lang="en-US" sz="2800" kern="0" dirty="0"/>
              </a:p>
              <a:p>
                <a:pPr marL="0" indent="0" algn="l">
                  <a:lnSpc>
                    <a:spcPct val="150000"/>
                  </a:lnSpc>
                </a:pPr>
                <a:r>
                  <a:rPr lang="en-US" altLang="en-US" sz="2800" dirty="0" smtClean="0"/>
                  <a:t>Final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800" dirty="0" smtClean="0"/>
                  <a:t>th </a:t>
                </a:r>
                <a:r>
                  <a:rPr lang="en-US" altLang="en-US" sz="2800" dirty="0"/>
                  <a:t>Joint Basis Vector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):</a:t>
                </a:r>
              </a:p>
              <a:p>
                <a:pPr marL="0" indent="0" algn="l">
                  <a:lnSpc>
                    <a:spcPct val="150000"/>
                  </a:lnSpc>
                </a:pPr>
                <a:r>
                  <a:rPr lang="en-US" altLang="en-US" sz="2800" dirty="0"/>
                  <a:t>Average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800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800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endParaRPr lang="en-US" altLang="en-US" sz="2800" dirty="0"/>
              </a:p>
              <a:p>
                <a:pPr marL="0" indent="0" algn="l">
                  <a:lnSpc>
                    <a:spcPct val="150000"/>
                  </a:lnSpc>
                </a:pPr>
                <a:r>
                  <a:rPr lang="en-US" altLang="en-US" sz="28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8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800" i="1">
                                <a:latin typeface="Cambria Math"/>
                              </a:rPr>
                              <m:t>,2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altLang="en-US" sz="2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800" i="1">
                                    <a:latin typeface="Cambria Math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800" kern="0" dirty="0" smtClean="0"/>
              </a:p>
              <a:p>
                <a:pPr algn="l"/>
                <a:endParaRPr lang="en-US" sz="2800" kern="0" dirty="0"/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34" y="1479550"/>
                <a:ext cx="10792884" cy="5454650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 bwMode="auto">
          <a:xfrm rot="18839585">
            <a:off x="8782695" y="2973510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Parallelogram 8"/>
          <p:cNvSpPr/>
          <p:nvPr/>
        </p:nvSpPr>
        <p:spPr bwMode="auto">
          <a:xfrm>
            <a:off x="7122289" y="2399256"/>
            <a:ext cx="4419600" cy="1524000"/>
          </a:xfrm>
          <a:prstGeom prst="parallelogram">
            <a:avLst>
              <a:gd name="adj" fmla="val 95769"/>
            </a:avLst>
          </a:prstGeom>
          <a:solidFill>
            <a:srgbClr val="FF0000">
              <a:alpha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8839585">
            <a:off x="7821405" y="2065794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 bwMode="auto">
          <a:xfrm flipH="1" flipV="1">
            <a:off x="8615640" y="2408744"/>
            <a:ext cx="715714" cy="790613"/>
          </a:xfrm>
          <a:prstGeom prst="straightConnector1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8263950" y="3170744"/>
            <a:ext cx="1020514" cy="1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67054" y="2582690"/>
                <a:ext cx="719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054" y="2582690"/>
                <a:ext cx="71949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9350743" y="2461672"/>
            <a:ext cx="714506" cy="684756"/>
          </a:xfrm>
          <a:prstGeom prst="straightConnector1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9332089" y="2647950"/>
            <a:ext cx="526931" cy="5233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55718" y="2605488"/>
                <a:ext cx="1471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718" y="2605488"/>
                <a:ext cx="147181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812611" y="1841757"/>
                <a:ext cx="695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611" y="1841757"/>
                <a:ext cx="69557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26479" y="1605152"/>
                <a:ext cx="705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479" y="1605152"/>
                <a:ext cx="705065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9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34" y="1479550"/>
            <a:ext cx="10792884" cy="5105766"/>
          </a:xfrm>
        </p:spPr>
        <p:txBody>
          <a:bodyPr/>
          <a:lstStyle/>
          <a:p>
            <a:pPr algn="l"/>
            <a:r>
              <a:rPr lang="en-US" sz="2800" dirty="0" smtClean="0"/>
              <a:t>Step 2: Score Space Segmentation</a:t>
            </a:r>
          </a:p>
          <a:p>
            <a:pPr algn="l"/>
            <a:r>
              <a:rPr lang="en-US" sz="2800" dirty="0" smtClean="0"/>
              <a:t>Principal Angle Analysis – SVD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16922" y="3057303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922" y="3057303"/>
                <a:ext cx="49085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750" r="-17500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3205113" y="3889429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5113" y="2749599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8574" y="2345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72188" y="4084745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188" y="4084745"/>
                <a:ext cx="49085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469" r="-1728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 bwMode="auto">
          <a:xfrm>
            <a:off x="1153494" y="2749599"/>
            <a:ext cx="1527143" cy="201701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73383" y="3558724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83" y="3558724"/>
                <a:ext cx="49085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85481" y="3558724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481" y="3558724"/>
                <a:ext cx="49085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79485" y="3577972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485" y="3577972"/>
                <a:ext cx="49085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 bwMode="auto">
          <a:xfrm>
            <a:off x="5401133" y="2749599"/>
            <a:ext cx="934269" cy="201701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666716" y="2749598"/>
            <a:ext cx="868680" cy="86868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750523" y="3527272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23" y="3527272"/>
                <a:ext cx="49085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69" r="-12346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891356" y="3018420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356" y="3018420"/>
                <a:ext cx="49085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469" r="-370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 bwMode="auto">
          <a:xfrm>
            <a:off x="7866710" y="2747490"/>
            <a:ext cx="1527143" cy="870788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373210" y="3018420"/>
                <a:ext cx="490858" cy="467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  <m:sup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210" y="3018420"/>
                <a:ext cx="490858" cy="467051"/>
              </a:xfrm>
              <a:prstGeom prst="rect">
                <a:avLst/>
              </a:prstGeom>
              <a:blipFill rotWithShape="0">
                <a:blip r:embed="rId9"/>
                <a:stretch>
                  <a:fillRect l="-3750" r="-5000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 bwMode="auto">
          <a:xfrm>
            <a:off x="6704742" y="2782983"/>
            <a:ext cx="274320" cy="274320"/>
          </a:xfrm>
          <a:prstGeom prst="rect">
            <a:avLst/>
          </a:prstGeom>
          <a:solidFill>
            <a:srgbClr val="0432FF"/>
          </a:solidFill>
          <a:ln w="381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904735" y="2782983"/>
            <a:ext cx="1463040" cy="274320"/>
          </a:xfrm>
          <a:prstGeom prst="rect">
            <a:avLst/>
          </a:prstGeom>
          <a:solidFill>
            <a:srgbClr val="0432FF"/>
          </a:solidFill>
          <a:ln w="381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29075" y="2782982"/>
            <a:ext cx="295369" cy="1025823"/>
          </a:xfrm>
          <a:prstGeom prst="rect">
            <a:avLst/>
          </a:prstGeom>
          <a:solidFill>
            <a:srgbClr val="FF40FF"/>
          </a:solidFill>
          <a:ln w="381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429051" y="3889429"/>
            <a:ext cx="292608" cy="841248"/>
          </a:xfrm>
          <a:prstGeom prst="rect">
            <a:avLst/>
          </a:prstGeom>
          <a:solidFill>
            <a:srgbClr val="FF40FF"/>
          </a:solidFill>
          <a:ln w="381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8268" y="5256447"/>
            <a:ext cx="241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40FF"/>
                </a:solidFill>
              </a:rPr>
              <a:t>Principal Vectors</a:t>
            </a:r>
            <a:endParaRPr lang="en-US" sz="2400" dirty="0">
              <a:solidFill>
                <a:srgbClr val="FF40FF"/>
              </a:solidFill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2344175" y="3182884"/>
            <a:ext cx="2893908" cy="2073563"/>
          </a:xfrm>
          <a:prstGeom prst="straightConnector1">
            <a:avLst/>
          </a:prstGeom>
          <a:noFill/>
          <a:ln w="50800" cap="flat" cmpd="sng" algn="ctr">
            <a:solidFill>
              <a:srgbClr val="FF40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rot="-180000" flipV="1">
            <a:off x="5551800" y="3182884"/>
            <a:ext cx="1339556" cy="2087648"/>
          </a:xfrm>
          <a:prstGeom prst="straightConnector1">
            <a:avLst/>
          </a:prstGeom>
          <a:noFill/>
          <a:ln w="50800" cap="flat" cmpd="sng" algn="ctr">
            <a:solidFill>
              <a:srgbClr val="0432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9182441" y="3182884"/>
            <a:ext cx="0" cy="2051166"/>
          </a:xfrm>
          <a:prstGeom prst="straightConnector1">
            <a:avLst/>
          </a:prstGeom>
          <a:noFill/>
          <a:ln w="50800" cap="flat" cmpd="sng" algn="ctr">
            <a:solidFill>
              <a:srgbClr val="0432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6" idx="0"/>
          </p:cNvCxnSpPr>
          <p:nvPr/>
        </p:nvCxnSpPr>
        <p:spPr bwMode="auto">
          <a:xfrm flipV="1">
            <a:off x="2344175" y="4339029"/>
            <a:ext cx="2893908" cy="917418"/>
          </a:xfrm>
          <a:prstGeom prst="straightConnector1">
            <a:avLst/>
          </a:prstGeom>
          <a:noFill/>
          <a:ln w="50800" cap="flat" cmpd="sng" algn="ctr">
            <a:solidFill>
              <a:srgbClr val="FF40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45916" y="5270532"/>
                <a:ext cx="3508589" cy="1314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432FF"/>
                    </a:solidFill>
                  </a:rPr>
                  <a:t>Principal Angles: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acos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𝑀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≈0</m:t>
                          </m:r>
                        </m:e>
                      </m:func>
                    </m:oMath>
                  </m:oMathPara>
                </a14:m>
                <a:endParaRPr lang="en-US" sz="2400" b="0" dirty="0" smtClean="0">
                  <a:solidFill>
                    <a:srgbClr val="0432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432FF"/>
                        </a:solidFill>
                        <a:latin typeface="Cambria Math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432FF"/>
                    </a:solidFill>
                  </a:rPr>
                  <a:t> </a:t>
                </a:r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16" y="5270532"/>
                <a:ext cx="3508589" cy="1314784"/>
              </a:xfrm>
              <a:prstGeom prst="rect">
                <a:avLst/>
              </a:prstGeom>
              <a:blipFill rotWithShape="0">
                <a:blip r:embed="rId10"/>
                <a:stretch>
                  <a:fillRect l="-2783" t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7380409" y="5271685"/>
            <a:ext cx="3983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Joint Space Basis Vectors:</a:t>
            </a:r>
          </a:p>
          <a:p>
            <a:r>
              <a:rPr lang="en-US" sz="2400" dirty="0" smtClean="0">
                <a:solidFill>
                  <a:srgbClr val="0432FF"/>
                </a:solidFill>
              </a:rPr>
              <a:t>Common Normalized Scores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dirty="0" smtClean="0"/>
              <a:t>Step 2: Score Space Segmentation</a:t>
            </a:r>
          </a:p>
          <a:p>
            <a:pPr algn="l"/>
            <a:r>
              <a:rPr lang="en-US" sz="2800" dirty="0" smtClean="0"/>
              <a:t>Multi-block Case – Generalization of Principal Angle Analysis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16922" y="3057303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922" y="3057303"/>
                <a:ext cx="49085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750" r="-17500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3205113" y="3889429"/>
            <a:ext cx="1527143" cy="87718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5113" y="2749599"/>
            <a:ext cx="1527143" cy="10592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8574" y="2345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72188" y="4084745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188" y="4084745"/>
                <a:ext cx="49085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469" r="-1728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 bwMode="auto">
          <a:xfrm>
            <a:off x="1153494" y="2749599"/>
            <a:ext cx="1527143" cy="36033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86446" y="4316371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446" y="4316371"/>
                <a:ext cx="49085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98544" y="4316371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544" y="4316371"/>
                <a:ext cx="49085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92548" y="4335619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48" y="4335619"/>
                <a:ext cx="49085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 bwMode="auto">
          <a:xfrm>
            <a:off x="5401133" y="2749599"/>
            <a:ext cx="934269" cy="360330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666716" y="2749598"/>
            <a:ext cx="868680" cy="86868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763586" y="4284919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86" y="4284919"/>
                <a:ext cx="49085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69" r="-1234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891356" y="3018420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356" y="3018420"/>
                <a:ext cx="49085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469" r="-370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 bwMode="auto">
          <a:xfrm>
            <a:off x="7866710" y="2747490"/>
            <a:ext cx="1527143" cy="870788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373210" y="3018420"/>
                <a:ext cx="490858" cy="467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𝑀</m:t>
                          </m:r>
                        </m:sub>
                        <m:sup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210" y="3018420"/>
                <a:ext cx="490858" cy="467051"/>
              </a:xfrm>
              <a:prstGeom prst="rect">
                <a:avLst/>
              </a:prstGeom>
              <a:blipFill rotWithShape="0">
                <a:blip r:embed="rId9"/>
                <a:stretch>
                  <a:fillRect l="-3750" r="-5000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 bwMode="auto">
          <a:xfrm>
            <a:off x="6704742" y="2782983"/>
            <a:ext cx="274320" cy="274320"/>
          </a:xfrm>
          <a:prstGeom prst="rect">
            <a:avLst/>
          </a:prstGeom>
          <a:solidFill>
            <a:srgbClr val="0432FF"/>
          </a:solidFill>
          <a:ln w="381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904735" y="2782983"/>
            <a:ext cx="1463040" cy="274320"/>
          </a:xfrm>
          <a:prstGeom prst="rect">
            <a:avLst/>
          </a:prstGeom>
          <a:solidFill>
            <a:srgbClr val="0432FF"/>
          </a:solidFill>
          <a:ln w="381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29075" y="2782982"/>
            <a:ext cx="295369" cy="1025823"/>
          </a:xfrm>
          <a:prstGeom prst="rect">
            <a:avLst/>
          </a:prstGeom>
          <a:solidFill>
            <a:srgbClr val="FF40FF"/>
          </a:solidFill>
          <a:ln w="381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429051" y="3889428"/>
            <a:ext cx="292608" cy="877183"/>
          </a:xfrm>
          <a:prstGeom prst="rect">
            <a:avLst/>
          </a:prstGeom>
          <a:solidFill>
            <a:srgbClr val="FF40FF"/>
          </a:solidFill>
          <a:ln w="381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stCxn id="47" idx="0"/>
            <a:endCxn id="29" idx="1"/>
          </p:cNvCxnSpPr>
          <p:nvPr/>
        </p:nvCxnSpPr>
        <p:spPr bwMode="auto">
          <a:xfrm flipH="1" flipV="1">
            <a:off x="6891356" y="3249253"/>
            <a:ext cx="615897" cy="878020"/>
          </a:xfrm>
          <a:prstGeom prst="straightConnector1">
            <a:avLst/>
          </a:prstGeom>
          <a:noFill/>
          <a:ln w="50800" cap="flat" cmpd="sng" algn="ctr">
            <a:solidFill>
              <a:srgbClr val="0432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51" idx="0"/>
          </p:cNvCxnSpPr>
          <p:nvPr/>
        </p:nvCxnSpPr>
        <p:spPr bwMode="auto">
          <a:xfrm flipH="1" flipV="1">
            <a:off x="9101581" y="2962167"/>
            <a:ext cx="13808" cy="2650248"/>
          </a:xfrm>
          <a:prstGeom prst="straightConnector1">
            <a:avLst/>
          </a:prstGeom>
          <a:noFill/>
          <a:ln w="50800" cap="flat" cmpd="sng" algn="ctr">
            <a:solidFill>
              <a:srgbClr val="0432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37413" y="4127273"/>
                <a:ext cx="2339679" cy="89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432FF"/>
                    </a:solidFill>
                  </a:rPr>
                  <a:t>Singular values: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𝐾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3" y="4127273"/>
                <a:ext cx="2339679" cy="896849"/>
              </a:xfrm>
              <a:prstGeom prst="rect">
                <a:avLst/>
              </a:prstGeom>
              <a:blipFill rotWithShape="0">
                <a:blip r:embed="rId10"/>
                <a:stretch>
                  <a:fillRect l="-4178" t="-5442" r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7062035" y="5612415"/>
            <a:ext cx="4106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Joint Space Basis Vectors:</a:t>
            </a:r>
          </a:p>
          <a:p>
            <a:r>
              <a:rPr lang="en-US" sz="2400" dirty="0">
                <a:solidFill>
                  <a:srgbClr val="0432FF"/>
                </a:solidFill>
              </a:rPr>
              <a:t>Common Normalized Scores</a:t>
            </a:r>
          </a:p>
          <a:p>
            <a:endParaRPr lang="en-US" sz="2400" dirty="0" smtClean="0">
              <a:solidFill>
                <a:srgbClr val="0432FF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205112" y="4959309"/>
            <a:ext cx="1527143" cy="1393596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676249" y="4540687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249" y="4540687"/>
                <a:ext cx="49085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680895" y="5399740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𝐴𝐾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895" y="5399740"/>
                <a:ext cx="490858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3750" r="-250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 bwMode="auto">
          <a:xfrm>
            <a:off x="5437758" y="4982356"/>
            <a:ext cx="283901" cy="1346667"/>
          </a:xfrm>
          <a:prstGeom prst="rect">
            <a:avLst/>
          </a:prstGeom>
          <a:solidFill>
            <a:srgbClr val="FF40FF"/>
          </a:solidFill>
          <a:ln w="381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317816" y="4562457"/>
                <a:ext cx="4908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816" y="4562457"/>
                <a:ext cx="49085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8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7" y="408405"/>
            <a:ext cx="5524107" cy="7148845"/>
          </a:xfrm>
        </p:spPr>
      </p:pic>
      <p:sp>
        <p:nvSpPr>
          <p:cNvPr id="10" name="Frame 9"/>
          <p:cNvSpPr/>
          <p:nvPr/>
        </p:nvSpPr>
        <p:spPr bwMode="auto">
          <a:xfrm>
            <a:off x="4119513" y="1857080"/>
            <a:ext cx="2083324" cy="2780908"/>
          </a:xfrm>
          <a:prstGeom prst="frame">
            <a:avLst/>
          </a:prstGeom>
          <a:noFill/>
          <a:ln>
            <a:noFill/>
          </a:ln>
          <a:effectLst>
            <a:glow rad="127000">
              <a:srgbClr val="FF0000">
                <a:alpha val="40000"/>
              </a:srgbClr>
            </a:glow>
          </a:effectLst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4345" y="1567927"/>
            <a:ext cx="4864232" cy="2975791"/>
            <a:chOff x="844839" y="2505474"/>
            <a:chExt cx="5186598" cy="3179308"/>
          </a:xfrm>
        </p:grpSpPr>
        <p:sp>
          <p:nvSpPr>
            <p:cNvPr id="13" name="TextBox 12"/>
            <p:cNvSpPr txBox="1"/>
            <p:nvPr/>
          </p:nvSpPr>
          <p:spPr>
            <a:xfrm>
              <a:off x="844839" y="2505474"/>
              <a:ext cx="1226289" cy="187430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Step </a:t>
              </a:r>
              <a:r>
                <a:rPr lang="en-US" dirty="0" smtClean="0">
                  <a:solidFill>
                    <a:srgbClr val="FF0000"/>
                  </a:solidFill>
                </a:rPr>
                <a:t>2b: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0000"/>
                  </a:solidFill>
                </a:rPr>
                <a:t>Segmentation of Joint Space Basis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672713" y="2814402"/>
              <a:ext cx="1358724" cy="287038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0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US" sz="2800" kern="0" dirty="0" smtClean="0"/>
                  <a:t>Step 2: Score Space Segmentation</a:t>
                </a:r>
              </a:p>
              <a:p>
                <a:pPr marL="0" lvl="0" indent="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Thresholding of SVD in Principal Angle Analysis</a:t>
                </a:r>
              </a:p>
              <a:p>
                <a:pPr marL="0" lvl="0" indent="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alt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l"/>
                <a:r>
                  <a:rPr lang="en-US" altLang="en-US" sz="2800" dirty="0"/>
                  <a:t>Key </a:t>
                </a:r>
                <a:r>
                  <a:rPr lang="en-US" altLang="en-US" sz="2800" dirty="0" smtClean="0"/>
                  <a:t>Methodology</a:t>
                </a:r>
                <a:r>
                  <a:rPr lang="en-US" altLang="en-US" sz="2800" dirty="0"/>
                  <a:t>:</a:t>
                </a:r>
              </a:p>
              <a:p>
                <a:pPr marL="0" indent="0" algn="l"/>
                <a:r>
                  <a:rPr lang="en-US" altLang="en-US" sz="2800" dirty="0"/>
                  <a:t>	</a:t>
                </a:r>
                <a:r>
                  <a:rPr lang="en-US" altLang="en-US" sz="2800" dirty="0" err="1"/>
                  <a:t>Wedin</a:t>
                </a:r>
                <a:r>
                  <a:rPr lang="en-US" altLang="en-US" sz="2800" dirty="0"/>
                  <a:t> (1972) Generalized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charset="0"/>
                          </a:rPr>
                          <m:t>Θ</m:t>
                        </m:r>
                      </m:e>
                    </m:func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Thm</a:t>
                </a:r>
              </a:p>
              <a:p>
                <a:pPr marL="0"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𝜎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𝑀</m:t>
                          </m:r>
                          <m: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>
                          <m: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  <m:r>
                        <a:rPr lang="en-US" altLang="en-US" sz="2400" b="0" i="1" dirty="0" smtClean="0">
                          <a:latin typeface="Cambria Math" charset="0"/>
                          <a:sym typeface="Wingdings" panose="05000000000000000000" pitchFamily="2" charset="2"/>
                        </a:rPr>
                        <m:t>≥</m:t>
                      </m:r>
                      <m:r>
                        <a:rPr lang="en-US" altLang="en-US" sz="2400" b="0" i="1" dirty="0" smtClean="0">
                          <a:latin typeface="Cambria Math" charset="0"/>
                          <a:sym typeface="Wingdings" panose="05000000000000000000" pitchFamily="2" charset="2"/>
                        </a:rPr>
                        <m:t>𝐾</m:t>
                      </m:r>
                      <m:r>
                        <a:rPr lang="en-US" altLang="en-US" sz="2400" b="0" i="1" dirty="0" smtClean="0">
                          <a:latin typeface="Cambria Math" charset="0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is-IS" altLang="en-US" sz="2400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𝑘</m:t>
                          </m:r>
                          <m: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𝐾</m:t>
                          </m:r>
                        </m:sup>
                        <m:e>
                          <m:func>
                            <m:func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sz="2400" b="0" i="0" dirty="0" smtClean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en-US" sz="2400" b="0" i="1" dirty="0" smtClean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dirty="0" smtClean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en-US" sz="2400" b="0" i="1" dirty="0" smtClean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altLang="en-US" sz="2400" b="0" i="1" dirty="0" smtClean="0">
                          <a:latin typeface="Cambria Math" charset="0"/>
                          <a:sym typeface="Wingdings" panose="05000000000000000000" pitchFamily="2" charset="2"/>
                        </a:rPr>
                        <m:t>≥</m:t>
                      </m:r>
                      <m:r>
                        <a:rPr lang="en-US" altLang="en-US" sz="2400" b="0" i="1" dirty="0" smtClean="0">
                          <a:latin typeface="Cambria Math" charset="0"/>
                          <a:sym typeface="Wingdings" panose="05000000000000000000" pitchFamily="2" charset="2"/>
                        </a:rPr>
                        <m:t>𝐾</m:t>
                      </m:r>
                      <m:r>
                        <a:rPr lang="en-US" altLang="en-US" sz="2400" b="0" i="1" dirty="0" smtClean="0">
                          <a:latin typeface="Cambria Math" charset="0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is-IS" altLang="en-US" sz="2400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𝑘</m:t>
                          </m:r>
                          <m: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400" b="0" i="1" dirty="0" smtClean="0">
                              <a:latin typeface="Cambria Math" charset="0"/>
                              <a:sym typeface="Wingdings" panose="05000000000000000000" pitchFamily="2" charset="2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ctrlPr>
                                <a:rPr lang="bg-BG" alt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400" dirty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max</m:t>
                                  </m:r>
                                </m:fName>
                                <m:e>
                                  <m:r>
                                    <a:rPr lang="en-US" altLang="en-US" sz="2400" i="1" dirty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(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uk-UA" altLang="en-US" sz="2400" i="1" dirty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2400" i="1" dirty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400" i="1" dirty="0">
                                              <a:latin typeface="Cambria Math" charset="0"/>
                                              <a:sym typeface="Wingdings" panose="05000000000000000000" pitchFamily="2" charset="2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400" i="1" dirty="0">
                                              <a:latin typeface="Cambria Math" charset="0"/>
                                              <a:sym typeface="Wingdings" panose="05000000000000000000" pitchFamily="2" charset="2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en-US" sz="2400" i="1" kern="0" dirty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en-US" sz="2400" i="1" dirty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en-US" sz="2400" i="1" dirty="0">
                                                  <a:latin typeface="Cambria Math" charset="0"/>
                                                  <a:sym typeface="Wingdings" panose="05000000000000000000" pitchFamily="2" charset="2"/>
                                                </a:rPr>
                                                <m:t>𝑉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en-US" sz="2400" i="1" kern="0" dirty="0">
                                              <a:latin typeface="Cambria Math" charset="0"/>
                                              <a:sym typeface="Wingdings" panose="05000000000000000000" pitchFamily="2" charset="2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en-US" sz="2400" i="1" dirty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,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uk-UA" altLang="en-US" sz="2400" i="1" dirty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en-US" sz="2400" i="1" dirty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en-US" sz="2400" i="1" dirty="0">
                                              <a:latin typeface="Cambria Math" charset="0"/>
                                              <a:sym typeface="Wingdings" panose="05000000000000000000" pitchFamily="2" charset="2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400" i="1" dirty="0">
                                              <a:latin typeface="Cambria Math" charset="0"/>
                                              <a:sym typeface="Wingdings" panose="05000000000000000000" pitchFamily="2" charset="2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en-US" sz="2400" i="1" dirty="0">
                                              <a:latin typeface="Cambria Math" charset="0"/>
                                              <a:sym typeface="Wingdings" panose="05000000000000000000" pitchFamily="2" charset="2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altLang="en-US" sz="2400" i="1" kern="0" dirty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en-US" sz="2400" i="1" dirty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en-US" sz="2400" i="1" dirty="0">
                                                  <a:latin typeface="Cambria Math" charset="0"/>
                                                  <a:sym typeface="Wingdings" panose="05000000000000000000" pitchFamily="2" charset="2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en-US" sz="2400" i="1" kern="0" dirty="0">
                                              <a:latin typeface="Cambria Math" charset="0"/>
                                              <a:sym typeface="Wingdings" panose="05000000000000000000" pitchFamily="2" charset="2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en-US" sz="2400" i="1" dirty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 dirty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𝜎</m:t>
                                  </m:r>
                                </m:e>
                                <m:sub>
                                  <m:func>
                                    <m:func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en-US" sz="2400" dirty="0">
                                          <a:latin typeface="Cambria Math" charset="0"/>
                                          <a:sym typeface="Wingdings" panose="05000000000000000000" pitchFamily="2" charset="2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r>
                                        <a:rPr lang="en-US" altLang="en-US" sz="2400" i="1" dirty="0">
                                          <a:latin typeface="Cambria Math" charset="0"/>
                                          <a:sym typeface="Wingdings" panose="05000000000000000000" pitchFamily="2" charset="2"/>
                                        </a:rPr>
                                        <m:t> </m:t>
                                      </m:r>
                                    </m:e>
                                  </m:func>
                                </m:sub>
                              </m:sSub>
                              <m:r>
                                <a:rPr lang="en-US" altLang="en-US" sz="2400" i="1" dirty="0">
                                  <a:latin typeface="Cambria Math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400" i="1" dirty="0">
                                          <a:latin typeface="Cambria Math" charset="0"/>
                                          <a:sym typeface="Wingdings" panose="05000000000000000000" pitchFamily="2" charset="2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2400" i="1" dirty="0">
                                      <a:latin typeface="Cambria Math" charset="0"/>
                                      <a:sym typeface="Wingdings" panose="05000000000000000000" pitchFamily="2" charset="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en-US" sz="2400" i="1" dirty="0">
                                  <a:latin typeface="Cambria Math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en-US" sz="2400" dirty="0"/>
              </a:p>
              <a:p>
                <a:pPr marL="0" indent="0" algn="l"/>
                <a:r>
                  <a:rPr lang="en-US" altLang="en-US" sz="2800" dirty="0"/>
                  <a:t>Assuming </a:t>
                </a:r>
                <a:r>
                  <a:rPr lang="en-US" altLang="en-US" sz="2800" i="1" dirty="0"/>
                  <a:t>Each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Theor</a:t>
                </a:r>
                <a:r>
                  <a:rPr lang="en-US" altLang="en-US" sz="2800" dirty="0"/>
                  <a:t>. </a:t>
                </a:r>
                <a:r>
                  <a:rPr lang="en-US" altLang="en-US" sz="2800" dirty="0" err="1"/>
                  <a:t>Resid</a:t>
                </a:r>
                <a:r>
                  <a:rPr lang="en-US" altLang="en-US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u="sng" dirty="0"/>
                  <a:t>Isotropic</a:t>
                </a:r>
              </a:p>
              <a:p>
                <a:pPr marL="0" indent="0"/>
                <a:r>
                  <a:rPr lang="en-US" altLang="en-US" sz="2800" dirty="0"/>
                  <a:t>(i.e. homoscedastic in all directions,</a:t>
                </a:r>
              </a:p>
              <a:p>
                <a:pPr marL="0" indent="0"/>
                <a:r>
                  <a:rPr lang="en-US" altLang="en-US" sz="2800" dirty="0"/>
                  <a:t>don’t need </a:t>
                </a:r>
                <a:r>
                  <a:rPr lang="en-US" altLang="en-US" sz="2800" dirty="0" err="1"/>
                  <a:t>Gaussianity</a:t>
                </a:r>
                <a:r>
                  <a:rPr lang="en-US" altLang="en-US" sz="2800" dirty="0"/>
                  <a:t>)</a:t>
                </a:r>
              </a:p>
              <a:p>
                <a:pPr marL="0" lvl="0" indent="0" algn="l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alt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l"/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alt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/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230" b="-11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Organizational Model </a:t>
            </a:r>
          </a:p>
          <a:p>
            <a:pPr marL="0" indent="0" algn="l"/>
            <a:r>
              <a:rPr lang="en-US" altLang="en-US" dirty="0" smtClean="0"/>
              <a:t>for Single Data Set: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Matrix</a:t>
            </a:r>
          </a:p>
          <a:p>
            <a:pPr marL="0" indent="0" algn="l"/>
            <a:r>
              <a:rPr lang="en-US" altLang="en-US" dirty="0" smtClean="0"/>
              <a:t>Convention in this talk:</a:t>
            </a:r>
          </a:p>
          <a:p>
            <a:pPr marL="0" indent="0"/>
            <a:r>
              <a:rPr lang="en-US" altLang="en-US" dirty="0" smtClean="0"/>
              <a:t>“</a:t>
            </a:r>
            <a:r>
              <a:rPr lang="en-US" altLang="en-US" dirty="0" smtClean="0">
                <a:solidFill>
                  <a:srgbClr val="3333FF"/>
                </a:solidFill>
              </a:rPr>
              <a:t>Columns</a:t>
            </a:r>
            <a:r>
              <a:rPr lang="en-US" altLang="en-US" dirty="0" smtClean="0"/>
              <a:t> as Data Objects”</a:t>
            </a:r>
          </a:p>
          <a:p>
            <a:pPr marL="0" indent="0"/>
            <a:r>
              <a:rPr lang="en-US" altLang="en-US" dirty="0" smtClean="0"/>
              <a:t>(Atoms of the Statistical Analysis,</a:t>
            </a:r>
          </a:p>
          <a:p>
            <a:pPr marL="0" indent="0"/>
            <a:r>
              <a:rPr lang="en-US" altLang="en-US" dirty="0" smtClean="0"/>
              <a:t>i.e. Experimental Units, or Data Vectors)</a:t>
            </a:r>
            <a:endParaRPr lang="en-US" altLang="en-US" dirty="0"/>
          </a:p>
          <a:p>
            <a:pPr marL="0" indent="0" algn="l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842434" y="1466487"/>
            <a:ext cx="10792884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800" kern="0" dirty="0" smtClean="0"/>
              <a:t>Step 2: Score Space Segmentation</a:t>
            </a:r>
          </a:p>
          <a:p>
            <a:pPr marL="0" lvl="0" indent="0"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Thresholding of SVD in Toy Example</a:t>
            </a:r>
          </a:p>
          <a:p>
            <a:pPr marL="0" lvl="0" indent="0"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/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endParaRPr lang="en-US" sz="2800" kern="0" dirty="0" smtClean="0"/>
          </a:p>
          <a:p>
            <a:pPr algn="l"/>
            <a:endParaRPr lang="en-US" sz="2800" kern="0" dirty="0"/>
          </a:p>
          <a:p>
            <a:pPr algn="l"/>
            <a:endParaRPr lang="en-US" sz="2800" kern="0" dirty="0" smtClean="0"/>
          </a:p>
          <a:p>
            <a:pPr algn="l"/>
            <a:endParaRPr lang="en-US" sz="2800" kern="0" dirty="0" smtClean="0"/>
          </a:p>
        </p:txBody>
      </p:sp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3" y="2689496"/>
            <a:ext cx="4768874" cy="3998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01" y="2768762"/>
            <a:ext cx="4761441" cy="39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7" y="408405"/>
            <a:ext cx="5524107" cy="7148845"/>
          </a:xfrm>
        </p:spPr>
      </p:pic>
      <p:sp>
        <p:nvSpPr>
          <p:cNvPr id="10" name="Frame 9"/>
          <p:cNvSpPr/>
          <p:nvPr/>
        </p:nvSpPr>
        <p:spPr bwMode="auto">
          <a:xfrm>
            <a:off x="4119513" y="1857080"/>
            <a:ext cx="2083324" cy="2780908"/>
          </a:xfrm>
          <a:prstGeom prst="frame">
            <a:avLst/>
          </a:prstGeom>
          <a:noFill/>
          <a:ln>
            <a:noFill/>
          </a:ln>
          <a:effectLst>
            <a:glow rad="127000">
              <a:srgbClr val="FF0000">
                <a:alpha val="40000"/>
              </a:srgbClr>
            </a:glow>
          </a:effectLst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4345" y="1567927"/>
            <a:ext cx="6438509" cy="5200518"/>
            <a:chOff x="844838" y="2505474"/>
            <a:chExt cx="6865207" cy="5556187"/>
          </a:xfrm>
        </p:grpSpPr>
        <p:sp>
          <p:nvSpPr>
            <p:cNvPr id="13" name="TextBox 12"/>
            <p:cNvSpPr txBox="1"/>
            <p:nvPr/>
          </p:nvSpPr>
          <p:spPr>
            <a:xfrm>
              <a:off x="844838" y="2505474"/>
              <a:ext cx="1226288" cy="3945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Step </a:t>
              </a:r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915715" y="2703616"/>
              <a:ext cx="2794330" cy="535804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B5249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8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842434" y="1466487"/>
            <a:ext cx="10792884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800" kern="0" dirty="0" smtClean="0"/>
              <a:t>Step 3: Final Decomposition</a:t>
            </a:r>
          </a:p>
          <a:p>
            <a:pPr marL="0" indent="0" algn="l"/>
            <a:r>
              <a:rPr lang="en-US" altLang="en-US" sz="2800" dirty="0"/>
              <a:t>Challenge:  After Finding Joint Space,</a:t>
            </a:r>
          </a:p>
          <a:p>
            <a:pPr marL="0" indent="0" algn="l"/>
            <a:r>
              <a:rPr lang="en-US" altLang="en-US" sz="2800" dirty="0"/>
              <a:t>Some Blocks Might Have Comp. </a:t>
            </a:r>
            <a:r>
              <a:rPr lang="en-US" altLang="en-US" sz="2800" dirty="0" smtClean="0"/>
              <a:t>Var. &lt; </a:t>
            </a:r>
            <a:r>
              <a:rPr lang="en-US" altLang="en-US" sz="2800" dirty="0"/>
              <a:t>Thresh.</a:t>
            </a:r>
          </a:p>
          <a:p>
            <a:pPr marL="0" indent="0"/>
            <a:r>
              <a:rPr lang="en-US" altLang="en-US" sz="2800" dirty="0"/>
              <a:t>(e.g. “Semi-Joint” in Multi-Block)</a:t>
            </a:r>
          </a:p>
          <a:p>
            <a:pPr marL="0" indent="0" algn="l"/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altLang="en-US" sz="2800" dirty="0"/>
              <a:t>Then Move Comp. to </a:t>
            </a:r>
            <a:r>
              <a:rPr lang="en-US" altLang="en-US" sz="2800" dirty="0" err="1"/>
              <a:t>Indiv</a:t>
            </a:r>
            <a:r>
              <a:rPr lang="en-US" altLang="en-US" sz="2800" dirty="0"/>
              <a:t>. or Error</a:t>
            </a:r>
          </a:p>
          <a:p>
            <a:pPr algn="l"/>
            <a:endParaRPr lang="en-US" sz="2800" kern="0" dirty="0" smtClean="0"/>
          </a:p>
          <a:p>
            <a:pPr algn="l"/>
            <a:endParaRPr lang="en-US" sz="2800" kern="0" dirty="0"/>
          </a:p>
          <a:p>
            <a:pPr algn="l"/>
            <a:endParaRPr lang="en-US" sz="2800" kern="0" dirty="0" smtClean="0"/>
          </a:p>
          <a:p>
            <a:pPr algn="l"/>
            <a:endParaRPr lang="en-US" sz="2800" kern="0" dirty="0" smtClean="0"/>
          </a:p>
        </p:txBody>
      </p:sp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US" sz="2800" kern="0" dirty="0" smtClean="0"/>
                  <a:t>Step 3: Final Decomposition – Joint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/>
                        </a:rPr>
                        <m:t>𝑀</m:t>
                      </m:r>
                      <m:r>
                        <a:rPr lang="en-US" alt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sSubSup>
                        <m:sSub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charset="0"/>
                            </a:rPr>
                            <m:t>𝑀</m:t>
                          </m:r>
                        </m:sub>
                        <m:sup>
                          <m:r>
                            <a:rPr lang="en-US" altLang="en-US" sz="2800" i="1">
                              <a:latin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altLang="en-US" sz="2800" dirty="0" smtClean="0"/>
              </a:p>
              <a:p>
                <a:pPr algn="l">
                  <a:buClr>
                    <a:schemeClr val="accent4"/>
                  </a:buClr>
                  <a:buFont typeface="Arial" charset="0"/>
                  <a:buChar char="•"/>
                </a:pPr>
                <a:endParaRPr lang="en-US" altLang="en-US" sz="2800" dirty="0" smtClean="0">
                  <a:solidFill>
                    <a:srgbClr val="0000FF"/>
                  </a:solidFill>
                </a:endParaRPr>
              </a:p>
              <a:p>
                <a:pPr algn="l">
                  <a:buClr>
                    <a:schemeClr val="accent4"/>
                  </a:buClr>
                  <a:buSzPct val="100000"/>
                  <a:buFont typeface="Arial" charset="0"/>
                  <a:buChar char="•"/>
                </a:pPr>
                <a:r>
                  <a:rPr lang="en-US" altLang="en-US" sz="2800" dirty="0" smtClean="0">
                    <a:solidFill>
                      <a:srgbClr val="0000FF"/>
                    </a:solidFill>
                  </a:rPr>
                  <a:t>Common </a:t>
                </a:r>
                <a:r>
                  <a:rPr lang="en-US" altLang="en-US" sz="2800" dirty="0">
                    <a:solidFill>
                      <a:srgbClr val="0000FF"/>
                    </a:solidFill>
                  </a:rPr>
                  <a:t>Normalized Scores (CNS)</a:t>
                </a:r>
              </a:p>
              <a:p>
                <a:pPr marL="1028700" lvl="1" indent="-457200"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400" dirty="0" smtClean="0"/>
                  <a:t>Joint </a:t>
                </a:r>
                <a:r>
                  <a:rPr lang="en-US" altLang="en-US" sz="2400" dirty="0"/>
                  <a:t>is Same (</a:t>
                </a:r>
                <a:r>
                  <a:rPr lang="en-US" altLang="en-US" sz="2400" dirty="0" err="1"/>
                  <a:t>Subpace</a:t>
                </a:r>
                <a:r>
                  <a:rPr lang="en-US" altLang="en-US" sz="2400" dirty="0"/>
                  <a:t>) for All Blocks</a:t>
                </a:r>
              </a:p>
              <a:p>
                <a:pPr marL="1028700" lvl="1" indent="-457200"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400" dirty="0"/>
                  <a:t>Allows Balanced (Over Blocks) Interpretation</a:t>
                </a:r>
              </a:p>
              <a:p>
                <a:pPr marL="1028700" lvl="1" indent="-457200"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400" dirty="0"/>
                  <a:t>Think Correlation (vs. Covariance) PCA</a:t>
                </a:r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/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812553" y="1898468"/>
            <a:ext cx="533400" cy="533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7" y="408405"/>
            <a:ext cx="5524107" cy="7148845"/>
          </a:xfrm>
        </p:spPr>
      </p:pic>
      <p:sp>
        <p:nvSpPr>
          <p:cNvPr id="10" name="Frame 9"/>
          <p:cNvSpPr/>
          <p:nvPr/>
        </p:nvSpPr>
        <p:spPr bwMode="auto">
          <a:xfrm>
            <a:off x="4119513" y="1857080"/>
            <a:ext cx="2083324" cy="2780908"/>
          </a:xfrm>
          <a:prstGeom prst="frame">
            <a:avLst/>
          </a:prstGeom>
          <a:noFill/>
          <a:ln>
            <a:noFill/>
          </a:ln>
          <a:effectLst>
            <a:glow rad="127000">
              <a:srgbClr val="FF0000">
                <a:alpha val="40000"/>
              </a:srgbClr>
            </a:glow>
          </a:effectLst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44937" y="3108960"/>
            <a:ext cx="822960" cy="444138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44937" y="197249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CNS</a:t>
            </a:r>
            <a:endParaRPr lang="en-US" dirty="0">
              <a:solidFill>
                <a:srgbClr val="0432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147263" y="2341823"/>
            <a:ext cx="30041" cy="662634"/>
          </a:xfrm>
          <a:prstGeom prst="straightConnector1">
            <a:avLst/>
          </a:prstGeom>
          <a:noFill/>
          <a:ln w="35560" cap="flat" cmpd="sng" algn="ctr">
            <a:solidFill>
              <a:srgbClr val="0432FF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93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US" sz="2800" kern="0" dirty="0" smtClean="0"/>
                  <a:t>Step 3: Final Decomposition – Joint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/>
                        </a:rPr>
                        <m:t>𝑀</m:t>
                      </m:r>
                      <m:r>
                        <a:rPr lang="en-US" alt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sSubSup>
                        <m:sSub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charset="0"/>
                            </a:rPr>
                            <m:t>𝑀</m:t>
                          </m:r>
                        </m:sub>
                        <m:sup>
                          <m:r>
                            <a:rPr lang="en-US" altLang="en-US" sz="2800" i="1">
                              <a:latin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altLang="en-US" sz="2800" dirty="0" smtClean="0"/>
              </a:p>
              <a:p>
                <a:pPr algn="l">
                  <a:buClr>
                    <a:schemeClr val="accent4"/>
                  </a:buClr>
                  <a:buFont typeface="Arial" charset="0"/>
                  <a:buChar char="•"/>
                </a:pPr>
                <a:endParaRPr lang="en-US" altLang="en-US" sz="2800" dirty="0" smtClean="0">
                  <a:solidFill>
                    <a:srgbClr val="0000FF"/>
                  </a:solidFill>
                </a:endParaRPr>
              </a:p>
              <a:p>
                <a:pPr algn="l">
                  <a:buClr>
                    <a:schemeClr val="accent4"/>
                  </a:buClr>
                  <a:buSzPct val="100000"/>
                  <a:buFont typeface="Arial" charset="0"/>
                  <a:buChar char="•"/>
                </a:pPr>
                <a:r>
                  <a:rPr lang="en-US" altLang="en-US" sz="2800" dirty="0" smtClean="0">
                    <a:solidFill>
                      <a:schemeClr val="accent4"/>
                    </a:solidFill>
                  </a:rPr>
                  <a:t>Common </a:t>
                </a:r>
                <a:r>
                  <a:rPr lang="en-US" altLang="en-US" sz="2800" dirty="0">
                    <a:solidFill>
                      <a:schemeClr val="accent4"/>
                    </a:solidFill>
                  </a:rPr>
                  <a:t>Normalized Scores (CNS</a:t>
                </a:r>
                <a:r>
                  <a:rPr lang="en-US" altLang="en-US" sz="2800" dirty="0" smtClean="0">
                    <a:solidFill>
                      <a:schemeClr val="accent4"/>
                    </a:solidFill>
                  </a:rPr>
                  <a:t>)</a:t>
                </a:r>
              </a:p>
              <a:p>
                <a:pPr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800" dirty="0">
                    <a:solidFill>
                      <a:srgbClr val="C00000"/>
                    </a:solidFill>
                  </a:rPr>
                  <a:t>Block Specific Scores (BSS)</a:t>
                </a:r>
              </a:p>
              <a:p>
                <a:pPr marL="1028700" lvl="1" indent="-457200"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400" dirty="0"/>
                  <a:t>Think Covariance PCA (Raw Data Scale)</a:t>
                </a:r>
              </a:p>
              <a:p>
                <a:pPr marL="1028700" lvl="1" indent="-457200"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400" dirty="0"/>
                  <a:t>E.g. Natural for Post-JIVE Classification</a:t>
                </a:r>
              </a:p>
              <a:p>
                <a:pPr marL="1028700" lvl="1" indent="-457200"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400" dirty="0"/>
                  <a:t>Note Compact, Low Rank Representation</a:t>
                </a:r>
              </a:p>
              <a:p>
                <a:pPr algn="l">
                  <a:buClr>
                    <a:schemeClr val="accent4"/>
                  </a:buClr>
                  <a:buSzPct val="100000"/>
                  <a:buFont typeface="Arial" charset="0"/>
                  <a:buChar char="•"/>
                </a:pPr>
                <a:endParaRPr lang="en-US" altLang="en-US" sz="2800" dirty="0">
                  <a:solidFill>
                    <a:srgbClr val="0000FF"/>
                  </a:solidFill>
                </a:endParaRPr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/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812553" y="1898468"/>
            <a:ext cx="533400" cy="5334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7" y="408405"/>
            <a:ext cx="5524107" cy="7148845"/>
          </a:xfrm>
        </p:spPr>
      </p:pic>
      <p:sp>
        <p:nvSpPr>
          <p:cNvPr id="10" name="Frame 9"/>
          <p:cNvSpPr/>
          <p:nvPr/>
        </p:nvSpPr>
        <p:spPr bwMode="auto">
          <a:xfrm>
            <a:off x="4119513" y="1857080"/>
            <a:ext cx="2083324" cy="2780908"/>
          </a:xfrm>
          <a:prstGeom prst="frame">
            <a:avLst/>
          </a:prstGeom>
          <a:noFill/>
          <a:ln>
            <a:noFill/>
          </a:ln>
          <a:effectLst>
            <a:glow rad="127000">
              <a:srgbClr val="FF0000">
                <a:alpha val="40000"/>
              </a:srgbClr>
            </a:glow>
          </a:effectLst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360227" y="1870143"/>
            <a:ext cx="457201" cy="21991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98026" y="2979803"/>
            <a:ext cx="57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BSS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 bwMode="auto">
          <a:xfrm flipH="1">
            <a:off x="8930292" y="3164469"/>
            <a:ext cx="967734" cy="492037"/>
          </a:xfrm>
          <a:prstGeom prst="straightConnector1">
            <a:avLst/>
          </a:prstGeom>
          <a:noFill/>
          <a:ln w="3556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8355872" y="3054512"/>
            <a:ext cx="457201" cy="21991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351516" y="3546549"/>
            <a:ext cx="457201" cy="21991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 bwMode="auto">
          <a:xfrm flipH="1">
            <a:off x="8987246" y="3164469"/>
            <a:ext cx="910780" cy="0"/>
          </a:xfrm>
          <a:prstGeom prst="straightConnector1">
            <a:avLst/>
          </a:prstGeom>
          <a:noFill/>
          <a:ln w="3556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2" idx="1"/>
          </p:cNvCxnSpPr>
          <p:nvPr/>
        </p:nvCxnSpPr>
        <p:spPr bwMode="auto">
          <a:xfrm flipH="1" flipV="1">
            <a:off x="8930292" y="2056897"/>
            <a:ext cx="967734" cy="1107572"/>
          </a:xfrm>
          <a:prstGeom prst="straightConnector1">
            <a:avLst/>
          </a:prstGeom>
          <a:noFill/>
          <a:ln w="3556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853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US" sz="2800" kern="0" dirty="0" smtClean="0"/>
                  <a:t>Step 3: Final Decomposition – Joint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>
                          <a:latin typeface="Cambria Math"/>
                        </a:rPr>
                        <m:t>𝑀</m:t>
                      </m:r>
                      <m:r>
                        <a:rPr lang="en-US" alt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sSubSup>
                        <m:sSub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charset="0"/>
                            </a:rPr>
                            <m:t>𝑀</m:t>
                          </m:r>
                        </m:sub>
                        <m:sup>
                          <m:r>
                            <a:rPr lang="en-US" altLang="en-US" sz="2800" i="1">
                              <a:latin typeface="Cambria Math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altLang="en-US" sz="2800" dirty="0" smtClean="0"/>
              </a:p>
              <a:p>
                <a:pPr algn="l">
                  <a:buClr>
                    <a:schemeClr val="accent4"/>
                  </a:buClr>
                  <a:buFont typeface="Arial" charset="0"/>
                  <a:buChar char="•"/>
                </a:pPr>
                <a:endParaRPr lang="en-US" altLang="en-US" sz="2800" dirty="0" smtClean="0">
                  <a:solidFill>
                    <a:srgbClr val="0000FF"/>
                  </a:solidFill>
                </a:endParaRPr>
              </a:p>
              <a:p>
                <a:pPr algn="l">
                  <a:buClr>
                    <a:schemeClr val="accent4"/>
                  </a:buClr>
                  <a:buSzPct val="100000"/>
                  <a:buFont typeface="Arial" charset="0"/>
                  <a:buChar char="•"/>
                </a:pPr>
                <a:r>
                  <a:rPr lang="en-US" altLang="en-US" sz="2800" dirty="0" smtClean="0">
                    <a:solidFill>
                      <a:schemeClr val="accent4"/>
                    </a:solidFill>
                  </a:rPr>
                  <a:t>Common </a:t>
                </a:r>
                <a:r>
                  <a:rPr lang="en-US" altLang="en-US" sz="2800" dirty="0">
                    <a:solidFill>
                      <a:schemeClr val="accent4"/>
                    </a:solidFill>
                  </a:rPr>
                  <a:t>Normalized Scores (CNS</a:t>
                </a:r>
                <a:r>
                  <a:rPr lang="en-US" altLang="en-US" sz="2800" dirty="0" smtClean="0">
                    <a:solidFill>
                      <a:schemeClr val="accent4"/>
                    </a:solidFill>
                  </a:rPr>
                  <a:t>)</a:t>
                </a:r>
              </a:p>
              <a:p>
                <a:pPr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800" dirty="0">
                    <a:solidFill>
                      <a:schemeClr val="tx1"/>
                    </a:solidFill>
                  </a:rPr>
                  <a:t>Block Specific Scores (BSS</a:t>
                </a:r>
                <a:r>
                  <a:rPr lang="en-US" altLang="en-US" sz="2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800" dirty="0">
                    <a:solidFill>
                      <a:srgbClr val="00B050"/>
                    </a:solidFill>
                  </a:rPr>
                  <a:t>Full Matrix Representation</a:t>
                </a:r>
              </a:p>
              <a:p>
                <a:pPr lvl="1"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400" dirty="0"/>
                  <a:t>On Scale of Original Features (Not Compact)</a:t>
                </a:r>
              </a:p>
              <a:p>
                <a:pPr lvl="1"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400" dirty="0"/>
                  <a:t>Allows Post-Jive Feature Interpretation</a:t>
                </a:r>
              </a:p>
              <a:p>
                <a:pPr lvl="1" algn="l"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400" dirty="0"/>
                  <a:t>E.g.  Gene Network Analysis</a:t>
                </a:r>
              </a:p>
              <a:p>
                <a:pPr algn="l">
                  <a:buClrTx/>
                  <a:buSzPct val="100000"/>
                  <a:buFont typeface="Arial" charset="0"/>
                  <a:buChar char="•"/>
                </a:pPr>
                <a:endParaRPr lang="en-US" altLang="en-US" sz="2800" dirty="0">
                  <a:solidFill>
                    <a:schemeClr val="tx1"/>
                  </a:solidFill>
                </a:endParaRPr>
              </a:p>
              <a:p>
                <a:pPr algn="l">
                  <a:buClr>
                    <a:schemeClr val="accent4"/>
                  </a:buClr>
                  <a:buSzPct val="100000"/>
                  <a:buFont typeface="Arial" charset="0"/>
                  <a:buChar char="•"/>
                </a:pPr>
                <a:endParaRPr lang="en-US" altLang="en-US" sz="2800" dirty="0">
                  <a:solidFill>
                    <a:srgbClr val="0000FF"/>
                  </a:solidFill>
                </a:endParaRPr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/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133703" y="1898468"/>
            <a:ext cx="2212250" cy="5334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7" y="408405"/>
            <a:ext cx="5524107" cy="7148845"/>
          </a:xfrm>
        </p:spPr>
      </p:pic>
      <p:sp>
        <p:nvSpPr>
          <p:cNvPr id="10" name="Frame 9"/>
          <p:cNvSpPr/>
          <p:nvPr/>
        </p:nvSpPr>
        <p:spPr bwMode="auto">
          <a:xfrm>
            <a:off x="4119513" y="1857080"/>
            <a:ext cx="2083324" cy="2780908"/>
          </a:xfrm>
          <a:prstGeom prst="frame">
            <a:avLst/>
          </a:prstGeom>
          <a:noFill/>
          <a:ln>
            <a:noFill/>
          </a:ln>
          <a:effectLst>
            <a:glow rad="127000">
              <a:srgbClr val="FF0000">
                <a:alpha val="40000"/>
              </a:srgbClr>
            </a:glow>
          </a:effectLst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955280" y="1772771"/>
            <a:ext cx="1031966" cy="1207032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98026" y="2979803"/>
            <a:ext cx="123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Full Matrix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 bwMode="auto">
          <a:xfrm flipH="1">
            <a:off x="9117874" y="3164469"/>
            <a:ext cx="780152" cy="850872"/>
          </a:xfrm>
          <a:prstGeom prst="straightConnector1">
            <a:avLst/>
          </a:prstGeom>
          <a:noFill/>
          <a:ln w="3556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7950925" y="3054513"/>
            <a:ext cx="1031966" cy="394082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946569" y="3546549"/>
            <a:ext cx="1031966" cy="69888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 bwMode="auto">
          <a:xfrm flipH="1">
            <a:off x="9117874" y="3164469"/>
            <a:ext cx="780152" cy="0"/>
          </a:xfrm>
          <a:prstGeom prst="straightConnector1">
            <a:avLst/>
          </a:prstGeom>
          <a:noFill/>
          <a:ln w="3556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2" idx="1"/>
          </p:cNvCxnSpPr>
          <p:nvPr/>
        </p:nvCxnSpPr>
        <p:spPr bwMode="auto">
          <a:xfrm flipH="1" flipV="1">
            <a:off x="9117874" y="2390503"/>
            <a:ext cx="780152" cy="773966"/>
          </a:xfrm>
          <a:prstGeom prst="straightConnector1">
            <a:avLst/>
          </a:prstGeom>
          <a:noFill/>
          <a:ln w="3556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91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l"/>
                <a:r>
                  <a:rPr lang="en-US" sz="2800" kern="0" dirty="0" smtClean="0"/>
                  <a:t>Step 3: Final Decomposition</a:t>
                </a:r>
              </a:p>
              <a:p>
                <a:pPr marL="0" indent="0" algn="l">
                  <a:lnSpc>
                    <a:spcPct val="150000"/>
                  </a:lnSpc>
                </a:pPr>
                <a:r>
                  <a:rPr lang="en-US" altLang="en-US" sz="2800" dirty="0" smtClean="0"/>
                  <a:t>For </a:t>
                </a:r>
                <a:r>
                  <a:rPr lang="en-US" altLang="en-US" sz="2800" dirty="0"/>
                  <a:t>Individual Components: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800" dirty="0"/>
                  <a:t>  “Basis Subtract”,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en-US" sz="2800" i="1" dirty="0">
                            <a:latin typeface="Cambria Math"/>
                          </a:rPr>
                          <m:t>𝐼𝑘</m:t>
                        </m:r>
                      </m:sub>
                    </m:sSub>
                    <m:r>
                      <a:rPr lang="en-US" altLang="en-US" sz="2800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en-US" sz="2800" i="1" dirty="0">
                            <a:latin typeface="Cambria Math"/>
                          </a:rPr>
                          <m:t>𝐴𝑘</m:t>
                        </m:r>
                      </m:sub>
                    </m:sSub>
                    <m:r>
                      <a:rPr lang="en-US" altLang="en-US" sz="2800" i="1" dirty="0">
                        <a:latin typeface="Cambria Math"/>
                        <a:ea typeface="Cambria Math"/>
                      </a:rPr>
                      <m:t>⊖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en-US" sz="2800" i="1" dirty="0">
                            <a:latin typeface="Cambria Math"/>
                            <a:ea typeface="Cambria Math"/>
                          </a:rPr>
                          <m:t>𝐽𝑘</m:t>
                        </m:r>
                      </m:sub>
                    </m:sSub>
                  </m:oMath>
                </a14:m>
                <a:endParaRPr lang="en-US" altLang="en-US" sz="2800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altLang="en-US" sz="2800" dirty="0"/>
                  <a:t>  “</a:t>
                </a:r>
                <a:r>
                  <a:rPr lang="en-US" altLang="en-US" sz="2800" dirty="0" err="1"/>
                  <a:t>Reproject</a:t>
                </a:r>
                <a:r>
                  <a:rPr lang="en-US" altLang="en-US" sz="2800" dirty="0"/>
                  <a:t>” to find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</a:rPr>
                          <m:t>𝐼𝑘</m:t>
                        </m:r>
                      </m:sub>
                    </m:sSub>
                  </m:oMath>
                </a14:m>
                <a:r>
                  <a:rPr lang="en-US" alt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en-US" sz="2800" i="1" dirty="0">
                            <a:latin typeface="Cambria Math"/>
                          </a:rPr>
                          <m:t>𝐼𝑘</m:t>
                        </m:r>
                      </m:sub>
                    </m:sSub>
                  </m:oMath>
                </a14:m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alt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l"/>
                <a:r>
                  <a:rPr lang="en-US" altLang="en-US" sz="280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alt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/>
              </a:p>
              <a:p>
                <a:pPr algn="l"/>
                <a:endParaRPr lang="en-US" sz="2800" kern="0" dirty="0" smtClean="0"/>
              </a:p>
              <a:p>
                <a:pPr algn="l"/>
                <a:endParaRPr lang="en-US" sz="2800" kern="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434" y="1466487"/>
                <a:ext cx="10792884" cy="5454650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 bwMode="auto">
          <a:xfrm>
            <a:off x="4648200" y="4419600"/>
            <a:ext cx="914400" cy="914400"/>
          </a:xfrm>
          <a:prstGeom prst="bentConnector3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Organizational Model </a:t>
            </a:r>
          </a:p>
          <a:p>
            <a:pPr marL="0" indent="0" algn="l"/>
            <a:r>
              <a:rPr lang="en-US" altLang="en-US" dirty="0" smtClean="0"/>
              <a:t>for Single Data Set: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Matrix</a:t>
            </a:r>
          </a:p>
          <a:p>
            <a:pPr marL="0" indent="0" algn="l"/>
            <a:r>
              <a:rPr lang="en-US" altLang="en-US" dirty="0" smtClean="0"/>
              <a:t>Convention in this talk:</a:t>
            </a:r>
          </a:p>
          <a:p>
            <a:pPr marL="0" indent="0"/>
            <a:r>
              <a:rPr lang="en-US" altLang="en-US" dirty="0" smtClean="0"/>
              <a:t>“</a:t>
            </a:r>
            <a:r>
              <a:rPr lang="en-US" altLang="en-US" dirty="0" smtClean="0">
                <a:solidFill>
                  <a:srgbClr val="3333FF"/>
                </a:solidFill>
              </a:rPr>
              <a:t>Columns</a:t>
            </a:r>
            <a:r>
              <a:rPr lang="en-US" altLang="en-US" dirty="0" smtClean="0"/>
              <a:t> as Data Objects”</a:t>
            </a:r>
          </a:p>
          <a:p>
            <a:pPr marL="0" indent="0" algn="l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57401" y="3505201"/>
            <a:ext cx="7232429" cy="1727775"/>
            <a:chOff x="533400" y="3505200"/>
            <a:chExt cx="7232429" cy="1727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765640" y="35052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640" y="3505200"/>
                  <a:ext cx="397160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33400" y="4648200"/>
                  <a:ext cx="72324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= 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number of variables (i.e. features)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648200"/>
                  <a:ext cx="7232429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737" r="-1096" b="-3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057400" y="3733801"/>
            <a:ext cx="8721426" cy="2337375"/>
            <a:chOff x="533400" y="3733800"/>
            <a:chExt cx="8721426" cy="2337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33400" y="5486400"/>
                  <a:ext cx="87214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 dirty="0">
                          <a:solidFill>
                            <a:srgbClr val="000000"/>
                          </a:solidFill>
                          <a:latin typeface="Cambria Math"/>
                        </a:rPr>
                        <m:t> = 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number of cases (i.e. subjects or samples)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486400"/>
                  <a:ext cx="8721426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4583" r="-909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92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7" y="408405"/>
            <a:ext cx="5524107" cy="7148845"/>
          </a:xfrm>
        </p:spPr>
      </p:pic>
      <p:sp>
        <p:nvSpPr>
          <p:cNvPr id="10" name="Frame 9"/>
          <p:cNvSpPr/>
          <p:nvPr/>
        </p:nvSpPr>
        <p:spPr bwMode="auto">
          <a:xfrm>
            <a:off x="4119513" y="1857080"/>
            <a:ext cx="2083324" cy="2780908"/>
          </a:xfrm>
          <a:prstGeom prst="frame">
            <a:avLst/>
          </a:prstGeom>
          <a:noFill/>
          <a:ln>
            <a:noFill/>
          </a:ln>
          <a:effectLst>
            <a:glow rad="127000">
              <a:srgbClr val="FF0000">
                <a:alpha val="40000"/>
              </a:srgbClr>
            </a:glow>
          </a:effectLst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296297" y="4271553"/>
            <a:ext cx="2866557" cy="249689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31136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842434" y="1466487"/>
            <a:ext cx="10792884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/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Application 1: </a:t>
            </a:r>
          </a:p>
          <a:p>
            <a:pPr marL="0" indent="0" algn="l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Spanish Mortality Data</a:t>
            </a:r>
          </a:p>
          <a:p>
            <a:pPr marL="0" indent="0" algn="l"/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>Males vs Females</a:t>
            </a:r>
            <a:endParaRPr lang="en-US" alt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/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Application 2:</a:t>
            </a:r>
          </a:p>
          <a:p>
            <a:pPr marL="0" indent="0" algn="l"/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	Cancer Genetics</a:t>
            </a:r>
          </a:p>
          <a:p>
            <a:pPr marL="0" indent="0" algn="l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altLang="en-US" sz="2400" dirty="0" smtClean="0">
                <a:solidFill>
                  <a:schemeClr val="tx1">
                    <a:lumMod val="50000"/>
                  </a:schemeClr>
                </a:solidFill>
              </a:rPr>
              <a:t>Gene Expression vs Copy Number vs Protein Expression vs Mutation</a:t>
            </a:r>
            <a:endParaRPr lang="en-US" alt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/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Application 3:</a:t>
            </a:r>
          </a:p>
          <a:p>
            <a:pPr marL="0" indent="0" algn="l"/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</a:rPr>
              <a:t>	Functional Magnetic Resonance Imaging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sz="2800" kern="0" dirty="0" smtClean="0"/>
              <a:t>		</a:t>
            </a:r>
            <a:r>
              <a:rPr lang="en-US" sz="2400" kern="0" dirty="0" smtClean="0"/>
              <a:t>Behavior vs Brain Connectivity</a:t>
            </a:r>
            <a:endParaRPr lang="en-US" sz="2800" kern="0" dirty="0" smtClean="0"/>
          </a:p>
          <a:p>
            <a:pPr algn="l"/>
            <a:endParaRPr lang="en-US" sz="2800" kern="0" dirty="0"/>
          </a:p>
          <a:p>
            <a:pPr algn="l"/>
            <a:endParaRPr lang="en-US" sz="2800" kern="0" dirty="0" smtClean="0"/>
          </a:p>
          <a:p>
            <a:pPr algn="l"/>
            <a:endParaRPr lang="en-US" sz="2800" kern="0" dirty="0" smtClean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419600" y="3429000"/>
            <a:ext cx="990600" cy="990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 rot="18773527">
            <a:off x="4607906" y="2745873"/>
            <a:ext cx="2018034" cy="160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200" y="457201"/>
            <a:ext cx="9531351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Revisit Spanish Mortality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Recall PCA Example &amp; Analysis Above: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2590801"/>
            <a:ext cx="4929051" cy="38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595" y="2590800"/>
            <a:ext cx="4924419" cy="38054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6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Data Blocks:</a:t>
            </a:r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81202" y="2286000"/>
            <a:ext cx="8077949" cy="4176464"/>
            <a:chOff x="166459" y="2204864"/>
            <a:chExt cx="8077949" cy="417646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t="6863" r="2655" b="13066"/>
            <a:stretch/>
          </p:blipFill>
          <p:spPr bwMode="auto">
            <a:xfrm>
              <a:off x="2267744" y="2204864"/>
              <a:ext cx="3744416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Brace 7"/>
            <p:cNvSpPr/>
            <p:nvPr/>
          </p:nvSpPr>
          <p:spPr>
            <a:xfrm>
              <a:off x="5904148" y="2348880"/>
              <a:ext cx="324036" cy="1584176"/>
            </a:xfrm>
            <a:prstGeom prst="rightBrace">
              <a:avLst>
                <a:gd name="adj1" fmla="val 35909"/>
                <a:gd name="adj2" fmla="val 51132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5940152" y="4653136"/>
              <a:ext cx="324036" cy="1584176"/>
            </a:xfrm>
            <a:prstGeom prst="rightBrace">
              <a:avLst>
                <a:gd name="adj1" fmla="val 35909"/>
                <a:gd name="adj2" fmla="val 51132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5088" y="292494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as features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(0 – 95)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65981" y="5301208"/>
              <a:ext cx="1978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as features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 rot="5400000" flipH="1">
              <a:off x="3986727" y="2474193"/>
              <a:ext cx="289434" cy="3348372"/>
            </a:xfrm>
            <a:prstGeom prst="leftBrace">
              <a:avLst>
                <a:gd name="adj1" fmla="val 52121"/>
                <a:gd name="adj2" fmla="val 4920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848" y="4181018"/>
              <a:ext cx="38352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 as Subjects (1908 - 2002)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659" y="2940913"/>
              <a:ext cx="1964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Spanish Males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459" y="5245169"/>
              <a:ext cx="2190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1F497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Spanish Females</a:t>
              </a:r>
              <a:endParaRPr lang="zh-CN" altLang="en-US" sz="20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39646" y="234888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6917" y="2339549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0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Revisit Spanish Mortality Data</a:t>
            </a:r>
          </a:p>
        </p:txBody>
      </p:sp>
    </p:spTree>
    <p:extLst>
      <p:ext uri="{BB962C8B-B14F-4D97-AF65-F5344CB8AC3E}">
        <p14:creationId xmlns:p14="http://schemas.microsoft.com/office/powerpoint/2010/main" val="8239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/>
            <a:r>
              <a:rPr lang="en-US" altLang="en-US" dirty="0" smtClean="0"/>
              <a:t>First Joint Component  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0"/>
            <a:ext cx="7620000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Analysis – Spanish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6"/>
          <a:stretch/>
        </p:blipFill>
        <p:spPr bwMode="auto">
          <a:xfrm>
            <a:off x="39690" y="2011679"/>
            <a:ext cx="5923130" cy="41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8"/>
          <a:stretch/>
        </p:blipFill>
        <p:spPr bwMode="auto">
          <a:xfrm>
            <a:off x="6349737" y="2011679"/>
            <a:ext cx="5729721" cy="412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38349" y="6152620"/>
            <a:ext cx="115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/>
              <a:t>Female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93130" y="615262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/>
              <a:t>Male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20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/>
            <a:r>
              <a:rPr lang="en-US" altLang="en-US" dirty="0" smtClean="0"/>
              <a:t>Second Joint Component 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0"/>
            <a:ext cx="7620000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Analysis – Spanish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28" b="-1"/>
          <a:stretch/>
        </p:blipFill>
        <p:spPr bwMode="auto">
          <a:xfrm>
            <a:off x="0" y="2007259"/>
            <a:ext cx="5831058" cy="413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3130" y="615262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/>
              <a:t>Male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1"/>
          <a:stretch/>
        </p:blipFill>
        <p:spPr bwMode="auto">
          <a:xfrm>
            <a:off x="6468748" y="1999510"/>
            <a:ext cx="5723252" cy="414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38349" y="6152620"/>
            <a:ext cx="115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/>
              <a:t>Female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1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Individual Component – Male 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0"/>
            <a:ext cx="7620000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Analysis – Spanish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8"/>
          <a:stretch/>
        </p:blipFill>
        <p:spPr bwMode="auto">
          <a:xfrm>
            <a:off x="2103120" y="2011680"/>
            <a:ext cx="7041661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Individual Component – Female </a:t>
            </a:r>
          </a:p>
          <a:p>
            <a:pPr marL="0" indent="0" algn="l"/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0"/>
            <a:ext cx="7620000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Analysis – Spanish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8"/>
          <a:stretch/>
        </p:blipFill>
        <p:spPr bwMode="auto">
          <a:xfrm>
            <a:off x="2103120" y="2011680"/>
            <a:ext cx="6725506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612776" cy="4768850"/>
          </a:xfrm>
        </p:spPr>
        <p:txBody>
          <a:bodyPr/>
          <a:lstStyle/>
          <a:p>
            <a:pPr algn="l">
              <a:lnSpc>
                <a:spcPct val="20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smtClean="0"/>
              <a:t>  Improved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</a:t>
            </a:r>
            <a:r>
              <a:rPr lang="en-US" altLang="en-US" smtClean="0"/>
              <a:t>Thresholds (Design a Test?)</a:t>
            </a:r>
            <a:endParaRPr lang="en-US" altLang="en-US" dirty="0" smtClean="0"/>
          </a:p>
          <a:p>
            <a:pPr algn="l">
              <a:lnSpc>
                <a:spcPct val="20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smtClean="0"/>
              <a:t>  Sub-Joint Blocks  (e.g. Pairs)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Research in Progress</a:t>
            </a:r>
          </a:p>
        </p:txBody>
      </p:sp>
    </p:spTree>
    <p:extLst>
      <p:ext uri="{BB962C8B-B14F-4D97-AF65-F5344CB8AC3E}">
        <p14:creationId xmlns:p14="http://schemas.microsoft.com/office/powerpoint/2010/main" val="13461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599"/>
            <a:ext cx="8743405" cy="5290457"/>
          </a:xfrm>
        </p:spPr>
        <p:txBody>
          <a:bodyPr/>
          <a:lstStyle/>
          <a:p>
            <a:pPr algn="l">
              <a:lnSpc>
                <a:spcPct val="20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smtClean="0"/>
              <a:t>  Improved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Thresholds </a:t>
            </a:r>
            <a:r>
              <a:rPr lang="en-US" altLang="en-US" smtClean="0"/>
              <a:t>(Design a Test?)</a:t>
            </a:r>
            <a:endParaRPr lang="en-US" altLang="en-US" dirty="0" smtClean="0"/>
          </a:p>
          <a:p>
            <a:pPr algn="l">
              <a:lnSpc>
                <a:spcPct val="20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smtClean="0"/>
              <a:t>  Sub-Joint Blocks  (e.g. Pairs)</a:t>
            </a:r>
          </a:p>
          <a:p>
            <a:pPr marL="0" indent="0" algn="l">
              <a:lnSpc>
                <a:spcPct val="200000"/>
              </a:lnSpc>
              <a:buClrTx/>
              <a:buSzPct val="100000"/>
            </a:pPr>
            <a:endParaRPr lang="en-US" altLang="en-US" dirty="0"/>
          </a:p>
          <a:p>
            <a:pPr marL="0" indent="0" algn="l">
              <a:lnSpc>
                <a:spcPct val="200000"/>
              </a:lnSpc>
              <a:buClrTx/>
              <a:buSzPct val="100000"/>
            </a:pPr>
            <a:r>
              <a:rPr lang="en-US" altLang="en-US" dirty="0" smtClean="0"/>
              <a:t>             ≈       +     +     +     +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124200" y="3429000"/>
            <a:ext cx="3810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24200" y="4495800"/>
            <a:ext cx="381000" cy="14478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6096000"/>
            <a:ext cx="381000" cy="4572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67200" y="3429000"/>
            <a:ext cx="381000" cy="31242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0" y="3429000"/>
            <a:ext cx="381000" cy="25146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62800" y="3429000"/>
            <a:ext cx="381000" cy="914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48400" y="4495800"/>
            <a:ext cx="381000" cy="2057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62800" y="6096000"/>
            <a:ext cx="381000" cy="4572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077200" y="3429000"/>
            <a:ext cx="3810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77200" y="4495800"/>
            <a:ext cx="381000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077200" y="6096000"/>
            <a:ext cx="381000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Research in Progress</a:t>
            </a:r>
          </a:p>
        </p:txBody>
      </p:sp>
    </p:spTree>
    <p:extLst>
      <p:ext uri="{BB962C8B-B14F-4D97-AF65-F5344CB8AC3E}">
        <p14:creationId xmlns:p14="http://schemas.microsoft.com/office/powerpoint/2010/main" val="8820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Organizational Model</a:t>
            </a:r>
          </a:p>
          <a:p>
            <a:pPr marL="0" indent="0" algn="l"/>
            <a:r>
              <a:rPr lang="en-US" altLang="en-US" dirty="0" smtClean="0"/>
              <a:t>for Single Data Set:                  </a:t>
            </a:r>
            <a:r>
              <a:rPr lang="en-US" altLang="en-US" dirty="0" smtClean="0">
                <a:sym typeface="Wingdings" panose="05000000000000000000" pitchFamily="2" charset="2"/>
              </a:rPr>
              <a:t></a:t>
            </a:r>
            <a:endParaRPr lang="en-US" altLang="en-US" dirty="0" smtClean="0"/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Matrix</a:t>
            </a:r>
          </a:p>
          <a:p>
            <a:pPr marL="0" indent="0" algn="l"/>
            <a:r>
              <a:rPr lang="en-US" altLang="en-US" dirty="0" smtClean="0"/>
              <a:t>Convention in this talk: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Data Are “Mean Centered”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i.e. </a:t>
            </a:r>
            <a:r>
              <a:rPr lang="en-US" altLang="en-US" dirty="0" smtClean="0">
                <a:solidFill>
                  <a:srgbClr val="FF0000"/>
                </a:solidFill>
              </a:rPr>
              <a:t>Mean Vector</a:t>
            </a:r>
            <a:r>
              <a:rPr lang="en-US" altLang="en-US" dirty="0" smtClean="0"/>
              <a:t> is 0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5438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991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620000" cy="492125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 Progress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808719" cy="4768850"/>
          </a:xfrm>
        </p:spPr>
        <p:txBody>
          <a:bodyPr/>
          <a:lstStyle/>
          <a:p>
            <a:pPr algn="l">
              <a:lnSpc>
                <a:spcPct val="20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smtClean="0"/>
              <a:t>  Improved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</a:t>
            </a:r>
            <a:r>
              <a:rPr lang="en-US" altLang="en-US" smtClean="0"/>
              <a:t>Thresholds (Design a Test?)</a:t>
            </a:r>
            <a:endParaRPr lang="en-US" altLang="en-US" dirty="0" smtClean="0"/>
          </a:p>
          <a:p>
            <a:pPr algn="l">
              <a:lnSpc>
                <a:spcPct val="20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smtClean="0"/>
              <a:t>  Sub-Joint Blocks  (e.g. Pairs)</a:t>
            </a:r>
          </a:p>
          <a:p>
            <a:pPr algn="l">
              <a:lnSpc>
                <a:spcPct val="20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/>
              <a:t> </a:t>
            </a:r>
            <a:r>
              <a:rPr lang="en-US" altLang="en-US" dirty="0" smtClean="0"/>
              <a:t> Statistical Inference</a:t>
            </a:r>
          </a:p>
          <a:p>
            <a:pPr algn="l">
              <a:lnSpc>
                <a:spcPct val="20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smtClean="0"/>
              <a:t> Joint Block as Nuisance </a:t>
            </a:r>
            <a:r>
              <a:rPr lang="en-US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/>
              <a:t> Batch Effects</a:t>
            </a:r>
          </a:p>
          <a:p>
            <a:pPr algn="l">
              <a:lnSpc>
                <a:spcPct val="20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/>
              <a:t> </a:t>
            </a:r>
            <a:r>
              <a:rPr lang="en-US" altLang="en-US" dirty="0" smtClean="0"/>
              <a:t> Supervised JIVE (</a:t>
            </a:r>
            <a:r>
              <a:rPr lang="en-US" altLang="en-US" dirty="0" err="1" smtClean="0"/>
              <a:t>Vert’l</a:t>
            </a:r>
            <a:r>
              <a:rPr lang="en-US" altLang="en-US" dirty="0" smtClean="0"/>
              <a:t> and/or </a:t>
            </a:r>
            <a:r>
              <a:rPr lang="en-US" altLang="en-US" dirty="0" err="1" smtClean="0"/>
              <a:t>Horiz’l</a:t>
            </a:r>
            <a:r>
              <a:rPr lang="en-US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Application: Cancer Genetics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Data Source:    </a:t>
            </a:r>
          </a:p>
          <a:p>
            <a:pPr marL="0" indent="0" algn="l">
              <a:lnSpc>
                <a:spcPct val="150000"/>
              </a:lnSpc>
            </a:pPr>
            <a:endParaRPr lang="en-US" altLang="en-US" sz="1800" dirty="0"/>
          </a:p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The Cancer 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Genome Atlas</a:t>
            </a:r>
          </a:p>
          <a:p>
            <a:pPr marL="0" indent="0" algn="l">
              <a:lnSpc>
                <a:spcPct val="150000"/>
              </a:lnSpc>
            </a:pPr>
            <a:endParaRPr lang="en-US" altLang="en-US" sz="1800" dirty="0"/>
          </a:p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Subset Here: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en-US" dirty="0" smtClean="0"/>
              <a:t>Breast Cancer</a:t>
            </a:r>
          </a:p>
          <a:p>
            <a:pPr marL="0" indent="0" algn="l">
              <a:lnSpc>
                <a:spcPct val="150000"/>
              </a:lnSpc>
            </a:pP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24400" y="1377462"/>
            <a:ext cx="5867400" cy="5480538"/>
            <a:chOff x="457198" y="1371600"/>
            <a:chExt cx="5943601" cy="5013721"/>
          </a:xfrm>
        </p:grpSpPr>
        <p:pic>
          <p:nvPicPr>
            <p:cNvPr id="5" name="Picture 2" descr="Integrated data set for comparing and contrasting multiple tumor type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8" y="1371600"/>
              <a:ext cx="5857876" cy="431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7198" y="5667688"/>
              <a:ext cx="5943601" cy="717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 : The Cancer Genome Atlas Research Network, Weinstein, J.N.,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Collisson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E.A., Mills, G.B., Shaw, K.M.,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Ozenberger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B.A.,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Ellrott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K.,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Shmulevich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, I., Sander, C., and Stuart, J.M. (2013) 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The Cancer Genome Atlas Pan-Cancer analysis project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.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9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Application: Cancer Genetics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1" y="1371600"/>
                <a:ext cx="8269288" cy="4768850"/>
              </a:xfrm>
            </p:spPr>
            <p:txBody>
              <a:bodyPr/>
              <a:lstStyle/>
              <a:p>
                <a:pPr marL="0" indent="0" algn="l"/>
                <a:r>
                  <a:rPr lang="en-US" altLang="en-US" dirty="0" smtClean="0"/>
                  <a:t>TCGA Breast Cancer Data:</a:t>
                </a:r>
              </a:p>
              <a:p>
                <a:pPr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Data Blocks (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altLang="en-US" dirty="0" smtClean="0"/>
                  <a:t>s &amp; Carefully Cleaned)</a:t>
                </a:r>
              </a:p>
              <a:p>
                <a:pPr lvl="1"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mRNA (GE): 16615×616</a:t>
                </a:r>
              </a:p>
              <a:p>
                <a:pPr lvl="1"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Copy Number (CN): 24174×616</a:t>
                </a:r>
              </a:p>
              <a:p>
                <a:pPr lvl="1"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Rev. Phase Protein Array (RPPA): 187×616</a:t>
                </a:r>
              </a:p>
              <a:p>
                <a:pPr lvl="1"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Gene mutation (Mutation): 18256×616</a:t>
                </a:r>
              </a:p>
              <a:p>
                <a:pPr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Tumor Subtypes</a:t>
                </a:r>
              </a:p>
              <a:p>
                <a:pPr lvl="1"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FF"/>
                    </a:solidFill>
                  </a:rPr>
                  <a:t>Basal-like: ⊲</a:t>
                </a:r>
              </a:p>
              <a:p>
                <a:pPr lvl="1"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D1CF"/>
                    </a:solidFill>
                  </a:rPr>
                  <a:t>HER2-like: ∗</a:t>
                </a:r>
              </a:p>
              <a:p>
                <a:pPr lvl="1"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Luminal A: +</a:t>
                </a:r>
              </a:p>
              <a:p>
                <a:pPr lvl="1" algn="l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7030A0"/>
                    </a:solidFill>
                  </a:rPr>
                  <a:t>Luminal B: ×</a:t>
                </a:r>
              </a:p>
              <a:p>
                <a:pPr lvl="1" algn="l">
                  <a:buClrTx/>
                  <a:buSzPct val="100000"/>
                  <a:buFont typeface="Arial" panose="020B0604020202020204" pitchFamily="34" charset="0"/>
                  <a:buChar char="•"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4768850"/>
              </a:xfrm>
              <a:blipFill rotWithShape="1">
                <a:blip r:embed="rId2"/>
                <a:stretch>
                  <a:fillRect l="-1842" t="-1662" b="-1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4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26935" r="10155" b="37841"/>
          <a:stretch/>
        </p:blipFill>
        <p:spPr bwMode="auto">
          <a:xfrm>
            <a:off x="3341076" y="2286001"/>
            <a:ext cx="7326924" cy="41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TCGA Breast Cancer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Separate PCA on Gene Expression (GE)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Clear </a:t>
            </a:r>
          </a:p>
          <a:p>
            <a:pPr marL="0" indent="0" algn="l"/>
            <a:r>
              <a:rPr lang="en-US" altLang="en-US" dirty="0" smtClean="0"/>
              <a:t>Subtype</a:t>
            </a:r>
          </a:p>
          <a:p>
            <a:pPr marL="0" indent="0" algn="l"/>
            <a:r>
              <a:rPr lang="en-US" altLang="en-US" dirty="0" smtClean="0"/>
              <a:t>Effects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(Not</a:t>
            </a:r>
          </a:p>
          <a:p>
            <a:pPr marL="0" indent="0" algn="l"/>
            <a:r>
              <a:rPr lang="en-US" altLang="en-US" dirty="0" smtClean="0"/>
              <a:t>Surprising)</a:t>
            </a:r>
          </a:p>
        </p:txBody>
      </p:sp>
    </p:spTree>
    <p:extLst>
      <p:ext uri="{BB962C8B-B14F-4D97-AF65-F5344CB8AC3E}">
        <p14:creationId xmlns:p14="http://schemas.microsoft.com/office/powerpoint/2010/main" val="17831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26935" r="10155" b="37841"/>
          <a:stretch/>
        </p:blipFill>
        <p:spPr bwMode="auto">
          <a:xfrm>
            <a:off x="3341076" y="2286001"/>
            <a:ext cx="7326924" cy="41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TCGA Breast Cancer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Separate PCA on Gene Expression (GE)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4378150"/>
            <a:ext cx="4495800" cy="1794050"/>
            <a:chOff x="76200" y="4378150"/>
            <a:chExt cx="4495800" cy="179405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5341203"/>
              <a:ext cx="1503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PC2 Flags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LumAs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stCxn id="6" idx="3"/>
            </p:cNvCxnSpPr>
            <p:nvPr/>
          </p:nvCxnSpPr>
          <p:spPr bwMode="auto">
            <a:xfrm flipV="1">
              <a:off x="1580138" y="4378150"/>
              <a:ext cx="2991862" cy="137855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1544062" y="3048001"/>
            <a:ext cx="3408938" cy="1364397"/>
            <a:chOff x="20062" y="3048000"/>
            <a:chExt cx="3408938" cy="1364397"/>
          </a:xfrm>
        </p:grpSpPr>
        <p:sp>
          <p:nvSpPr>
            <p:cNvPr id="2" name="TextBox 1"/>
            <p:cNvSpPr txBox="1"/>
            <p:nvPr/>
          </p:nvSpPr>
          <p:spPr>
            <a:xfrm>
              <a:off x="20062" y="3581400"/>
              <a:ext cx="1503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PC1 Flags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Basals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1503938" y="3048000"/>
              <a:ext cx="1925062" cy="921352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887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26458" r="9388" b="37762"/>
          <a:stretch/>
        </p:blipFill>
        <p:spPr bwMode="auto">
          <a:xfrm>
            <a:off x="3329354" y="2209800"/>
            <a:ext cx="7338646" cy="42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Separate PCA on Copy Number (CN)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Other</a:t>
            </a:r>
          </a:p>
          <a:p>
            <a:pPr marL="0" indent="0" algn="l"/>
            <a:r>
              <a:rPr lang="en-US" altLang="en-US" dirty="0" smtClean="0"/>
              <a:t>Effects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endParaRPr lang="en-US" altLang="en-US" dirty="0"/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+Subtypes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620000" cy="492125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11053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Gene Expression (GE)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SVD Threshold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1524000" y="1932534"/>
            <a:ext cx="7388352" cy="49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7800" y="4186536"/>
            <a:ext cx="438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Suggested Ranks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：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/ 16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9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Copy Number (CN)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SVD Threshold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2136648" y="1932534"/>
            <a:ext cx="7388352" cy="49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1" y="4186536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Suggested Ranks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：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6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/ 12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30590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Proteins (RPPA)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SVD Threshold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2670048" y="1932534"/>
            <a:ext cx="7388352" cy="49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1" y="4186536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Suggested Ranks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：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8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/ 15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28897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Mutations (</a:t>
            </a:r>
            <a:r>
              <a:rPr lang="en-US" altLang="en-US" dirty="0" err="1" smtClean="0"/>
              <a:t>Mut</a:t>
            </a:r>
            <a:r>
              <a:rPr lang="en-US" altLang="en-US" dirty="0" smtClean="0"/>
              <a:t>)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SVD Threshold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3279648" y="1932534"/>
            <a:ext cx="7388352" cy="49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1590" y="4186536"/>
            <a:ext cx="438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Suggested Ranks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：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/ 16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16431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Organizational Model</a:t>
            </a:r>
          </a:p>
          <a:p>
            <a:pPr marL="0" indent="0" algn="l"/>
            <a:r>
              <a:rPr lang="en-US" altLang="en-US" dirty="0" smtClean="0"/>
              <a:t>for Single Data Set:            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Matrix</a:t>
            </a:r>
          </a:p>
          <a:p>
            <a:pPr marL="0" indent="0" algn="l"/>
            <a:r>
              <a:rPr lang="en-US" altLang="en-US" dirty="0" smtClean="0"/>
              <a:t>Convention in this talk: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Data Are “Mean Centered”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i.e. Mean Vector is 0</a:t>
            </a:r>
          </a:p>
          <a:p>
            <a:pPr marL="0" indent="0" algn="l"/>
            <a:r>
              <a:rPr lang="en-US" altLang="en-US" dirty="0"/>
              <a:t>	</a:t>
            </a:r>
            <a:r>
              <a:rPr lang="en-US" altLang="en-US" dirty="0" smtClean="0"/>
              <a:t>i.e. </a:t>
            </a:r>
            <a:r>
              <a:rPr lang="en-US" altLang="en-US" dirty="0" smtClean="0">
                <a:solidFill>
                  <a:srgbClr val="7030A0"/>
                </a:solidFill>
              </a:rPr>
              <a:t>Mean of Entries in Each Row </a:t>
            </a:r>
            <a:r>
              <a:rPr lang="en-US" altLang="en-US" dirty="0" smtClean="0"/>
              <a:t>is 0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10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610600" y="2057400"/>
            <a:ext cx="1752600" cy="228600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4-way Joint Threshold</a:t>
            </a:r>
            <a:endParaRPr lang="en-US" altLang="en-US" u="sng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3608639" y="2169920"/>
            <a:ext cx="7032122" cy="468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90930" y="3200401"/>
            <a:ext cx="3285871" cy="1059597"/>
            <a:chOff x="66929" y="3200400"/>
            <a:chExt cx="3285871" cy="1059597"/>
          </a:xfrm>
        </p:grpSpPr>
        <p:sp>
          <p:nvSpPr>
            <p:cNvPr id="2" name="TextBox 1"/>
            <p:cNvSpPr txBox="1"/>
            <p:nvPr/>
          </p:nvSpPr>
          <p:spPr>
            <a:xfrm>
              <a:off x="66929" y="3429000"/>
              <a:ext cx="1546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2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Comp.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~ Thresh.</a:t>
              </a: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 bwMode="auto">
            <a:xfrm flipV="1">
              <a:off x="1613058" y="3200400"/>
              <a:ext cx="1739742" cy="64409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89449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4-way Joint Threshold</a:t>
            </a:r>
          </a:p>
          <a:p>
            <a:pPr marL="0" indent="0" algn="l"/>
            <a:endParaRPr lang="en-US" altLang="en-US" u="sng" dirty="0"/>
          </a:p>
          <a:p>
            <a:pPr marL="0" indent="0" algn="l"/>
            <a:r>
              <a:rPr lang="en-US" altLang="en-US" dirty="0" smtClean="0"/>
              <a:t>After </a:t>
            </a:r>
            <a:r>
              <a:rPr lang="en-US" altLang="en-US" smtClean="0"/>
              <a:t>Step 3:</a:t>
            </a:r>
            <a:endParaRPr lang="en-US" altLang="en-US" dirty="0" smtClean="0"/>
          </a:p>
          <a:p>
            <a:pPr marL="0" indent="0"/>
            <a:r>
              <a:rPr lang="en-US" altLang="en-US" dirty="0" smtClean="0"/>
              <a:t>Only 1 Remaining Joint Component</a:t>
            </a:r>
          </a:p>
          <a:p>
            <a:pPr marL="0" indent="0"/>
            <a:r>
              <a:rPr lang="en-US" altLang="en-US" dirty="0" smtClean="0"/>
              <a:t>(2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Strong in </a:t>
            </a:r>
            <a:r>
              <a:rPr lang="en-US" altLang="en-US" i="1" dirty="0" smtClean="0"/>
              <a:t>all but </a:t>
            </a:r>
            <a:r>
              <a:rPr lang="en-US" altLang="en-US" i="1" dirty="0" err="1" smtClean="0"/>
              <a:t>Mut</a:t>
            </a:r>
            <a:r>
              <a:rPr lang="en-US" altLang="en-US" i="1" dirty="0" smtClean="0"/>
              <a:t>.</a:t>
            </a:r>
            <a:r>
              <a:rPr lang="en-US" altLang="en-US" dirty="0" smtClean="0"/>
              <a:t>)</a:t>
            </a:r>
          </a:p>
          <a:p>
            <a:pPr marL="0" indent="0"/>
            <a:endParaRPr lang="en-US" altLang="en-US" dirty="0"/>
          </a:p>
          <a:p>
            <a:pPr marL="0" indent="0" algn="l"/>
            <a:r>
              <a:rPr lang="en-US" altLang="en-US" dirty="0" smtClean="0"/>
              <a:t>(</a:t>
            </a:r>
            <a:r>
              <a:rPr lang="en-US" altLang="en-US" u="sng" dirty="0" smtClean="0"/>
              <a:t>Fits w/ Biologist’s Impression</a:t>
            </a:r>
            <a:r>
              <a:rPr lang="en-US" altLang="en-US" dirty="0" smtClean="0"/>
              <a:t> of </a:t>
            </a:r>
            <a:r>
              <a:rPr lang="en-US" altLang="en-US" dirty="0" err="1" smtClean="0"/>
              <a:t>Mut</a:t>
            </a:r>
            <a:r>
              <a:rPr lang="en-US" altLang="en-US" dirty="0" smtClean="0"/>
              <a:t>. Data)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41496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6215" r="10275" b="25663"/>
          <a:stretch/>
        </p:blipFill>
        <p:spPr bwMode="auto">
          <a:xfrm>
            <a:off x="4396154" y="1887416"/>
            <a:ext cx="6271847" cy="49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4-way Joint Scores (CNS)</a:t>
            </a:r>
          </a:p>
          <a:p>
            <a:pPr marL="0" indent="0" algn="l"/>
            <a:endParaRPr lang="en-US" altLang="en-US" sz="1200" dirty="0"/>
          </a:p>
          <a:p>
            <a:pPr marL="0" indent="0" algn="l"/>
            <a:r>
              <a:rPr lang="en-US" altLang="en-US" dirty="0" smtClean="0"/>
              <a:t>Flags </a:t>
            </a:r>
            <a:r>
              <a:rPr lang="en-US" altLang="en-US" dirty="0" err="1" smtClean="0">
                <a:solidFill>
                  <a:srgbClr val="FF0000"/>
                </a:solidFill>
              </a:rPr>
              <a:t>LumAs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algn="l"/>
            <a:endParaRPr lang="en-US" altLang="en-US" sz="1200" dirty="0"/>
          </a:p>
          <a:p>
            <a:pPr marL="0" indent="0" algn="l"/>
            <a:r>
              <a:rPr lang="en-US" altLang="en-US" dirty="0" smtClean="0"/>
              <a:t>Effect Driven</a:t>
            </a:r>
          </a:p>
          <a:p>
            <a:pPr marL="0" indent="0" algn="l"/>
            <a:r>
              <a:rPr lang="en-US" altLang="en-US" dirty="0" smtClean="0"/>
              <a:t>By All 4 </a:t>
            </a:r>
          </a:p>
          <a:p>
            <a:pPr marL="0" indent="0" algn="l"/>
            <a:r>
              <a:rPr lang="en-US" altLang="en-US" dirty="0" smtClean="0"/>
              <a:t>Factors </a:t>
            </a:r>
          </a:p>
          <a:p>
            <a:pPr marL="0" indent="0" algn="l"/>
            <a:r>
              <a:rPr lang="en-US" altLang="en-US" u="sng" dirty="0" smtClean="0"/>
              <a:t>Together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Interesting Point:  Mutation </a:t>
            </a:r>
            <a:r>
              <a:rPr lang="en-US" altLang="en-US" i="1" dirty="0" smtClean="0"/>
              <a:t>Plays Role Here</a:t>
            </a:r>
            <a:endParaRPr lang="en-US" altLang="en-US" i="1" dirty="0"/>
          </a:p>
          <a:p>
            <a:pPr marL="0" indent="0" algn="l"/>
            <a:endParaRPr lang="en-US" altLang="en-US" u="sng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14972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Next Issue:  3-way JIVE for GE-CN-RPPA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Approach:   Use 3 </a:t>
            </a:r>
            <a:r>
              <a:rPr lang="en-US" altLang="en-US" dirty="0" err="1" smtClean="0"/>
              <a:t>Indiv</a:t>
            </a:r>
            <a:r>
              <a:rPr lang="en-US" altLang="en-US" dirty="0" smtClean="0"/>
              <a:t>. Blocks from above,</a:t>
            </a:r>
          </a:p>
          <a:p>
            <a:pPr marL="0" indent="0"/>
            <a:r>
              <a:rPr lang="en-US" altLang="en-US" dirty="0" smtClean="0"/>
              <a:t>GE, CN, RPPA as inputs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Perform JIVE,   Study Joint PC1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37745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Joint JIVE PC1 for GE-CN-RPPA (CNS)</a:t>
            </a:r>
          </a:p>
          <a:p>
            <a:pPr marL="0" indent="0" algn="l"/>
            <a:endParaRPr lang="en-US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25232" r="9146" b="26240"/>
          <a:stretch/>
        </p:blipFill>
        <p:spPr bwMode="auto">
          <a:xfrm>
            <a:off x="4583724" y="2051538"/>
            <a:ext cx="6084277" cy="48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76400" y="2217004"/>
            <a:ext cx="7391400" cy="3650397"/>
            <a:chOff x="20062" y="3581400"/>
            <a:chExt cx="7391400" cy="3650397"/>
          </a:xfrm>
        </p:grpSpPr>
        <p:sp>
          <p:nvSpPr>
            <p:cNvPr id="6" name="TextBox 5"/>
            <p:cNvSpPr txBox="1"/>
            <p:nvPr/>
          </p:nvSpPr>
          <p:spPr>
            <a:xfrm>
              <a:off x="20062" y="3581400"/>
              <a:ext cx="25621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Great Separation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of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Basals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1503938" y="4197952"/>
              <a:ext cx="5907524" cy="3033845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1676400" y="3429000"/>
            <a:ext cx="6096000" cy="2743200"/>
            <a:chOff x="20062" y="3581400"/>
            <a:chExt cx="6096000" cy="2743200"/>
          </a:xfrm>
        </p:grpSpPr>
        <p:sp>
          <p:nvSpPr>
            <p:cNvPr id="10" name="TextBox 9"/>
            <p:cNvSpPr txBox="1"/>
            <p:nvPr/>
          </p:nvSpPr>
          <p:spPr>
            <a:xfrm>
              <a:off x="20062" y="3581400"/>
              <a:ext cx="25802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Some Separation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of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Her2s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1310191" y="4197952"/>
              <a:ext cx="4805871" cy="212664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1676401" y="4572000"/>
            <a:ext cx="5052509" cy="1295400"/>
            <a:chOff x="20062" y="3581400"/>
            <a:chExt cx="5052509" cy="1295400"/>
          </a:xfrm>
        </p:grpSpPr>
        <p:sp>
          <p:nvSpPr>
            <p:cNvPr id="17" name="TextBox 16"/>
            <p:cNvSpPr txBox="1"/>
            <p:nvPr/>
          </p:nvSpPr>
          <p:spPr>
            <a:xfrm>
              <a:off x="20062" y="3581400"/>
              <a:ext cx="24881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LumAs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&amp;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LumBs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Combined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503938" y="4191000"/>
              <a:ext cx="3568633" cy="685800"/>
            </a:xfrm>
            <a:prstGeom prst="straightConnector1">
              <a:avLst/>
            </a:prstGeom>
            <a:noFill/>
            <a:ln w="381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1709808" y="5798404"/>
            <a:ext cx="2481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All More Distinct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Than Raw 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5008" y="6167736"/>
            <a:ext cx="500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Differences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 from Mutation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13571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Now Focus on Pair-Wise Comparisons:</a:t>
            </a:r>
          </a:p>
          <a:p>
            <a:pPr marL="0" indent="0" algn="l"/>
            <a:endParaRPr lang="en-US" altLang="en-US" dirty="0"/>
          </a:p>
          <a:p>
            <a:pPr algn="l"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altLang="en-US" dirty="0" smtClean="0"/>
              <a:t>  AJIVE on GE – CN only</a:t>
            </a:r>
          </a:p>
          <a:p>
            <a:pPr marL="0" indent="0" algn="l">
              <a:buClrTx/>
              <a:buSzPct val="100000"/>
            </a:pPr>
            <a:endParaRPr lang="en-US" altLang="en-US" dirty="0" smtClean="0"/>
          </a:p>
          <a:p>
            <a:pPr algn="l"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altLang="en-US" dirty="0"/>
              <a:t> </a:t>
            </a:r>
            <a:r>
              <a:rPr lang="en-US" altLang="en-US" dirty="0" smtClean="0"/>
              <a:t> Hypothesis Test of </a:t>
            </a:r>
            <a:r>
              <a:rPr lang="en-US" altLang="en-US" dirty="0" err="1" smtClean="0">
                <a:solidFill>
                  <a:srgbClr val="0000FF"/>
                </a:solidFill>
              </a:rPr>
              <a:t>Basals</a:t>
            </a:r>
            <a:r>
              <a:rPr lang="en-US" altLang="en-US" dirty="0" smtClean="0"/>
              <a:t> vs. Others</a:t>
            </a:r>
          </a:p>
          <a:p>
            <a:pPr marL="0" indent="0" algn="l">
              <a:buClrTx/>
              <a:buSzPct val="100000"/>
            </a:pPr>
            <a:endParaRPr lang="en-US" altLang="en-US" dirty="0" smtClean="0"/>
          </a:p>
          <a:p>
            <a:pPr marL="0" indent="0">
              <a:buClrTx/>
              <a:buSzPct val="100000"/>
            </a:pPr>
            <a:r>
              <a:rPr lang="en-US" altLang="en-US" dirty="0" smtClean="0"/>
              <a:t>(</a:t>
            </a:r>
            <a:r>
              <a:rPr lang="en-US" altLang="en-US" dirty="0" err="1" smtClean="0"/>
              <a:t>DiProPerm</a:t>
            </a:r>
            <a:r>
              <a:rPr lang="en-US" altLang="en-US" dirty="0" smtClean="0"/>
              <a:t> Z-scores Allow Quantitation)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30070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on GE – CN, Test of </a:t>
            </a:r>
            <a:r>
              <a:rPr lang="en-US" altLang="en-US" dirty="0" err="1" smtClean="0">
                <a:solidFill>
                  <a:srgbClr val="0000FF"/>
                </a:solidFill>
              </a:rPr>
              <a:t>Basals</a:t>
            </a:r>
            <a:r>
              <a:rPr lang="en-US" altLang="en-US" dirty="0" smtClean="0"/>
              <a:t> vs. Others</a:t>
            </a:r>
          </a:p>
          <a:p>
            <a:pPr marL="0" indent="0" algn="l"/>
            <a:endParaRPr lang="en-US" altLang="en-US" dirty="0" smtClean="0"/>
          </a:p>
          <a:p>
            <a:pPr marL="0" indent="0" algn="l"/>
            <a:r>
              <a:rPr lang="en-US" altLang="en-US" dirty="0" smtClean="0"/>
              <a:t>(SEPARATE!)</a:t>
            </a:r>
            <a:endParaRPr lang="en-US" altLang="en-US" dirty="0"/>
          </a:p>
          <a:p>
            <a:pPr marL="0" indent="0" algn="l"/>
            <a:r>
              <a:rPr lang="en-US" altLang="en-US" dirty="0" smtClean="0"/>
              <a:t>CN - PCA </a:t>
            </a:r>
          </a:p>
          <a:p>
            <a:pPr marL="0" indent="0" algn="l"/>
            <a:r>
              <a:rPr lang="en-US" altLang="en-US" dirty="0" smtClean="0"/>
              <a:t>View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Group</a:t>
            </a:r>
          </a:p>
          <a:p>
            <a:pPr marL="0" indent="0" algn="l"/>
            <a:r>
              <a:rPr lang="en-US" altLang="en-US" dirty="0" smtClean="0"/>
              <a:t>Coloring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7968" r="8620" b="7968"/>
          <a:stretch/>
        </p:blipFill>
        <p:spPr bwMode="auto">
          <a:xfrm>
            <a:off x="4525108" y="2035196"/>
            <a:ext cx="6142892" cy="48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21314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9167" r="9462" b="6863"/>
          <a:stretch/>
        </p:blipFill>
        <p:spPr bwMode="auto">
          <a:xfrm>
            <a:off x="4478214" y="1981201"/>
            <a:ext cx="6189786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on GE – CN, Test of </a:t>
            </a:r>
            <a:r>
              <a:rPr lang="en-US" altLang="en-US" dirty="0" err="1" smtClean="0">
                <a:solidFill>
                  <a:srgbClr val="0000FF"/>
                </a:solidFill>
              </a:rPr>
              <a:t>Basals</a:t>
            </a:r>
            <a:r>
              <a:rPr lang="en-US" altLang="en-US" dirty="0" smtClean="0"/>
              <a:t> vs. Others</a:t>
            </a:r>
          </a:p>
          <a:p>
            <a:pPr marL="0" indent="0" algn="l"/>
            <a:endParaRPr lang="en-US" altLang="en-US" sz="1200" dirty="0"/>
          </a:p>
          <a:p>
            <a:pPr marL="0" indent="0" algn="l"/>
            <a:r>
              <a:rPr lang="en-US" altLang="en-US" dirty="0" smtClean="0"/>
              <a:t>Better </a:t>
            </a:r>
          </a:p>
          <a:p>
            <a:pPr marL="0" indent="0" algn="l"/>
            <a:r>
              <a:rPr lang="en-US" altLang="en-US" dirty="0" smtClean="0"/>
              <a:t>Separation</a:t>
            </a:r>
          </a:p>
          <a:p>
            <a:pPr marL="0" indent="0" algn="l"/>
            <a:r>
              <a:rPr lang="en-US" altLang="en-US" dirty="0" smtClean="0"/>
              <a:t>From DWD</a:t>
            </a:r>
          </a:p>
          <a:p>
            <a:pPr marL="0" indent="0" algn="l"/>
            <a:endParaRPr lang="en-US" altLang="en-US" sz="1200" dirty="0"/>
          </a:p>
          <a:p>
            <a:pPr marL="0" indent="0" algn="l"/>
            <a:r>
              <a:rPr lang="en-US" altLang="en-US" dirty="0" smtClean="0"/>
              <a:t>&amp; Ortho PC</a:t>
            </a:r>
          </a:p>
          <a:p>
            <a:pPr marL="0" indent="0" algn="l"/>
            <a:r>
              <a:rPr lang="en-US" altLang="en-US" dirty="0" smtClean="0"/>
              <a:t>Directions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How Separated???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211801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on GE – CN, Test of </a:t>
            </a:r>
            <a:r>
              <a:rPr lang="en-US" altLang="en-US" dirty="0" err="1" smtClean="0">
                <a:solidFill>
                  <a:srgbClr val="0000FF"/>
                </a:solidFill>
              </a:rPr>
              <a:t>Basals</a:t>
            </a:r>
            <a:r>
              <a:rPr lang="en-US" altLang="en-US" dirty="0" smtClean="0"/>
              <a:t> vs. Others</a:t>
            </a:r>
          </a:p>
          <a:p>
            <a:pPr marL="0" indent="0" algn="l"/>
            <a:endParaRPr lang="en-US" altLang="en-US" sz="1200" dirty="0"/>
          </a:p>
          <a:p>
            <a:pPr marL="0" indent="0" algn="l"/>
            <a:r>
              <a:rPr lang="en-US" altLang="en-US" dirty="0" err="1" smtClean="0"/>
              <a:t>DiProPerm</a:t>
            </a:r>
            <a:r>
              <a:rPr lang="en-US" altLang="en-US" dirty="0" smtClean="0"/>
              <a:t> Hypothesis Test</a:t>
            </a:r>
          </a:p>
          <a:p>
            <a:pPr marL="0" indent="0" algn="l"/>
            <a:r>
              <a:rPr lang="en-US" altLang="en-US" dirty="0" smtClean="0"/>
              <a:t>Stat. Sig.  ~  </a:t>
            </a:r>
            <a:r>
              <a:rPr lang="en-US" altLang="en-US" dirty="0" smtClean="0">
                <a:solidFill>
                  <a:srgbClr val="C00000"/>
                </a:solidFill>
              </a:rPr>
              <a:t>Z-score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6128" r="7961" b="54411"/>
          <a:stretch/>
        </p:blipFill>
        <p:spPr bwMode="auto">
          <a:xfrm>
            <a:off x="1524000" y="3564990"/>
            <a:ext cx="9144000" cy="32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391400" y="4572000"/>
            <a:ext cx="1447800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39106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371600"/>
            <a:ext cx="8269288" cy="4768850"/>
          </a:xfrm>
        </p:spPr>
        <p:txBody>
          <a:bodyPr/>
          <a:lstStyle/>
          <a:p>
            <a:pPr marL="0" indent="0" algn="l"/>
            <a:r>
              <a:rPr lang="en-US" altLang="en-US" dirty="0" smtClean="0"/>
              <a:t>AJIVE on GE – CN, Test of </a:t>
            </a:r>
            <a:r>
              <a:rPr lang="en-US" altLang="en-US" dirty="0" err="1" smtClean="0">
                <a:solidFill>
                  <a:srgbClr val="0000FF"/>
                </a:solidFill>
              </a:rPr>
              <a:t>Basals</a:t>
            </a:r>
            <a:r>
              <a:rPr lang="en-US" altLang="en-US" dirty="0" smtClean="0"/>
              <a:t> vs. Others</a:t>
            </a:r>
          </a:p>
          <a:p>
            <a:pPr marL="0" indent="0" algn="l"/>
            <a:r>
              <a:rPr lang="en-US" altLang="en-US" dirty="0" smtClean="0"/>
              <a:t>Summarize Z-scores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Separate PCA:</a:t>
            </a:r>
          </a:p>
          <a:p>
            <a:pPr marL="0" indent="0" algn="l"/>
            <a:r>
              <a:rPr lang="en-US" altLang="en-US" dirty="0" smtClean="0"/>
              <a:t>GE  &gt;&gt; CN</a:t>
            </a:r>
          </a:p>
          <a:p>
            <a:pPr marL="0" indent="0" algn="l"/>
            <a:endParaRPr lang="en-US" altLang="en-US" dirty="0"/>
          </a:p>
          <a:p>
            <a:pPr marL="0" indent="0" algn="l"/>
            <a:r>
              <a:rPr lang="en-US" altLang="en-US" dirty="0" smtClean="0"/>
              <a:t>(Not</a:t>
            </a:r>
          </a:p>
          <a:p>
            <a:pPr marL="0" indent="0" algn="l"/>
            <a:r>
              <a:rPr lang="en-US" altLang="en-US" dirty="0" smtClean="0"/>
              <a:t>Surprising)</a:t>
            </a:r>
          </a:p>
          <a:p>
            <a:pPr marL="0" indent="0" algn="l"/>
            <a:endParaRPr lang="en-US" altLang="en-US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191000" y="2796540"/>
          <a:ext cx="647700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>
            <a:off x="2667000" y="4114800"/>
            <a:ext cx="2209800" cy="914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038600" y="4191000"/>
            <a:ext cx="1828800" cy="1447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31136" y="457201"/>
            <a:ext cx="7913914" cy="492125"/>
          </a:xfrm>
        </p:spPr>
        <p:txBody>
          <a:bodyPr/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AJIVE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– TCGA Breast Cancer Data</a:t>
            </a:r>
          </a:p>
        </p:txBody>
      </p:sp>
    </p:spTree>
    <p:extLst>
      <p:ext uri="{BB962C8B-B14F-4D97-AF65-F5344CB8AC3E}">
        <p14:creationId xmlns:p14="http://schemas.microsoft.com/office/powerpoint/2010/main" val="33234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2286</Words>
  <Application>Microsoft Office PowerPoint</Application>
  <PresentationFormat>Widescreen</PresentationFormat>
  <Paragraphs>899</Paragraphs>
  <Slides>114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114</vt:i4>
      </vt:variant>
    </vt:vector>
  </HeadingPairs>
  <TitlesOfParts>
    <vt:vector size="125" baseType="lpstr">
      <vt:lpstr>Arial Unicode MS</vt:lpstr>
      <vt:lpstr>맑은 고딕</vt:lpstr>
      <vt:lpstr>Arial</vt:lpstr>
      <vt:lpstr>Calibri</vt:lpstr>
      <vt:lpstr>Calibri Light</vt:lpstr>
      <vt:lpstr>Cambria Math</vt:lpstr>
      <vt:lpstr>굴림</vt:lpstr>
      <vt:lpstr>Tahoma</vt:lpstr>
      <vt:lpstr>Wingdings</vt:lpstr>
      <vt:lpstr>Office Theme</vt:lpstr>
      <vt:lpstr>Nature</vt:lpstr>
      <vt:lpstr>STOR 881 Object Oriented Data Analysis</vt:lpstr>
      <vt:lpstr>Acronym</vt:lpstr>
      <vt:lpstr>History</vt:lpstr>
      <vt:lpstr>AJIVE Overview</vt:lpstr>
      <vt:lpstr>AJIVE Overview</vt:lpstr>
      <vt:lpstr>AJIVE Data Structure</vt:lpstr>
      <vt:lpstr>AJIVE Data Structure</vt:lpstr>
      <vt:lpstr>AJIVE Data Structure</vt:lpstr>
      <vt:lpstr>AJIVE Data Structure</vt:lpstr>
      <vt:lpstr>AJIVE Data Structure</vt:lpstr>
      <vt:lpstr>AJIVE Data Structure</vt:lpstr>
      <vt:lpstr>AJIVE Data Structure</vt:lpstr>
      <vt:lpstr>AJIVE Analytic Goals</vt:lpstr>
      <vt:lpstr>Example of PCA Data Exploration</vt:lpstr>
      <vt:lpstr>Example of PCA Data Exploration</vt:lpstr>
      <vt:lpstr>Example of PCA Data Exploration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PCA Exploration of Spanish Mortality</vt:lpstr>
      <vt:lpstr>AJIVE Analytic Goals</vt:lpstr>
      <vt:lpstr>AJIVE Analytic Goals</vt:lpstr>
      <vt:lpstr>AJIVE Analytic Goals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Applications</vt:lpstr>
      <vt:lpstr>Revisit Spanish Mortality Data</vt:lpstr>
      <vt:lpstr>Revisit Spanish Mortality Data</vt:lpstr>
      <vt:lpstr>AJIVE Analysis – Spanish Mortality Data </vt:lpstr>
      <vt:lpstr>AJIVE Analysis – Spanish Mortality Data </vt:lpstr>
      <vt:lpstr>AJIVE Analysis – Spanish Mortality Data </vt:lpstr>
      <vt:lpstr>AJIVE Analysis – Spanish Mortality Data </vt:lpstr>
      <vt:lpstr>AJIVE Research in Progress</vt:lpstr>
      <vt:lpstr>AJIVE Research in Progress</vt:lpstr>
      <vt:lpstr>AJIVE Research in Progress</vt:lpstr>
      <vt:lpstr>Major Application: Cancer Genetics</vt:lpstr>
      <vt:lpstr>Major Application: Cancer Genetics</vt:lpstr>
      <vt:lpstr>TCGA Breast Cancer Data</vt:lpstr>
      <vt:lpstr>TCGA Breast Cancer Data</vt:lpstr>
      <vt:lpstr>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AJIVE Analysis – TCGA Breast Cancer Data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  <vt:lpstr>Functional Magnetic Resonance Imaging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 881 AJIVE</dc:title>
  <dc:creator>Microsoft Office User</dc:creator>
  <cp:lastModifiedBy>JS Marron</cp:lastModifiedBy>
  <cp:revision>67</cp:revision>
  <dcterms:created xsi:type="dcterms:W3CDTF">2017-10-08T20:41:37Z</dcterms:created>
  <dcterms:modified xsi:type="dcterms:W3CDTF">2017-10-15T17:34:10Z</dcterms:modified>
</cp:coreProperties>
</file>