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703" r:id="rId2"/>
    <p:sldMasterId id="2147483717" r:id="rId3"/>
  </p:sldMasterIdLst>
  <p:notesMasterIdLst>
    <p:notesMasterId r:id="rId147"/>
  </p:notesMasterIdLst>
  <p:sldIdLst>
    <p:sldId id="861" r:id="rId4"/>
    <p:sldId id="667" r:id="rId5"/>
    <p:sldId id="675" r:id="rId6"/>
    <p:sldId id="682" r:id="rId7"/>
    <p:sldId id="700" r:id="rId8"/>
    <p:sldId id="713" r:id="rId9"/>
    <p:sldId id="723" r:id="rId10"/>
    <p:sldId id="732" r:id="rId11"/>
    <p:sldId id="747" r:id="rId12"/>
    <p:sldId id="748" r:id="rId13"/>
    <p:sldId id="751" r:id="rId14"/>
    <p:sldId id="753" r:id="rId15"/>
    <p:sldId id="755" r:id="rId16"/>
    <p:sldId id="756" r:id="rId17"/>
    <p:sldId id="757" r:id="rId18"/>
    <p:sldId id="758" r:id="rId19"/>
    <p:sldId id="759" r:id="rId20"/>
    <p:sldId id="760" r:id="rId21"/>
    <p:sldId id="761" r:id="rId22"/>
    <p:sldId id="762" r:id="rId23"/>
    <p:sldId id="763" r:id="rId24"/>
    <p:sldId id="764" r:id="rId25"/>
    <p:sldId id="765" r:id="rId26"/>
    <p:sldId id="766" r:id="rId27"/>
    <p:sldId id="767" r:id="rId28"/>
    <p:sldId id="768" r:id="rId29"/>
    <p:sldId id="769" r:id="rId30"/>
    <p:sldId id="770" r:id="rId31"/>
    <p:sldId id="771" r:id="rId32"/>
    <p:sldId id="772" r:id="rId33"/>
    <p:sldId id="773" r:id="rId34"/>
    <p:sldId id="774" r:id="rId35"/>
    <p:sldId id="775" r:id="rId36"/>
    <p:sldId id="776" r:id="rId37"/>
    <p:sldId id="777" r:id="rId38"/>
    <p:sldId id="778" r:id="rId39"/>
    <p:sldId id="779" r:id="rId40"/>
    <p:sldId id="836" r:id="rId41"/>
    <p:sldId id="780" r:id="rId42"/>
    <p:sldId id="785" r:id="rId43"/>
    <p:sldId id="781" r:id="rId44"/>
    <p:sldId id="782" r:id="rId45"/>
    <p:sldId id="783" r:id="rId46"/>
    <p:sldId id="784" r:id="rId47"/>
    <p:sldId id="837" r:id="rId48"/>
    <p:sldId id="786" r:id="rId49"/>
    <p:sldId id="787" r:id="rId50"/>
    <p:sldId id="788" r:id="rId51"/>
    <p:sldId id="790" r:id="rId52"/>
    <p:sldId id="791" r:id="rId53"/>
    <p:sldId id="792" r:id="rId54"/>
    <p:sldId id="793" r:id="rId55"/>
    <p:sldId id="794" r:id="rId56"/>
    <p:sldId id="795" r:id="rId57"/>
    <p:sldId id="796" r:id="rId58"/>
    <p:sldId id="797" r:id="rId59"/>
    <p:sldId id="798" r:id="rId60"/>
    <p:sldId id="799" r:id="rId61"/>
    <p:sldId id="800" r:id="rId62"/>
    <p:sldId id="801" r:id="rId63"/>
    <p:sldId id="802" r:id="rId64"/>
    <p:sldId id="803" r:id="rId65"/>
    <p:sldId id="804" r:id="rId66"/>
    <p:sldId id="805" r:id="rId67"/>
    <p:sldId id="806" r:id="rId68"/>
    <p:sldId id="807" r:id="rId69"/>
    <p:sldId id="808" r:id="rId70"/>
    <p:sldId id="809" r:id="rId71"/>
    <p:sldId id="810" r:id="rId72"/>
    <p:sldId id="811" r:id="rId73"/>
    <p:sldId id="813" r:id="rId74"/>
    <p:sldId id="834" r:id="rId75"/>
    <p:sldId id="814" r:id="rId76"/>
    <p:sldId id="815" r:id="rId77"/>
    <p:sldId id="816" r:id="rId78"/>
    <p:sldId id="817" r:id="rId79"/>
    <p:sldId id="818" r:id="rId80"/>
    <p:sldId id="819" r:id="rId81"/>
    <p:sldId id="820" r:id="rId82"/>
    <p:sldId id="821" r:id="rId83"/>
    <p:sldId id="822" r:id="rId84"/>
    <p:sldId id="823" r:id="rId85"/>
    <p:sldId id="824" r:id="rId86"/>
    <p:sldId id="825" r:id="rId87"/>
    <p:sldId id="826" r:id="rId88"/>
    <p:sldId id="827" r:id="rId89"/>
    <p:sldId id="829" r:id="rId90"/>
    <p:sldId id="830" r:id="rId91"/>
    <p:sldId id="831" r:id="rId92"/>
    <p:sldId id="832" r:id="rId93"/>
    <p:sldId id="835" r:id="rId94"/>
    <p:sldId id="833" r:id="rId95"/>
    <p:sldId id="884" r:id="rId96"/>
    <p:sldId id="885" r:id="rId97"/>
    <p:sldId id="886" r:id="rId98"/>
    <p:sldId id="887" r:id="rId99"/>
    <p:sldId id="888" r:id="rId100"/>
    <p:sldId id="889" r:id="rId101"/>
    <p:sldId id="890" r:id="rId102"/>
    <p:sldId id="891" r:id="rId103"/>
    <p:sldId id="892" r:id="rId104"/>
    <p:sldId id="893" r:id="rId105"/>
    <p:sldId id="894" r:id="rId106"/>
    <p:sldId id="895" r:id="rId107"/>
    <p:sldId id="896" r:id="rId108"/>
    <p:sldId id="897" r:id="rId109"/>
    <p:sldId id="898" r:id="rId110"/>
    <p:sldId id="899" r:id="rId111"/>
    <p:sldId id="900" r:id="rId112"/>
    <p:sldId id="901" r:id="rId113"/>
    <p:sldId id="902" r:id="rId114"/>
    <p:sldId id="921" r:id="rId115"/>
    <p:sldId id="922" r:id="rId116"/>
    <p:sldId id="923" r:id="rId117"/>
    <p:sldId id="924" r:id="rId118"/>
    <p:sldId id="925" r:id="rId119"/>
    <p:sldId id="926" r:id="rId120"/>
    <p:sldId id="927" r:id="rId121"/>
    <p:sldId id="928" r:id="rId122"/>
    <p:sldId id="929" r:id="rId123"/>
    <p:sldId id="930" r:id="rId124"/>
    <p:sldId id="931" r:id="rId125"/>
    <p:sldId id="932" r:id="rId126"/>
    <p:sldId id="933" r:id="rId127"/>
    <p:sldId id="934" r:id="rId128"/>
    <p:sldId id="935" r:id="rId129"/>
    <p:sldId id="936" r:id="rId130"/>
    <p:sldId id="937" r:id="rId131"/>
    <p:sldId id="938" r:id="rId132"/>
    <p:sldId id="939" r:id="rId133"/>
    <p:sldId id="940" r:id="rId134"/>
    <p:sldId id="941" r:id="rId135"/>
    <p:sldId id="942" r:id="rId136"/>
    <p:sldId id="943" r:id="rId137"/>
    <p:sldId id="944" r:id="rId138"/>
    <p:sldId id="945" r:id="rId139"/>
    <p:sldId id="946" r:id="rId140"/>
    <p:sldId id="947" r:id="rId141"/>
    <p:sldId id="948" r:id="rId142"/>
    <p:sldId id="949" r:id="rId143"/>
    <p:sldId id="950" r:id="rId144"/>
    <p:sldId id="951" r:id="rId145"/>
    <p:sldId id="952" r:id="rId14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  <a:srgbClr val="0000FF"/>
    <a:srgbClr val="D357FF"/>
    <a:srgbClr val="FFB279"/>
    <a:srgbClr val="DA71FF"/>
    <a:srgbClr val="D1FFD1"/>
    <a:srgbClr val="E1FFE1"/>
    <a:srgbClr val="C8C8FF"/>
    <a:srgbClr val="E1E0FF"/>
    <a:srgbClr val="C8F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907" autoAdjust="0"/>
  </p:normalViewPr>
  <p:slideViewPr>
    <p:cSldViewPr>
      <p:cViewPr varScale="1">
        <p:scale>
          <a:sx n="110" d="100"/>
          <a:sy n="110" d="100"/>
        </p:scale>
        <p:origin x="1260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117" Type="http://schemas.openxmlformats.org/officeDocument/2006/relationships/slide" Target="slides/slide114.xml"/><Relationship Id="rId21" Type="http://schemas.openxmlformats.org/officeDocument/2006/relationships/slide" Target="slides/slide18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63" Type="http://schemas.openxmlformats.org/officeDocument/2006/relationships/slide" Target="slides/slide60.xml"/><Relationship Id="rId68" Type="http://schemas.openxmlformats.org/officeDocument/2006/relationships/slide" Target="slides/slide65.xml"/><Relationship Id="rId84" Type="http://schemas.openxmlformats.org/officeDocument/2006/relationships/slide" Target="slides/slide81.xml"/><Relationship Id="rId89" Type="http://schemas.openxmlformats.org/officeDocument/2006/relationships/slide" Target="slides/slide86.xml"/><Relationship Id="rId112" Type="http://schemas.openxmlformats.org/officeDocument/2006/relationships/slide" Target="slides/slide109.xml"/><Relationship Id="rId133" Type="http://schemas.openxmlformats.org/officeDocument/2006/relationships/slide" Target="slides/slide130.xml"/><Relationship Id="rId138" Type="http://schemas.openxmlformats.org/officeDocument/2006/relationships/slide" Target="slides/slide135.xml"/><Relationship Id="rId16" Type="http://schemas.openxmlformats.org/officeDocument/2006/relationships/slide" Target="slides/slide13.xml"/><Relationship Id="rId107" Type="http://schemas.openxmlformats.org/officeDocument/2006/relationships/slide" Target="slides/slide104.xml"/><Relationship Id="rId11" Type="http://schemas.openxmlformats.org/officeDocument/2006/relationships/slide" Target="slides/slide8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74" Type="http://schemas.openxmlformats.org/officeDocument/2006/relationships/slide" Target="slides/slide71.xml"/><Relationship Id="rId79" Type="http://schemas.openxmlformats.org/officeDocument/2006/relationships/slide" Target="slides/slide76.xml"/><Relationship Id="rId102" Type="http://schemas.openxmlformats.org/officeDocument/2006/relationships/slide" Target="slides/slide99.xml"/><Relationship Id="rId123" Type="http://schemas.openxmlformats.org/officeDocument/2006/relationships/slide" Target="slides/slide120.xml"/><Relationship Id="rId128" Type="http://schemas.openxmlformats.org/officeDocument/2006/relationships/slide" Target="slides/slide125.xml"/><Relationship Id="rId144" Type="http://schemas.openxmlformats.org/officeDocument/2006/relationships/slide" Target="slides/slide141.xml"/><Relationship Id="rId149" Type="http://schemas.openxmlformats.org/officeDocument/2006/relationships/viewProps" Target="viewProps.xml"/><Relationship Id="rId5" Type="http://schemas.openxmlformats.org/officeDocument/2006/relationships/slide" Target="slides/slide2.xml"/><Relationship Id="rId90" Type="http://schemas.openxmlformats.org/officeDocument/2006/relationships/slide" Target="slides/slide87.xml"/><Relationship Id="rId95" Type="http://schemas.openxmlformats.org/officeDocument/2006/relationships/slide" Target="slides/slide92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64" Type="http://schemas.openxmlformats.org/officeDocument/2006/relationships/slide" Target="slides/slide61.xml"/><Relationship Id="rId69" Type="http://schemas.openxmlformats.org/officeDocument/2006/relationships/slide" Target="slides/slide66.xml"/><Relationship Id="rId113" Type="http://schemas.openxmlformats.org/officeDocument/2006/relationships/slide" Target="slides/slide110.xml"/><Relationship Id="rId118" Type="http://schemas.openxmlformats.org/officeDocument/2006/relationships/slide" Target="slides/slide115.xml"/><Relationship Id="rId134" Type="http://schemas.openxmlformats.org/officeDocument/2006/relationships/slide" Target="slides/slide131.xml"/><Relationship Id="rId139" Type="http://schemas.openxmlformats.org/officeDocument/2006/relationships/slide" Target="slides/slide136.xml"/><Relationship Id="rId80" Type="http://schemas.openxmlformats.org/officeDocument/2006/relationships/slide" Target="slides/slide77.xml"/><Relationship Id="rId85" Type="http://schemas.openxmlformats.org/officeDocument/2006/relationships/slide" Target="slides/slide82.xml"/><Relationship Id="rId150" Type="http://schemas.openxmlformats.org/officeDocument/2006/relationships/theme" Target="theme/theme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slide" Target="slides/slide64.xml"/><Relationship Id="rId103" Type="http://schemas.openxmlformats.org/officeDocument/2006/relationships/slide" Target="slides/slide100.xml"/><Relationship Id="rId108" Type="http://schemas.openxmlformats.org/officeDocument/2006/relationships/slide" Target="slides/slide105.xml"/><Relationship Id="rId116" Type="http://schemas.openxmlformats.org/officeDocument/2006/relationships/slide" Target="slides/slide113.xml"/><Relationship Id="rId124" Type="http://schemas.openxmlformats.org/officeDocument/2006/relationships/slide" Target="slides/slide121.xml"/><Relationship Id="rId129" Type="http://schemas.openxmlformats.org/officeDocument/2006/relationships/slide" Target="slides/slide126.xml"/><Relationship Id="rId137" Type="http://schemas.openxmlformats.org/officeDocument/2006/relationships/slide" Target="slides/slide134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slide" Target="slides/slide67.xml"/><Relationship Id="rId75" Type="http://schemas.openxmlformats.org/officeDocument/2006/relationships/slide" Target="slides/slide72.xml"/><Relationship Id="rId83" Type="http://schemas.openxmlformats.org/officeDocument/2006/relationships/slide" Target="slides/slide80.xml"/><Relationship Id="rId88" Type="http://schemas.openxmlformats.org/officeDocument/2006/relationships/slide" Target="slides/slide85.xml"/><Relationship Id="rId91" Type="http://schemas.openxmlformats.org/officeDocument/2006/relationships/slide" Target="slides/slide88.xml"/><Relationship Id="rId96" Type="http://schemas.openxmlformats.org/officeDocument/2006/relationships/slide" Target="slides/slide93.xml"/><Relationship Id="rId111" Type="http://schemas.openxmlformats.org/officeDocument/2006/relationships/slide" Target="slides/slide108.xml"/><Relationship Id="rId132" Type="http://schemas.openxmlformats.org/officeDocument/2006/relationships/slide" Target="slides/slide129.xml"/><Relationship Id="rId140" Type="http://schemas.openxmlformats.org/officeDocument/2006/relationships/slide" Target="slides/slide137.xml"/><Relationship Id="rId145" Type="http://schemas.openxmlformats.org/officeDocument/2006/relationships/slide" Target="slides/slide14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6" Type="http://schemas.openxmlformats.org/officeDocument/2006/relationships/slide" Target="slides/slide103.xml"/><Relationship Id="rId114" Type="http://schemas.openxmlformats.org/officeDocument/2006/relationships/slide" Target="slides/slide111.xml"/><Relationship Id="rId119" Type="http://schemas.openxmlformats.org/officeDocument/2006/relationships/slide" Target="slides/slide116.xml"/><Relationship Id="rId127" Type="http://schemas.openxmlformats.org/officeDocument/2006/relationships/slide" Target="slides/slide12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73" Type="http://schemas.openxmlformats.org/officeDocument/2006/relationships/slide" Target="slides/slide70.xml"/><Relationship Id="rId78" Type="http://schemas.openxmlformats.org/officeDocument/2006/relationships/slide" Target="slides/slide75.xml"/><Relationship Id="rId81" Type="http://schemas.openxmlformats.org/officeDocument/2006/relationships/slide" Target="slides/slide78.xml"/><Relationship Id="rId86" Type="http://schemas.openxmlformats.org/officeDocument/2006/relationships/slide" Target="slides/slide83.xml"/><Relationship Id="rId94" Type="http://schemas.openxmlformats.org/officeDocument/2006/relationships/slide" Target="slides/slide91.xml"/><Relationship Id="rId99" Type="http://schemas.openxmlformats.org/officeDocument/2006/relationships/slide" Target="slides/slide96.xml"/><Relationship Id="rId101" Type="http://schemas.openxmlformats.org/officeDocument/2006/relationships/slide" Target="slides/slide98.xml"/><Relationship Id="rId122" Type="http://schemas.openxmlformats.org/officeDocument/2006/relationships/slide" Target="slides/slide119.xml"/><Relationship Id="rId130" Type="http://schemas.openxmlformats.org/officeDocument/2006/relationships/slide" Target="slides/slide127.xml"/><Relationship Id="rId135" Type="http://schemas.openxmlformats.org/officeDocument/2006/relationships/slide" Target="slides/slide132.xml"/><Relationship Id="rId143" Type="http://schemas.openxmlformats.org/officeDocument/2006/relationships/slide" Target="slides/slide140.xml"/><Relationship Id="rId148" Type="http://schemas.openxmlformats.org/officeDocument/2006/relationships/presProps" Target="presProps.xml"/><Relationship Id="rId15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Relationship Id="rId109" Type="http://schemas.openxmlformats.org/officeDocument/2006/relationships/slide" Target="slides/slide106.xml"/><Relationship Id="rId34" Type="http://schemas.openxmlformats.org/officeDocument/2006/relationships/slide" Target="slides/slide31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76" Type="http://schemas.openxmlformats.org/officeDocument/2006/relationships/slide" Target="slides/slide73.xml"/><Relationship Id="rId97" Type="http://schemas.openxmlformats.org/officeDocument/2006/relationships/slide" Target="slides/slide94.xml"/><Relationship Id="rId104" Type="http://schemas.openxmlformats.org/officeDocument/2006/relationships/slide" Target="slides/slide101.xml"/><Relationship Id="rId120" Type="http://schemas.openxmlformats.org/officeDocument/2006/relationships/slide" Target="slides/slide117.xml"/><Relationship Id="rId125" Type="http://schemas.openxmlformats.org/officeDocument/2006/relationships/slide" Target="slides/slide122.xml"/><Relationship Id="rId141" Type="http://schemas.openxmlformats.org/officeDocument/2006/relationships/slide" Target="slides/slide138.xml"/><Relationship Id="rId146" Type="http://schemas.openxmlformats.org/officeDocument/2006/relationships/slide" Target="slides/slide143.xml"/><Relationship Id="rId7" Type="http://schemas.openxmlformats.org/officeDocument/2006/relationships/slide" Target="slides/slide4.xml"/><Relationship Id="rId71" Type="http://schemas.openxmlformats.org/officeDocument/2006/relationships/slide" Target="slides/slide68.xml"/><Relationship Id="rId92" Type="http://schemas.openxmlformats.org/officeDocument/2006/relationships/slide" Target="slides/slide8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4" Type="http://schemas.openxmlformats.org/officeDocument/2006/relationships/slide" Target="slides/slide21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66" Type="http://schemas.openxmlformats.org/officeDocument/2006/relationships/slide" Target="slides/slide63.xml"/><Relationship Id="rId87" Type="http://schemas.openxmlformats.org/officeDocument/2006/relationships/slide" Target="slides/slide84.xml"/><Relationship Id="rId110" Type="http://schemas.openxmlformats.org/officeDocument/2006/relationships/slide" Target="slides/slide107.xml"/><Relationship Id="rId115" Type="http://schemas.openxmlformats.org/officeDocument/2006/relationships/slide" Target="slides/slide112.xml"/><Relationship Id="rId131" Type="http://schemas.openxmlformats.org/officeDocument/2006/relationships/slide" Target="slides/slide128.xml"/><Relationship Id="rId136" Type="http://schemas.openxmlformats.org/officeDocument/2006/relationships/slide" Target="slides/slide133.xml"/><Relationship Id="rId61" Type="http://schemas.openxmlformats.org/officeDocument/2006/relationships/slide" Target="slides/slide58.xml"/><Relationship Id="rId82" Type="http://schemas.openxmlformats.org/officeDocument/2006/relationships/slide" Target="slides/slide79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56" Type="http://schemas.openxmlformats.org/officeDocument/2006/relationships/slide" Target="slides/slide53.xml"/><Relationship Id="rId77" Type="http://schemas.openxmlformats.org/officeDocument/2006/relationships/slide" Target="slides/slide74.xml"/><Relationship Id="rId100" Type="http://schemas.openxmlformats.org/officeDocument/2006/relationships/slide" Target="slides/slide97.xml"/><Relationship Id="rId105" Type="http://schemas.openxmlformats.org/officeDocument/2006/relationships/slide" Target="slides/slide102.xml"/><Relationship Id="rId126" Type="http://schemas.openxmlformats.org/officeDocument/2006/relationships/slide" Target="slides/slide123.xml"/><Relationship Id="rId147" Type="http://schemas.openxmlformats.org/officeDocument/2006/relationships/notesMaster" Target="notesMasters/notesMaster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slide" Target="slides/slide69.xml"/><Relationship Id="rId93" Type="http://schemas.openxmlformats.org/officeDocument/2006/relationships/slide" Target="slides/slide90.xml"/><Relationship Id="rId98" Type="http://schemas.openxmlformats.org/officeDocument/2006/relationships/slide" Target="slides/slide95.xml"/><Relationship Id="rId121" Type="http://schemas.openxmlformats.org/officeDocument/2006/relationships/slide" Target="slides/slide118.xml"/><Relationship Id="rId142" Type="http://schemas.openxmlformats.org/officeDocument/2006/relationships/slide" Target="slides/slide139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52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A4C0FB1F-073C-49F3-B714-73CBCAB9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0987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27CA-2D5D-489C-9D1E-0057729DA34A}" type="slidenum">
              <a:rPr lang="en-US" smtClean="0">
                <a:solidFill>
                  <a:prstClr val="black"/>
                </a:solidFill>
                <a:latin typeface="Times New Roman" pitchFamily="18" charset="0"/>
              </a:rPr>
              <a:pPr eaLnBrk="1" hangingPunct="1"/>
              <a:t>1</a:t>
            </a:fld>
            <a:endParaRPr lang="en-US" smtClean="0">
              <a:solidFill>
                <a:prstClr val="black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521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11950542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1682777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75007198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75654479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96387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919428317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823637230"/>
      </p:ext>
    </p:extLst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6863325"/>
      </p:ext>
    </p:extLst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62127232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17092322"/>
      </p:ext>
    </p:extLst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202688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89524089"/>
      </p:ext>
    </p:extLst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62467474"/>
      </p:ext>
    </p:extLst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366324279"/>
      </p:ext>
    </p:extLst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60801206"/>
      </p:ext>
    </p:extLst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493235690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673590700"/>
      </p:ext>
    </p:extLst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865476679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843957732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220626264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7502052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69023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16183503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978870595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46151844"/>
      </p:ext>
    </p:extLst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623682903"/>
      </p:ext>
    </p:extLst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0561138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536759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94488579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391745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9494131"/>
      </p:ext>
    </p:extLst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83718354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19379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8682551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94948996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1780440029"/>
      </p:ext>
    </p:extLst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554188957"/>
      </p:ext>
    </p:extLst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419391937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134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05406770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135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806828988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136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9204360"/>
      </p:ext>
    </p:extLst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137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712018662"/>
      </p:ext>
    </p:extLst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138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621028178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139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4144744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077280260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140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999453010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141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3577447977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142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25680371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7DAB048-AD9E-4BB2-9CF9-2BC903589CC4}" type="slidenum"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Gulim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143</a:t>
            </a:fld>
            <a:endParaRPr kumimoji="0" lang="en-US" altLang="ko-KR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Gulim" pitchFamily="34" charset="-127"/>
              <a:cs typeface="+mn-cs"/>
            </a:endParaRPr>
          </a:p>
        </p:txBody>
      </p:sp>
      <p:sp>
        <p:nvSpPr>
          <p:cNvPr id="353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3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/>
          </a:p>
        </p:txBody>
      </p:sp>
    </p:spTree>
    <p:extLst>
      <p:ext uri="{BB962C8B-B14F-4D97-AF65-F5344CB8AC3E}">
        <p14:creationId xmlns:p14="http://schemas.microsoft.com/office/powerpoint/2010/main" val="11863166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571932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942100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099156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4178089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71485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17E3675-66D7-4A49-AA1A-9798B4712922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16288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512048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583399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730138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34698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636083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413808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695095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985788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7403195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775314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272803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5616323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406582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57872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778702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85781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8455661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136590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6604655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9007197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4640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983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48891DD-CD20-4941-8E48-0913D483AE11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54885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31308037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235818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463695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36295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51445734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09854733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09794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47950893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9232743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105811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D7C1D1D-591E-4445-B475-B3FEFF6025F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36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365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24646758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435834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65184599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52596617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0208974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9903660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901194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8819054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1499930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33300010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395557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61C3557-D25E-47FB-9F02-19F33A230864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61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61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5259761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7627686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940295658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28569464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3541833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53473243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181489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66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934650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67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5342424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68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4788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69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3230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8613290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72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굴림" pitchFamily="34" charset="-127"/>
              <a:ea typeface="굴림" pitchFamily="34" charset="-127"/>
            </a:endParaRPr>
          </a:p>
        </p:txBody>
      </p:sp>
      <p:sp>
        <p:nvSpPr>
          <p:cNvPr id="972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8E7C34D-683C-49C7-9F2D-83F7A6669236}" type="slidenum">
              <a:rPr kumimoji="0" lang="ko-KR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맑은 고딕" panose="020B0503020000020004" pitchFamily="34" charset="-127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70</a:t>
            </a:fld>
            <a:endParaRPr kumimoji="0" lang="en-US" altLang="ko-KR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맑은 고딕" panose="020B0503020000020004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7857695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6452422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262342945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42829958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6569834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3228125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23611519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83775887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7591018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0297947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183774840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96064074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55269652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128981175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272228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82350816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74294935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71813134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74703204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6987071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80863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06018540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44653100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638729908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01070812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003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45BC217-645B-46AD-B3F6-B3394EE3343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3192056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525921839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67567373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79413791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51552197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103173728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558936-8F94-4271-9ABD-46D9C538077B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ea typeface="Gulim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39050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C204E-063C-4EE9-8940-A7589E04F2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842151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98B6C2-0BE7-40B0-8C6E-D878A5C0BD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6263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7A010-AE76-4916-A07B-A7AF71F5F75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9177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533EB-74C5-4C7C-A078-E2FDABED3A2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9000483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1C331E-F313-4595-9770-5193DCA43F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78792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F186F7-960F-4135-90B5-3F97C2F3433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6275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D2E03-395D-43B7-B781-CF5F8DE1CF4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65575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51814-6E9D-4ED3-B1A9-87061FD155A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65444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891AE4-F641-4CFA-98AB-BE9EA5E1477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5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482D6C-E386-42C8-9FF2-875C32CDF1E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15778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8A4FD3-08B6-4B18-9685-B19F90A7D27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854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60BAD0-2FA2-4CD5-B3B7-96138F8457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4313275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5A624A-5666-4AF5-AF31-316774A39A9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97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D7E860-5585-421F-8ED6-C3DBE48BAC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2768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38342-7A8A-4DB8-8743-E9B75FE0F60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16945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218456-74D4-4D36-B995-1D08E5D0B31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85889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43C58D-F81C-4D04-924D-69930519BEF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6536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42C35-16AD-4D78-86E9-913C292B48C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0741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B2E4E8-4C69-404E-8CF9-D632E365F16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40527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C8763F8-1AF8-4A50-94AB-C6DB35655969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06387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7FD7DF-3C4B-4AB9-BD86-3CEB0F83254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6804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C6B893-EDFC-48B3-AAC7-D85D94CFFE4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7343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CDFD86-2316-4429-979D-65D2B0A6786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5415918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491235A-FA81-44C3-B16A-C18731E2A40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9332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A80E01D-495C-441E-9DBE-99433E53377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5356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1B80FE-7FC6-4986-8F8B-52FBBB045E53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497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56BF5F9-363E-4B49-AA84-EBBFCD0CE296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8530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750FB0-9C15-48DA-BBC2-E55DF1DA6F51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74952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B984297-08A1-4B3D-92C1-A437EE787A88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098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440FEB8-BFDB-456E-AD97-7FF23E54E49A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98104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16E7FA3-1C3A-42CC-95E3-8B1E64E95C0D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251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8033AF-A7F3-40D2-A18A-FBAB61AEF584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0936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DF5857A-263B-479B-BF83-230F437A480F}" type="slidenum">
              <a:rPr lang="en-US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1353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08DA27-54EA-406E-8F3B-047F3EFFE64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424614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7148513" cy="492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31825" y="1479550"/>
            <a:ext cx="3970338" cy="47688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54563" y="1479550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54563" y="3940175"/>
            <a:ext cx="3971925" cy="23082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366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93B65-3342-4BD7-938C-7072CF849C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828744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782B4-4705-4118-A8E7-BBDC4645926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631823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FB4EA-E92A-474E-BDBF-C2E2AFD6F9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086401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D0C67-A3F0-4447-9F7B-7055110FD4F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286134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CB2B04-B64A-4DBA-8E18-8D181EDE590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38042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8C8FF"/>
            </a:gs>
            <a:gs pos="50000">
              <a:schemeClr val="bg1"/>
            </a:gs>
            <a:gs pos="100000">
              <a:srgbClr val="C8C8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B3DAB159-1BC5-4B00-8396-DFE35EB83A5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281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4707A0F7-4FFF-4748-A9B7-E82C91A1925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167951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CF5FF"/>
            </a:gs>
            <a:gs pos="50000">
              <a:schemeClr val="tx1"/>
            </a:gs>
            <a:gs pos="100000">
              <a:srgbClr val="DCF5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endParaRPr lang="en-US" smtClean="0">
              <a:solidFill>
                <a:srgbClr val="FFFFFF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fld id="{85D47981-B4EA-4968-94AA-A0E452280ED9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654481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  <p:sldLayoutId id="2147483729" r:id="rId12"/>
    <p:sldLayoutId id="2147483730" r:id="rId13"/>
    <p:sldLayoutId id="214748373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5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5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5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5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5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28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28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28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28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28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28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28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28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28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28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28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0.png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28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28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28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28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28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28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28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28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28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28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28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28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28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86.png"/><Relationship Id="rId4" Type="http://schemas.openxmlformats.org/officeDocument/2006/relationships/image" Target="../media/image85.png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88.png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0.png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2.png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4.png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95.png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28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28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tmp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28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tmp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2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5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5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5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5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5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5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5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5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5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9.pn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5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5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0.png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5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6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5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5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5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en-US" dirty="0" smtClean="0"/>
              <a:t>Participant Presentations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219200"/>
            <a:ext cx="82296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Please Sign Up: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Name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Email  (</a:t>
            </a:r>
            <a:r>
              <a:rPr lang="en-US" dirty="0" err="1" smtClean="0"/>
              <a:t>Onyen</a:t>
            </a:r>
            <a:r>
              <a:rPr lang="en-US" dirty="0" smtClean="0"/>
              <a:t> is fine, or …)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Are You </a:t>
            </a:r>
            <a:r>
              <a:rPr lang="en-US" dirty="0" err="1" smtClean="0"/>
              <a:t>ENRolled</a:t>
            </a:r>
            <a:r>
              <a:rPr lang="en-US" dirty="0" smtClean="0"/>
              <a:t>?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Tentative Title    (???? Is OK)</a:t>
            </a:r>
          </a:p>
          <a:p>
            <a:pPr eaLnBrk="1" hangingPunct="1"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When:</a:t>
            </a:r>
          </a:p>
          <a:p>
            <a:pPr marL="457200" lvl="1" indent="0" eaLnBrk="1" hangingPunct="1">
              <a:buNone/>
            </a:pPr>
            <a:r>
              <a:rPr lang="en-US" dirty="0" smtClean="0"/>
              <a:t>Next Week, Early, Oct., Nov., Late</a:t>
            </a:r>
          </a:p>
        </p:txBody>
      </p:sp>
    </p:spTree>
    <p:extLst>
      <p:ext uri="{BB962C8B-B14F-4D97-AF65-F5344CB8AC3E}">
        <p14:creationId xmlns:p14="http://schemas.microsoft.com/office/powerpoint/2010/main" val="27401953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PCA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Good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041835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PCA on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Standardized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Same Deep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Is</a:t>
            </a:r>
            <a:endParaRPr lang="en-US" altLang="en-US" dirty="0" smtClean="0">
              <a:solidFill>
                <a:srgbClr val="FF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Better?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2718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When Is </a:t>
            </a:r>
            <a:r>
              <a:rPr lang="en-US" altLang="en-US" dirty="0" smtClean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vs. </a:t>
            </a:r>
            <a:r>
              <a:rPr lang="en-US" altLang="en-US" dirty="0" smtClean="0">
                <a:solidFill>
                  <a:srgbClr val="0000FF"/>
                </a:solidFill>
                <a:latin typeface="Tahoma"/>
              </a:rPr>
              <a:t>Blue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Separation Better?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 Approach: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Train DWD to Separate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Project, and View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 Separated</a:t>
            </a:r>
          </a:p>
          <a:p>
            <a:pPr eaLnBrk="1" hangingPunct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Useful View, Add </a:t>
            </a: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Orthogonal PC Directions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32027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Some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But 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 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6592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Binary Data – DWD &amp; Ortho PCs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 Better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588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err="1" smtClean="0">
                <a:solidFill>
                  <a:srgbClr val="000000"/>
                </a:solidFill>
                <a:latin typeface="Tahoma"/>
              </a:rPr>
              <a:t>Standard’d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Non-Binary Data – DWD &amp; OPCA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Better</a:t>
            </a: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???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Very Useful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Visualization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3578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algn="ctr" eaLnBrk="1" hangingPunct="1">
              <a:buFont typeface="Wingdings" pitchFamily="2" charset="2"/>
              <a:buNone/>
            </a:pP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Inference is Essential</a:t>
            </a: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6512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See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Structure?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Careful,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Only PC1-4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99" t="8608" r="15129" b="4251"/>
          <a:stretch/>
        </p:blipFill>
        <p:spPr bwMode="auto">
          <a:xfrm>
            <a:off x="2468880" y="1371600"/>
            <a:ext cx="667512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9360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DWD &amp;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Ortho PCA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Finds Big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1143000" y="2133600"/>
            <a:ext cx="1905000" cy="99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008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Not in 1</a:t>
            </a:r>
            <a:r>
              <a:rPr lang="en-US" baseline="30000" dirty="0" smtClean="0">
                <a:solidFill>
                  <a:srgbClr val="000000"/>
                </a:solidFill>
                <a:latin typeface="Tahoma"/>
              </a:rPr>
              <a:t>ST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4 PCs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Since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Smaller Scale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371600" y="2590800"/>
            <a:ext cx="1524000" cy="23622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tangle 2"/>
          <p:cNvSpPr/>
          <p:nvPr/>
        </p:nvSpPr>
        <p:spPr>
          <a:xfrm>
            <a:off x="2590800" y="1371600"/>
            <a:ext cx="3048000" cy="76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1371600" y="4953000"/>
            <a:ext cx="6477000" cy="1524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9326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Toy 2-Class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Example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Actually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Both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u="sng" dirty="0">
                    <a:solidFill>
                      <a:srgbClr val="000000"/>
                    </a:solidFill>
                    <a:latin typeface="Tahoma"/>
                  </a:rPr>
                  <a:t>Classes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𝑁</m:t>
                    </m:r>
                    <m:d>
                      <m:dPr>
                        <m:ctrlPr>
                          <a:rPr lang="en-US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0,</m:t>
                        </m:r>
                        <m:r>
                          <a:rPr lang="en-US" b="0" i="1" smtClean="0">
                            <a:solidFill>
                              <a:srgbClr val="000000"/>
                            </a:solidFill>
                            <a:latin typeface="Cambria Math"/>
                          </a:rPr>
                          <m:t>𝐼</m:t>
                        </m:r>
                      </m:e>
                    </m:d>
                  </m:oMath>
                </a14:m>
                <a:endParaRPr lang="en-US" b="0" i="1" dirty="0" smtClean="0">
                  <a:solidFill>
                    <a:srgbClr val="000000"/>
                  </a:solidFill>
                  <a:latin typeface="Cambria Math"/>
                </a:endParaRP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𝑑</m:t>
                      </m:r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/>
                        </a:rPr>
                        <m:t>=1000</m:t>
                      </m:r>
                    </m:oMath>
                  </m:oMathPara>
                </a14:m>
                <a:endParaRPr lang="en-US" dirty="0" smtClean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152400" y="1066800"/>
                <a:ext cx="8839200" cy="5410200"/>
              </a:xfrm>
              <a:blipFill rotWithShape="1">
                <a:blip r:embed="rId3"/>
                <a:stretch>
                  <a:fillRect l="-1724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le 5"/>
          <p:cNvSpPr/>
          <p:nvPr/>
        </p:nvSpPr>
        <p:spPr bwMode="auto">
          <a:xfrm>
            <a:off x="2590800" y="1280160"/>
            <a:ext cx="3215640" cy="243840"/>
          </a:xfrm>
          <a:prstGeom prst="roundRect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7322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Suspicious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Value ???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524000" y="2667000"/>
            <a:ext cx="3429000" cy="1732979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1257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7156" r="15129" b="4252"/>
          <a:stretch/>
        </p:blipFill>
        <p:spPr bwMode="auto">
          <a:xfrm>
            <a:off x="2468880" y="1280160"/>
            <a:ext cx="6675120" cy="5577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066800"/>
            <a:ext cx="88392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Toy 2-Class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Example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Separation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Is </a:t>
            </a:r>
            <a:r>
              <a:rPr lang="en-US" i="1" dirty="0">
                <a:solidFill>
                  <a:srgbClr val="000000"/>
                </a:solidFill>
                <a:latin typeface="Tahoma"/>
              </a:rPr>
              <a:t>Natural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>
                <a:solidFill>
                  <a:srgbClr val="000000"/>
                </a:solidFill>
                <a:latin typeface="Tahoma"/>
              </a:rPr>
              <a:t>Sampling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i="1" dirty="0" smtClean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(Will Study in Detail Later)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1219200" y="2133600"/>
            <a:ext cx="2133600" cy="2057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091580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Caution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8610600" cy="502920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Main Lesson Again: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DWD Separation Can Be Deceptive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Since DWD is </a:t>
            </a:r>
            <a:r>
              <a:rPr lang="en-US" altLang="ko-KR" sz="3600" u="sng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Really Good</a:t>
            </a: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at Separation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Important Concept:</a:t>
            </a:r>
          </a:p>
          <a:p>
            <a:pPr algn="ctr" eaLnBrk="1" hangingPunct="1">
              <a:lnSpc>
                <a:spcPct val="150000"/>
              </a:lnSpc>
              <a:buFont typeface="Wingdings" pitchFamily="2" charset="2"/>
              <a:buNone/>
            </a:pPr>
            <a:r>
              <a:rPr lang="en-US" altLang="ko-KR" sz="3600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Statistical </a:t>
            </a:r>
            <a:r>
              <a:rPr lang="en-US" altLang="ko-KR" sz="3600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Inference is </a:t>
            </a:r>
            <a:r>
              <a:rPr lang="en-US" altLang="ko-KR" sz="3600" i="1" dirty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Essential</a:t>
            </a:r>
            <a:endParaRPr lang="en-US" altLang="ko-KR" sz="3600" i="1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sz="3600" dirty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05400" y="5943600"/>
            <a:ext cx="35884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III. Confirmatory Analysis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45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565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Context:    2 – sample means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		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0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=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-1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    vs.    H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: 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>
                    <a:solidFill>
                      <a:srgbClr val="000000"/>
                    </a:solidFill>
                    <a:latin typeface="Tahoma"/>
                  </a:rPr>
                  <a:t>+1</a:t>
                </a:r>
                <a:r>
                  <a:rPr lang="en-US" dirty="0">
                    <a:solidFill>
                      <a:srgbClr val="000000"/>
                    </a:solidFill>
                    <a:latin typeface="Tahoma"/>
                  </a:rPr>
                  <a:t> ≠ </a:t>
                </a:r>
                <a:r>
                  <a:rPr lang="el-GR" dirty="0">
                    <a:solidFill>
                      <a:srgbClr val="000000"/>
                    </a:solidFill>
                    <a:latin typeface="Tahoma"/>
                  </a:rPr>
                  <a:t>μ</a:t>
                </a:r>
                <a:r>
                  <a:rPr lang="en-US" baseline="-25000" dirty="0" smtClean="0">
                    <a:solidFill>
                      <a:srgbClr val="000000"/>
                    </a:solidFill>
                    <a:latin typeface="Tahoma"/>
                  </a:rPr>
                  <a:t>-1</a:t>
                </a:r>
              </a:p>
              <a:p>
                <a:pPr marL="457200" lvl="0" indent="-457200" algn="ctr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(in High Dimensions)</a:t>
                </a:r>
              </a:p>
              <a:p>
                <a:pPr marL="457200" lvl="0" indent="-457200" eaLnBrk="1" hangingPunct="1">
                  <a:lnSpc>
                    <a:spcPct val="11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0000"/>
                        </a:solidFill>
                        <a:latin typeface="Cambria Math"/>
                        <a:ea typeface="Cambria Math"/>
                      </a:rPr>
                      <m:t>∃</m:t>
                    </m:r>
                  </m:oMath>
                </a14:m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A Large Literature.  Some Highlights: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Bai &amp; </a:t>
                </a:r>
                <a:r>
                  <a:rPr lang="en-US" dirty="0" err="1" smtClean="0">
                    <a:solidFill>
                      <a:srgbClr val="000000"/>
                    </a:solidFill>
                    <a:latin typeface="Tahoma"/>
                  </a:rPr>
                  <a:t>Sarandasa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(2006)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Chen &amp; Qin (2010)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Srivastava et al (2013)</a:t>
                </a:r>
              </a:p>
              <a:p>
                <a:pPr lvl="0" eaLnBrk="1" hangingPunct="1">
                  <a:lnSpc>
                    <a:spcPct val="110000"/>
                  </a:lnSpc>
                  <a:buSzPct val="100000"/>
                  <a:buFont typeface="Courier New" panose="02070309020205020404" pitchFamily="49" charset="0"/>
                  <a:buChar char="o"/>
                </a:pP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dirty="0" err="1" smtClean="0">
                    <a:solidFill>
                      <a:srgbClr val="000000"/>
                    </a:solidFill>
                    <a:latin typeface="Tahoma"/>
                  </a:rPr>
                  <a:t>Cai</a:t>
                </a:r>
                <a:r>
                  <a:rPr lang="en-US" dirty="0" smtClean="0">
                    <a:solidFill>
                      <a:srgbClr val="000000"/>
                    </a:solidFill>
                    <a:latin typeface="Tahoma"/>
                  </a:rPr>
                  <a:t> et al (2014)</a:t>
                </a:r>
                <a:endParaRPr lang="en-US" dirty="0">
                  <a:solidFill>
                    <a:srgbClr val="000000"/>
                  </a:solidFill>
                  <a:latin typeface="Tahoma"/>
                </a:endParaRPr>
              </a:p>
            </p:txBody>
          </p:sp>
        </mc:Choice>
        <mc:Fallback xmlns="">
          <p:sp>
            <p:nvSpPr>
              <p:cNvPr id="1556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81000" y="1066800"/>
                <a:ext cx="8610600" cy="5410200"/>
              </a:xfrm>
              <a:blipFill rotWithShape="1">
                <a:blip r:embed="rId3"/>
                <a:stretch>
                  <a:fillRect l="-1841" t="-14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1778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 smtClean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(in High Dimensions)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Approach taken here: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	Wei et al (2013)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Focus on </a:t>
            </a:r>
            <a:r>
              <a:rPr lang="en-US" u="sng" dirty="0" smtClean="0">
                <a:solidFill>
                  <a:srgbClr val="000000"/>
                </a:solidFill>
                <a:latin typeface="Tahoma"/>
              </a:rPr>
              <a:t>Visualization via Projection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(Thus </a:t>
            </a:r>
            <a:r>
              <a:rPr lang="en-US" i="1" dirty="0" smtClean="0">
                <a:solidFill>
                  <a:srgbClr val="000000"/>
                </a:solidFill>
                <a:latin typeface="Tahoma"/>
              </a:rPr>
              <a:t>Test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 Related to </a:t>
            </a:r>
            <a:r>
              <a:rPr lang="en-US" i="1" dirty="0" smtClean="0">
                <a:solidFill>
                  <a:srgbClr val="000000"/>
                </a:solidFill>
                <a:latin typeface="Tahoma"/>
              </a:rPr>
              <a:t>Exploration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baseline="-25000" dirty="0">
              <a:solidFill>
                <a:srgbClr val="000000"/>
              </a:solidFill>
              <a:latin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7802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Parameter Estimation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sz="5400" dirty="0">
                <a:solidFill>
                  <a:srgbClr val="00B050"/>
                </a:solidFill>
                <a:latin typeface="Tahoma"/>
              </a:rPr>
              <a:t>HDLSS</a:t>
            </a:r>
            <a:r>
              <a:rPr lang="en-US" sz="5400" dirty="0">
                <a:solidFill>
                  <a:srgbClr val="000000"/>
                </a:solidFill>
                <a:latin typeface="Tahoma"/>
              </a:rPr>
              <a:t> space is slippery</a:t>
            </a:r>
          </a:p>
          <a:p>
            <a:pPr eaLnBrk="1" hangingPunct="1">
              <a:buFont typeface="Wingdings" pitchFamily="2" charset="2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05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Context:    2 – sample means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		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0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=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    vs.    H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: 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+1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≠ </a:t>
            </a:r>
            <a:r>
              <a:rPr lang="el-GR" dirty="0">
                <a:solidFill>
                  <a:srgbClr val="000000"/>
                </a:solidFill>
                <a:latin typeface="Tahoma"/>
              </a:rPr>
              <a:t>μ</a:t>
            </a:r>
            <a:r>
              <a:rPr lang="en-US" baseline="-25000" dirty="0">
                <a:solidFill>
                  <a:srgbClr val="000000"/>
                </a:solidFill>
                <a:latin typeface="Tahoma"/>
              </a:rPr>
              <a:t>-1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Challenges: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Distributional Assumptions 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Parameter Estimation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sz="18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 Approach: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Permutation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test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 smtClean="0">
                <a:solidFill>
                  <a:srgbClr val="000000"/>
                </a:solidFill>
                <a:latin typeface="Tahoma"/>
              </a:rPr>
              <a:t>(A flavor of classical “non-</a:t>
            </a:r>
            <a:r>
              <a:rPr lang="en-US" dirty="0" err="1" smtClean="0">
                <a:solidFill>
                  <a:srgbClr val="000000"/>
                </a:solidFill>
                <a:latin typeface="Tahoma"/>
              </a:rPr>
              <a:t>parametrics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”)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1462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Suggested Approach: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 a </a:t>
            </a:r>
            <a:r>
              <a:rPr lang="en-US" dirty="0" err="1">
                <a:solidFill>
                  <a:schemeClr val="bg1"/>
                </a:solidFill>
                <a:latin typeface="Tahoma"/>
              </a:rPr>
              <a:t>DI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rection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(separating classes)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PRO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ject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the data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(reduces to 1 dim)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000000"/>
              </a:buClr>
              <a:buSzPct val="100000"/>
              <a:buFont typeface="Wingdings" pitchFamily="2" charset="2"/>
              <a:buChar char="ü"/>
            </a:pPr>
            <a:r>
              <a:rPr lang="en-US" dirty="0" err="1">
                <a:solidFill>
                  <a:schemeClr val="bg1"/>
                </a:solidFill>
                <a:latin typeface="Tahoma"/>
              </a:rPr>
              <a:t>PERM</a:t>
            </a:r>
            <a:r>
              <a:rPr lang="en-US" dirty="0" err="1">
                <a:solidFill>
                  <a:srgbClr val="000000"/>
                </a:solidFill>
                <a:latin typeface="Tahoma"/>
              </a:rPr>
              <a:t>ute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(class labels, to assess significance,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with recomputed direction)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09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Toy 2-Class Example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Separated DWD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Projections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ctr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(Again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,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𝑑</m:t>
                    </m:r>
                    <m:r>
                      <a:rPr kumimoji="0" lang="en-US" sz="3200" b="0" i="1" u="none" strike="noStrike" kern="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=1000</m:t>
                    </m:r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/>
                    <a:ea typeface="+mn-ea"/>
                    <a:cs typeface="+mn-cs"/>
                  </a:rPr>
                  <a:t>) 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39616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4571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 b="51186"/>
          <a:stretch/>
        </p:blipFill>
        <p:spPr bwMode="auto">
          <a:xfrm>
            <a:off x="3108960" y="1336908"/>
            <a:ext cx="6035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6.209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                            Record as Vertical Line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 flipV="1">
            <a:off x="7391400" y="3276600"/>
            <a:ext cx="685800" cy="21336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4430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Note: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Descriptor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Names</a:t>
            </a: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1752600" y="3352800"/>
            <a:ext cx="5562600" cy="2438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43653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 b="51186"/>
          <a:stretch/>
        </p:blipFill>
        <p:spPr bwMode="auto">
          <a:xfrm>
            <a:off x="3108960" y="1336908"/>
            <a:ext cx="3119040" cy="2695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Separated DWD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Projections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</a:t>
            </a:r>
            <a:r>
              <a:rPr kumimoji="0" lang="en-US" sz="32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 of Classes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Using:</a:t>
            </a:r>
          </a:p>
          <a:p>
            <a:pPr marL="0" marR="0" lvl="0" indent="0" algn="ctr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Mean Difference =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6.209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Statistically Significant???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2362200" y="2895600"/>
            <a:ext cx="2209800" cy="685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" name="Rounded Rectangle 8"/>
          <p:cNvSpPr/>
          <p:nvPr/>
        </p:nvSpPr>
        <p:spPr bwMode="auto">
          <a:xfrm>
            <a:off x="3581400" y="1905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707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Permuted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Class Labels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>
            <a:off x="3962400" y="2819400"/>
            <a:ext cx="762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295900" y="2819400"/>
            <a:ext cx="1905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3962400" y="2819400"/>
            <a:ext cx="13716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flipH="1">
            <a:off x="4191000" y="2819400"/>
            <a:ext cx="1104900" cy="2286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63092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51402"/>
          <a:stretch/>
        </p:blipFill>
        <p:spPr bwMode="auto">
          <a:xfrm>
            <a:off x="3108960" y="1336908"/>
            <a:ext cx="3119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Permuted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Class Labels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Recompute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DWD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&amp; Projections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V="1">
            <a:off x="2819400" y="5486400"/>
            <a:ext cx="1981200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00685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6.26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6123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78" r="14080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6.26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as Dot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26480" y="4191000"/>
            <a:ext cx="2941320" cy="2209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581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895600" y="2743200"/>
            <a:ext cx="4572000" cy="33528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137628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2</a:t>
            </a:r>
            <a:r>
              <a:rPr kumimoji="0" lang="en-US" sz="3200" b="0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nd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Permutation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4038600" y="2667000"/>
            <a:ext cx="3200400" cy="2514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7" name="Straight Arrow Connector 6"/>
          <p:cNvCxnSpPr/>
          <p:nvPr/>
        </p:nvCxnSpPr>
        <p:spPr bwMode="auto">
          <a:xfrm>
            <a:off x="4038600" y="2667000"/>
            <a:ext cx="4191000" cy="2438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8" name="Straight Arrow Connector 7"/>
          <p:cNvCxnSpPr/>
          <p:nvPr/>
        </p:nvCxnSpPr>
        <p:spPr bwMode="auto">
          <a:xfrm>
            <a:off x="5334000" y="2841000"/>
            <a:ext cx="3124200" cy="2264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5334000" y="2841000"/>
            <a:ext cx="2057400" cy="2340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998848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Measure Class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Separation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Using Mean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Difference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   = 6.15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6749400" y="44196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5135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Record as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Second Dot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743200"/>
            <a:ext cx="4724400" cy="21336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597282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1752600" y="1999191"/>
            <a:ext cx="5778000" cy="280140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Repeat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This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1,000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Times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To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Generate Null Distribution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3507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514601" y="2743200"/>
            <a:ext cx="4495799" cy="5334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2344341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Values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Note:    Sometimes Such Values Are Used To Code Missing Values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(And Nobody Remembers to Say So)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(Not Too Bad Until Big Values Added In)</a:t>
            </a: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09809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895600" y="2133600"/>
            <a:ext cx="4343400" cy="2209800"/>
          </a:xfrm>
          <a:prstGeom prst="straightConnector1">
            <a:avLst/>
          </a:prstGeom>
          <a:noFill/>
          <a:ln w="25400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24468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Take Proportion 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Larger as P-Value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  <p:sp>
        <p:nvSpPr>
          <p:cNvPr id="2" name="Left Brace 1"/>
          <p:cNvSpPr/>
          <p:nvPr/>
        </p:nvSpPr>
        <p:spPr>
          <a:xfrm rot="16200000">
            <a:off x="7886700" y="2324101"/>
            <a:ext cx="533400" cy="1524000"/>
          </a:xfrm>
          <a:prstGeom prst="leftBrac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50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8601" y="1371600"/>
            <a:ext cx="849788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marL="457200" indent="-457200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Char char="•"/>
              <a:defRPr sz="320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lvl1pPr>
            <a:lvl2pPr marL="1027113" indent="-455613" algn="ctr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5000"/>
              <a:buFont typeface="Wingdings" pitchFamily="2" charset="2"/>
              <a:buChar char="–"/>
              <a:defRPr sz="2800">
                <a:solidFill>
                  <a:srgbClr val="000000"/>
                </a:solidFill>
                <a:latin typeface="+mn-lt"/>
              </a:defRPr>
            </a:lvl2pPr>
            <a:lvl3pPr marL="13700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666699"/>
              </a:buClr>
              <a:buSzPct val="70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712913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/>
                <a:ea typeface="+mn-ea"/>
                <a:cs typeface="+mn-cs"/>
              </a:rPr>
              <a:t>Toy 2-Class Example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Generate Null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Distribution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Compare With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Original Value</a:t>
            </a: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5400" b="0" i="0" u="sng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Not</a:t>
            </a:r>
            <a:r>
              <a:rPr kumimoji="0" lang="en-US" sz="5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rPr>
              <a:t> Significant</a:t>
            </a: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5B5249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base" latinLnBrk="0" hangingPunct="1">
              <a:lnSpc>
                <a:spcPct val="110000"/>
              </a:lnSpc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75000"/>
              <a:buFont typeface="Wingdings" pitchFamily="2" charset="2"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87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PCA View</a:t>
                </a: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/>
          <p:cNvGrpSpPr/>
          <p:nvPr/>
        </p:nvGrpSpPr>
        <p:grpSpPr>
          <a:xfrm>
            <a:off x="3200400" y="909935"/>
            <a:ext cx="4305300" cy="2214265"/>
            <a:chOff x="3200400" y="909935"/>
            <a:chExt cx="4305300" cy="221426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/>
                <p:cNvSpPr txBox="1"/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14:m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/>
                          <a:ea typeface="+mn-ea"/>
                          <a:cs typeface="+mn-cs"/>
                        </a:rPr>
                        <m:t>𝐽</m:t>
                      </m:r>
                    </m:oMath>
                  </a14:m>
                  <a:r>
                    <a:rPr kumimoji="0" lang="en-US" sz="2400" b="0" i="0" u="none" strike="noStrike" kern="1200" cap="none" spc="0" normalizeH="0" baseline="0" noProof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Arial" charset="0"/>
                      <a:ea typeface="+mn-ea"/>
                      <a:cs typeface="+mn-cs"/>
                    </a:rPr>
                    <a:t> = vector of 1s</a:t>
                  </a:r>
                  <a:endPara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charset="0"/>
                    <a:ea typeface="+mn-ea"/>
                    <a:cs typeface="+mn-cs"/>
                  </a:endParaRPr>
                </a:p>
              </p:txBody>
            </p:sp>
          </mc:Choice>
          <mc:Fallback xmlns="">
            <p:sp>
              <p:nvSpPr>
                <p:cNvPr id="2" name="TextBox 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38700" y="909935"/>
                  <a:ext cx="2667000" cy="461665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 l="-1602" t="-9211" b="-30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" name="Straight Arrow Connector 4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5262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>
              <a:stCxn id="2" idx="1"/>
            </p:cNvCxnSpPr>
            <p:nvPr/>
          </p:nvCxnSpPr>
          <p:spPr>
            <a:xfrm flipH="1">
              <a:off x="3200400" y="1140768"/>
              <a:ext cx="1638300" cy="1983432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46437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DWD View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(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Similar 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to </a:t>
                </a:r>
                <a14:m>
                  <m:oMath xmlns:m="http://schemas.openxmlformats.org/officeDocument/2006/math">
                    <m:r>
                      <a:rPr kumimoji="0" lang="en-US" sz="3200" b="0" i="1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/>
                        <a:ea typeface="+mn-ea"/>
                        <a:cs typeface="+mn-cs"/>
                      </a:rPr>
                      <m:t>𝑁</m:t>
                    </m:r>
                    <m:d>
                      <m:dPr>
                        <m:ctrlP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0,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?)</a:t>
                </a: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9690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Another 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−0.05∗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Now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Quite Significant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457200" marR="0" lvl="0" indent="-457200" algn="l" defTabSz="914400" rtl="0" eaLnBrk="1" fontAlgn="base" latinLnBrk="0" hangingPunct="1">
                  <a:lnSpc>
                    <a:spcPct val="110000"/>
                  </a:lnSpc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 bwMode="auto">
          <a:xfrm flipV="1">
            <a:off x="1524000" y="2743200"/>
            <a:ext cx="7010400" cy="1905000"/>
          </a:xfrm>
          <a:prstGeom prst="straightConnector1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326203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31" r="12838"/>
          <a:stretch/>
        </p:blipFill>
        <p:spPr bwMode="auto">
          <a:xfrm>
            <a:off x="3200400" y="1563802"/>
            <a:ext cx="5943600" cy="5294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Even PCA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Shows Class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Difference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865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8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Very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Significant</a:t>
                </a: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87652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0" r="14079"/>
          <a:stretch/>
        </p:blipFill>
        <p:spPr bwMode="auto">
          <a:xfrm>
            <a:off x="3108960" y="1336908"/>
            <a:ext cx="6035040" cy="5521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2075" tIns="46038" rIns="92075" bIns="46038" numCol="1" anchor="t" anchorCtr="0" compatLnSpc="1">
                <a:prstTxWarp prst="textNoShape">
                  <a:avLst/>
                </a:prstTxWarp>
              </a:bodyPr>
              <a:lstStyle>
                <a:lvl1pPr marL="457200" indent="-457200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A50021"/>
                  </a:buClr>
                  <a:buSzPct val="75000"/>
                  <a:buFont typeface="Wingdings" pitchFamily="2" charset="2"/>
                  <a:buChar char="•"/>
                  <a:defRPr sz="320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lvl1pPr>
                <a:lvl2pPr marL="1027113" indent="-455613" algn="ctr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SzPct val="75000"/>
                  <a:buFont typeface="Wingdings" pitchFamily="2" charset="2"/>
                  <a:buChar char="–"/>
                  <a:defRPr sz="2800">
                    <a:solidFill>
                      <a:srgbClr val="000000"/>
                    </a:solidFill>
                    <a:latin typeface="+mn-lt"/>
                  </a:defRPr>
                </a:lvl2pPr>
                <a:lvl3pPr marL="13700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666699"/>
                  </a:buClr>
                  <a:buSzPct val="70000"/>
                  <a:buFont typeface="Wingdings" pitchFamily="2" charset="2"/>
                  <a:buChar char="n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712913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SzPct val="60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chemeClr val="hlink"/>
                  </a:buClr>
                  <a:buSzPct val="55000"/>
                  <a:buFont typeface="Wingdings" pitchFamily="2" charset="2"/>
                  <a:buChar char="n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Stronger 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Example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+0.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5B5249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𝑁</m:t>
                        </m:r>
                      </m:e>
                      <m:sub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1000</m:t>
                        </m:r>
                      </m:sub>
                    </m:sSub>
                    <m:d>
                      <m:dPr>
                        <m:ctrlP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−0.</m:t>
                        </m:r>
                        <m:r>
                          <a:rPr kumimoji="0" lang="en-US" sz="3200" b="0" i="1" u="none" strike="noStrike" kern="0" cap="none" spc="0" normalizeH="0" baseline="0" noProof="0" smtClean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2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∗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𝐽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,</m:t>
                        </m:r>
                        <m:r>
                          <a:rPr kumimoji="0" lang="en-US" sz="3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C8"/>
                            </a:solidFill>
                            <a:effectLst/>
                            <a:uLnTx/>
                            <a:uFillTx/>
                            <a:latin typeface="Cambria Math"/>
                            <a:ea typeface="+mn-ea"/>
                            <a:cs typeface="+mn-cs"/>
                          </a:rPr>
                          <m:t>𝐼</m:t>
                        </m:r>
                      </m:e>
                    </m:d>
                  </m:oMath>
                </a14:m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C8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DiProPerm</a:t>
                </a: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 Very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Significant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Z-Score Allows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ahoma" pitchFamily="34" charset="0"/>
                    <a:ea typeface="+mn-ea"/>
                    <a:cs typeface="+mn-cs"/>
                  </a:rPr>
                  <a:t>Comparison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  <a:p>
                <a:pPr marL="0" marR="0" lvl="0" indent="0" algn="l" defTabSz="914400" rtl="0" eaLnBrk="1" fontAlgn="base" latinLnBrk="0" hangingPunct="1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Wingdings" pitchFamily="2" charset="2"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1" y="1371600"/>
                <a:ext cx="8497888" cy="5181600"/>
              </a:xfrm>
              <a:prstGeom prst="rect">
                <a:avLst/>
              </a:prstGeom>
              <a:blipFill rotWithShape="1">
                <a:blip r:embed="rId4"/>
                <a:stretch>
                  <a:fillRect l="-1865" t="-15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ounded Rectangle 6"/>
          <p:cNvSpPr/>
          <p:nvPr/>
        </p:nvSpPr>
        <p:spPr bwMode="auto">
          <a:xfrm>
            <a:off x="6934200" y="2286000"/>
            <a:ext cx="1066800" cy="304800"/>
          </a:xfrm>
          <a:prstGeom prst="roundRect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10400" y="2514600"/>
            <a:ext cx="1280287" cy="841177"/>
            <a:chOff x="7010400" y="2514600"/>
            <a:chExt cx="1280287" cy="841177"/>
          </a:xfrm>
        </p:grpSpPr>
        <p:sp>
          <p:nvSpPr>
            <p:cNvPr id="12" name="TextBox 11"/>
            <p:cNvSpPr txBox="1"/>
            <p:nvPr/>
          </p:nvSpPr>
          <p:spPr>
            <a:xfrm>
              <a:off x="7010400" y="3048000"/>
              <a:ext cx="1280287" cy="307777"/>
            </a:xfrm>
            <a:prstGeom prst="rect">
              <a:avLst/>
            </a:prstGeom>
            <a:noFill/>
            <a:ln w="25400">
              <a:solidFill>
                <a:srgbClr val="000000"/>
              </a:solidFill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5B5249"/>
                  </a:solidFill>
                  <a:effectLst/>
                  <a:uLnTx/>
                  <a:uFillTx/>
                  <a:latin typeface="Tahoma" pitchFamily="34" charset="0"/>
                  <a:ea typeface="+mn-ea"/>
                  <a:cs typeface="+mn-cs"/>
                </a:rPr>
                <a:t>&gt;&gt; 5.4 above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5B5249"/>
                </a:solidFill>
                <a:effectLst/>
                <a:uLnTx/>
                <a:uFillTx/>
                <a:latin typeface="Tahoma" pitchFamily="34" charset="0"/>
                <a:ea typeface="+mn-ea"/>
                <a:cs typeface="+mn-cs"/>
              </a:endParaRPr>
            </a:p>
          </p:txBody>
        </p:sp>
        <p:cxnSp>
          <p:nvCxnSpPr>
            <p:cNvPr id="13" name="Straight Arrow Connector 12"/>
            <p:cNvCxnSpPr>
              <a:stCxn id="12" idx="1"/>
            </p:cNvCxnSpPr>
            <p:nvPr/>
          </p:nvCxnSpPr>
          <p:spPr bwMode="auto">
            <a:xfrm flipV="1">
              <a:off x="7010400" y="2514600"/>
              <a:ext cx="609600" cy="687289"/>
            </a:xfrm>
            <a:prstGeom prst="straightConnector1">
              <a:avLst/>
            </a:prstGeom>
            <a:noFill/>
            <a:ln w="254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1271044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Real Data Example:    Autism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Caudate Shape 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(sub-cortical brain structure)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Shape summarized by 3-d locations of 1032 corresponding points</a:t>
            </a: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algn="ctr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Autistic vs. Typically Developing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sz="1600" dirty="0">
                <a:solidFill>
                  <a:srgbClr val="000000"/>
                </a:solidFill>
                <a:latin typeface="Tahoma"/>
              </a:rPr>
              <a:t>(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Thanks </a:t>
            </a:r>
            <a:r>
              <a:rPr lang="en-US" sz="1600" dirty="0">
                <a:solidFill>
                  <a:srgbClr val="000000"/>
                </a:solidFill>
                <a:latin typeface="Tahoma"/>
              </a:rPr>
              <a:t>to Josh </a:t>
            </a:r>
            <a:r>
              <a:rPr lang="en-US" sz="1600" dirty="0" smtClean="0">
                <a:solidFill>
                  <a:srgbClr val="000000"/>
                </a:solidFill>
                <a:latin typeface="Tahoma"/>
              </a:rPr>
              <a:t>Cates)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8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Investigate Weird -999 Values, Via Mean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 at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i="1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Mean Values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(All 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Left)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762000" y="2895600"/>
            <a:ext cx="2362200" cy="2819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4364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Finds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Despite Weak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43223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Also Compare:   Developmentally Delayed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u="sng" dirty="0">
                <a:solidFill>
                  <a:srgbClr val="000000"/>
                </a:solidFill>
                <a:latin typeface="Tahoma"/>
              </a:rPr>
              <a:t>No</a:t>
            </a:r>
            <a:r>
              <a:rPr 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Significant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Difference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endParaRPr lang="en-US" sz="1600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But </a:t>
            </a:r>
            <a:r>
              <a:rPr lang="en-US" dirty="0" smtClean="0">
                <a:solidFill>
                  <a:srgbClr val="000000"/>
                </a:solidFill>
                <a:latin typeface="Tahoma"/>
              </a:rPr>
              <a:t>Stronger</a:t>
            </a:r>
            <a:endParaRPr 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Visual</a:t>
            </a:r>
          </a:p>
          <a:p>
            <a:pPr marL="457200" lvl="0" indent="-457200" eaLnBrk="1" hangingPunct="1">
              <a:lnSpc>
                <a:spcPct val="110000"/>
              </a:lnSpc>
              <a:buClr>
                <a:srgbClr val="A50021"/>
              </a:buClr>
              <a:buSzPct val="75000"/>
              <a:buNone/>
            </a:pPr>
            <a:r>
              <a:rPr lang="en-US" dirty="0">
                <a:solidFill>
                  <a:srgbClr val="000000"/>
                </a:solidFill>
                <a:latin typeface="Tahoma"/>
              </a:rPr>
              <a:t>Impression</a:t>
            </a:r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12820" b="6052"/>
          <a:stretch>
            <a:fillRect/>
          </a:stretch>
        </p:blipFill>
        <p:spPr bwMode="auto">
          <a:xfrm>
            <a:off x="3255963" y="2209800"/>
            <a:ext cx="5888037" cy="4648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5589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Visually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Separation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sz="16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</a:t>
            </a:r>
            <a:r>
              <a:rPr 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Thanks to Katie </a:t>
            </a:r>
            <a:r>
              <a:rPr lang="en-US" sz="16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Hoadley</a:t>
            </a:r>
            <a:endParaRPr lang="en-US" sz="16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pic>
        <p:nvPicPr>
          <p:cNvPr id="4" name="Picture 3" descr="ip12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8" t="27999" r="2358" b="10669"/>
          <a:stretch/>
        </p:blipFill>
        <p:spPr>
          <a:xfrm>
            <a:off x="2455174" y="990600"/>
            <a:ext cx="6688826" cy="3729388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 bwMode="auto">
          <a:xfrm flipH="1" flipV="1">
            <a:off x="4876800" y="3886200"/>
            <a:ext cx="10668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1807664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p13.pdf - Adobe Acrobat Pro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7" t="29334" r="2362" b="13334"/>
          <a:stretch/>
        </p:blipFill>
        <p:spPr>
          <a:xfrm>
            <a:off x="1981200" y="838200"/>
            <a:ext cx="7150845" cy="3378895"/>
          </a:xfrm>
          <a:prstGeom prst="rect">
            <a:avLst/>
          </a:prstGeom>
        </p:spPr>
      </p:pic>
      <p:sp>
        <p:nvSpPr>
          <p:cNvPr id="155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610600" cy="758825"/>
          </a:xfrm>
        </p:spPr>
        <p:txBody>
          <a:bodyPr/>
          <a:lstStyle/>
          <a:p>
            <a:pPr eaLnBrk="1" hangingPunct="1"/>
            <a:r>
              <a:rPr lang="en-US" altLang="ko-KR" dirty="0" err="1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DiProPerm</a:t>
            </a:r>
            <a:r>
              <a:rPr lang="en-US" altLang="ko-KR" dirty="0" smtClean="0">
                <a:solidFill>
                  <a:schemeClr val="bg2"/>
                </a:solidFill>
                <a:latin typeface="Arial" charset="0"/>
                <a:ea typeface="Gulim" pitchFamily="34" charset="-127"/>
                <a:cs typeface="Arial" charset="0"/>
              </a:rPr>
              <a:t> Hypothesis Test</a:t>
            </a:r>
          </a:p>
        </p:txBody>
      </p:sp>
      <p:sp>
        <p:nvSpPr>
          <p:cNvPr id="155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610600" cy="5410200"/>
          </a:xfrm>
        </p:spPr>
        <p:txBody>
          <a:bodyPr/>
          <a:lstStyle/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Is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“More </a:t>
            </a:r>
          </a:p>
          <a:p>
            <a:pPr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Distinct”?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eaLnBrk="1" hangingPunct="1">
              <a:lnSpc>
                <a:spcPct val="110000"/>
              </a:lnSpc>
              <a:buNone/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Stronger Statistical Significance!</a:t>
            </a:r>
          </a:p>
          <a:p>
            <a:pPr lvl="0" algn="ctr" eaLnBrk="1" hangingPunct="1">
              <a:lnSpc>
                <a:spcPct val="110000"/>
              </a:lnSpc>
              <a:buNone/>
            </a:pPr>
            <a:r>
              <a:rPr lang="en-US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(Reason:  Differing Sample Sizes)</a:t>
            </a:r>
          </a:p>
          <a:p>
            <a:pPr eaLnBrk="1" hangingPunct="1">
              <a:lnSpc>
                <a:spcPct val="110000"/>
              </a:lnSpc>
              <a:buNone/>
            </a:pPr>
            <a:endParaRPr lang="en-US" dirty="0"/>
          </a:p>
          <a:p>
            <a:pPr marL="0" lvl="0" indent="0" eaLnBrk="1" hangingPunct="1">
              <a:lnSpc>
                <a:spcPct val="110000"/>
              </a:lnSpc>
              <a:buClr>
                <a:srgbClr val="000000"/>
              </a:buClr>
              <a:buSzPct val="100000"/>
              <a:buNone/>
            </a:pPr>
            <a:endParaRPr lang="en-US" altLang="ko-KR" dirty="0" smtClean="0">
              <a:solidFill>
                <a:schemeClr val="bg2"/>
              </a:solidFill>
              <a:latin typeface="Arial" charset="0"/>
              <a:ea typeface="Gulim" pitchFamily="34" charset="-127"/>
              <a:cs typeface="Arial" charset="0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 flipV="1">
            <a:off x="5556622" y="3657600"/>
            <a:ext cx="1377578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val="4244114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Investigate Weird -999 Values, Via Mean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>
            <a:off x="2514600" y="3505200"/>
            <a:ext cx="3581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2357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– Sort on Means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Investigate Weird -999 Values, Via Mean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6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Are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All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999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Other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Some -999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5" name="Straight Arrow Connector 4"/>
          <p:cNvCxnSpPr/>
          <p:nvPr/>
        </p:nvCxnSpPr>
        <p:spPr bwMode="auto">
          <a:xfrm flipV="1">
            <a:off x="2590800" y="4953000"/>
            <a:ext cx="18288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>
            <a:off x="2590800" y="5791200"/>
            <a:ext cx="4419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29713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Equally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Not Too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Such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81200" y="2895600"/>
            <a:ext cx="1143000" cy="1905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499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Focus More on -999 Values, Using Minimum,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 15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(Again All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Dashed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Bars On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Left)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Arrow Connector 7"/>
          <p:cNvCxnSpPr/>
          <p:nvPr/>
        </p:nvCxnSpPr>
        <p:spPr bwMode="auto">
          <a:xfrm flipV="1">
            <a:off x="1905000" y="2895600"/>
            <a:ext cx="1219200" cy="2895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dash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64687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Out of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 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Variables</a:t>
                </a: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1315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0 Variance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16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 Had some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–999</a:t>
                </a: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So </a:t>
                </a:r>
                <a:r>
                  <a:rPr lang="en-US" altLang="en-US" u="sng" dirty="0">
                    <a:solidFill>
                      <a:srgbClr val="000000"/>
                    </a:solidFill>
                    <a:latin typeface="Tahoma"/>
                  </a:rPr>
                  <a:t>Deleted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All Of The Above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Remaining Data Set Had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1164</m:t>
                    </m:r>
                  </m:oMath>
                </a14:m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7135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Limitation of PCA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</p:spPr>
            <p:txBody>
              <a:bodyPr/>
              <a:lstStyle/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Strongly Feels </a:t>
                </a:r>
                <a:r>
                  <a:rPr lang="en-US" u="sng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Scaling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of Each Variable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Consequence:</a:t>
                </a: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May want to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standardize</a:t>
                </a: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each variable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(i.e. subtract 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US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</m:ctrlPr>
                      </m:accPr>
                      <m:e>
                        <m:r>
                          <a:rPr lang="en-US" b="0" i="1" smtClean="0">
                            <a:solidFill>
                              <a:schemeClr val="bg2"/>
                            </a:solidFill>
                            <a:latin typeface="Cambria Math" panose="02040503050406030204" pitchFamily="18" charset="0"/>
                            <a:ea typeface="Arial Unicode MS" pitchFamily="34" charset="-128"/>
                            <a:cs typeface="Arial Unicode MS" pitchFamily="34" charset="-128"/>
                          </a:rPr>
                          <m:t>𝑋</m:t>
                        </m:r>
                      </m:e>
                    </m:acc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 divide by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bg2"/>
                        </a:solidFill>
                        <a:latin typeface="Cambria Math" panose="02040503050406030204" pitchFamily="18" charset="0"/>
                        <a:ea typeface="Arial Unicode MS" pitchFamily="34" charset="-128"/>
                        <a:cs typeface="Arial Unicode MS" pitchFamily="34" charset="-128"/>
                      </a:rPr>
                      <m:t>𝑠</m:t>
                    </m:r>
                  </m:oMath>
                </a14:m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)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Also 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Whitening</a:t>
                </a:r>
              </a:p>
              <a:p>
                <a:pPr marL="711200" indent="-711200" eaLnBrk="1" hangingPunct="1">
                  <a:buFontTx/>
                  <a:buNone/>
                </a:pPr>
                <a:endParaRPr lang="en-US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711200" indent="-711200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Equivalent Approach: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Base PCA on Correlation Matrix</a:t>
                </a:r>
              </a:p>
              <a:p>
                <a:pPr marL="711200" indent="-711200" algn="ctr" eaLnBrk="1" hangingPunct="1">
                  <a:buFontTx/>
                  <a:buNone/>
                </a:pPr>
                <a:r>
                  <a:rPr lang="en-US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Called </a:t>
                </a:r>
                <a:r>
                  <a:rPr lang="en-US" i="1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Correlation PCA</a:t>
                </a:r>
                <a:endParaRPr lang="en-US" i="1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378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838200"/>
                <a:ext cx="8305800" cy="5867400"/>
              </a:xfrm>
              <a:blipFill>
                <a:blip r:embed="rId3"/>
                <a:stretch>
                  <a:fillRect l="-1834" t="-1351" b="-3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892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4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5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6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899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0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1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2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3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4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5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6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0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1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2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3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4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5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6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7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8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19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7920" name="Rectangle 33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719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Full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Data PCA from Above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(Include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To Show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 Contrast)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9216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PCA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Looks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Similar!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6172200" y="2286000"/>
            <a:ext cx="457200" cy="15240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39407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PCA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Makes Sense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For 0-Var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62785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PCA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-999s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 Impact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Since Others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Much Bigger!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6" name="Straight Arrow Connector 5"/>
          <p:cNvCxnSpPr/>
          <p:nvPr/>
        </p:nvCxnSpPr>
        <p:spPr bwMode="auto">
          <a:xfrm>
            <a:off x="1981200" y="5105400"/>
            <a:ext cx="2057400" cy="304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36779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Massive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 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971800"/>
            <a:ext cx="25908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Arrow Connector 7"/>
          <p:cNvCxnSpPr/>
          <p:nvPr/>
        </p:nvCxnSpPr>
        <p:spPr bwMode="auto">
          <a:xfrm flipV="1">
            <a:off x="2057400" y="3810000"/>
            <a:ext cx="2819400" cy="14478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2057400" y="5029200"/>
            <a:ext cx="5181600" cy="228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9034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After Variable Deletion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Means, Equally Spaced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Still Have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Few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That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 Big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057400" y="2895600"/>
            <a:ext cx="2057400" cy="1752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V="1">
            <a:off x="1981200" y="5715000"/>
            <a:ext cx="5181600" cy="76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817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Equally Spaced To Study Variation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Very Wide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Standardization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May Be Useful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1676400" y="2667000"/>
            <a:ext cx="2895600" cy="762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1676400" y="3429000"/>
            <a:ext cx="54864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123721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Equally Spaced To Study Variation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Now See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How Many?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7" name="Straight Arrow Connector 6"/>
          <p:cNvCxnSpPr/>
          <p:nvPr/>
        </p:nvCxnSpPr>
        <p:spPr bwMode="auto">
          <a:xfrm flipV="1">
            <a:off x="2438400" y="2667000"/>
            <a:ext cx="2514600" cy="1981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7114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err="1">
                <a:solidFill>
                  <a:srgbClr val="000000"/>
                </a:solidFill>
                <a:latin typeface="Tahoma"/>
              </a:rPr>
              <a:t>Marginals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SDs,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Smallest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Several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Very Small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Some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Skewed???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7075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Sort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On Skewness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Wide Range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(Consider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Transform-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 </a:t>
            </a:r>
            <a:r>
              <a:rPr lang="en-US" altLang="en-US" dirty="0" err="1" smtClean="0">
                <a:solidFill>
                  <a:srgbClr val="000000"/>
                </a:solidFill>
                <a:latin typeface="Tahoma"/>
              </a:rPr>
              <a:t>ation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)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0-1s 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Prominent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5988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91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66" b="1251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Nearly Flat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Comp: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Contrast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rd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&amp; 4</a:t>
            </a:r>
            <a:r>
              <a:rPr lang="en-US" baseline="30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Look Very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Small</a:t>
            </a:r>
            <a:r>
              <a:rPr lang="en-US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Since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Common</a:t>
            </a:r>
            <a:r>
              <a:rPr lang="en-US" u="sng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Axes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574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 -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Sort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On Kurtosis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00000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alt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Very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Wide Range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Again 0-1s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Are Major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Players</a:t>
                </a: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			So Focus on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0-1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Variables</a:t>
                </a:r>
                <a:endParaRPr lang="en-US" altLang="en-US" dirty="0">
                  <a:solidFill>
                    <a:srgbClr val="000000"/>
                  </a:solidFill>
                  <a:latin typeface="Tahoma"/>
                </a:endParaRPr>
              </a:p>
              <a:p>
                <a:pPr marL="457200" lvl="0" indent="-457200" eaLnBrk="1" hangingPunct="1">
                  <a:buClr>
                    <a:srgbClr val="A50021"/>
                  </a:buClr>
                  <a:buSzPct val="75000"/>
                  <a:buNone/>
                </a:pPr>
                <a:endParaRPr lang="en-US" altLang="en-US" dirty="0" smtClean="0">
                  <a:solidFill>
                    <a:srgbClr val="000000"/>
                  </a:solidFill>
                  <a:latin typeface="Tahoma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4"/>
                <a:stretch>
                  <a:fillRect l="-1769" t="-1691" b="-117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622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Unique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7" name="Straight Connector 6"/>
          <p:cNvCxnSpPr/>
          <p:nvPr/>
        </p:nvCxnSpPr>
        <p:spPr bwMode="auto">
          <a:xfrm flipH="1">
            <a:off x="1752600" y="3505201"/>
            <a:ext cx="1562100" cy="6095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Left Brace 7"/>
          <p:cNvSpPr/>
          <p:nvPr/>
        </p:nvSpPr>
        <p:spPr bwMode="auto">
          <a:xfrm rot="16200000">
            <a:off x="3162300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6866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Unique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Binary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Few Truly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Continuous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5257800"/>
            <a:ext cx="4876800" cy="457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7658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Sort On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Number of Most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Frequent</a:t>
            </a: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Many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Have a </a:t>
            </a:r>
            <a:r>
              <a:rPr lang="en-US" altLang="en-US" u="sng" dirty="0">
                <a:solidFill>
                  <a:srgbClr val="000000"/>
                </a:solidFill>
                <a:latin typeface="Tahoma"/>
              </a:rPr>
              <a:t>Very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Common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Value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(Often 0)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 flipH="1">
            <a:off x="1981200" y="3505201"/>
            <a:ext cx="1943101" cy="1676399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771901" y="3162301"/>
            <a:ext cx="304799" cy="3810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52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364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Binary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Consider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Do PCA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Try Variable Screening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467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2286000" y="2895600"/>
            <a:ext cx="2133600" cy="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368344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10000" cy="990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5048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124200"/>
            <a:ext cx="1524000" cy="2133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800579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Can See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“Activity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Cliffs”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sz="2400" dirty="0" err="1" smtClean="0">
                <a:solidFill>
                  <a:srgbClr val="000000"/>
                </a:solidFill>
                <a:latin typeface="Tahoma"/>
              </a:rPr>
              <a:t>Maggiora</a:t>
            </a:r>
            <a:r>
              <a:rPr lang="en-US" altLang="en-US" sz="2400" dirty="0" smtClean="0">
                <a:solidFill>
                  <a:srgbClr val="000000"/>
                </a:solidFill>
                <a:latin typeface="Tahoma"/>
              </a:rPr>
              <a:t> (2006)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2971800"/>
            <a:ext cx="3810000" cy="22860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02428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Binary Variables, Mean Sort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Shows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Many Are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Mostly 0s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/>
          <p:nvPr/>
        </p:nvCxnSpPr>
        <p:spPr bwMode="auto">
          <a:xfrm flipH="1">
            <a:off x="1143000" y="3505200"/>
            <a:ext cx="2324100" cy="990600"/>
          </a:xfrm>
          <a:prstGeom prst="lin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Left Brace 9"/>
          <p:cNvSpPr/>
          <p:nvPr/>
        </p:nvSpPr>
        <p:spPr bwMode="auto">
          <a:xfrm rot="16200000">
            <a:off x="3314700" y="3009900"/>
            <a:ext cx="304799" cy="6858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075" tIns="46038" rIns="92075" bIns="4603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ahoma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232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F0"/>
            </a:gs>
            <a:gs pos="50000">
              <a:schemeClr val="tx1"/>
            </a:gs>
            <a:gs pos="100000">
              <a:srgbClr val="00B0F0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98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25" b="11757"/>
          <a:stretch/>
        </p:blipFill>
        <p:spPr bwMode="auto">
          <a:xfrm>
            <a:off x="2722778" y="0"/>
            <a:ext cx="642122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 PCA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838200"/>
            <a:ext cx="8610600" cy="5867400"/>
          </a:xfrm>
        </p:spPr>
        <p:txBody>
          <a:bodyPr/>
          <a:lstStyle/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Toy Example Contrasting </a:t>
            </a:r>
            <a:r>
              <a:rPr lang="en-US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Cov</a:t>
            </a: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vs. Corr.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Correlation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“Whitened”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Version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endParaRPr lang="en-US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 Much 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Different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Which Is</a:t>
            </a:r>
          </a:p>
          <a:p>
            <a:pPr marL="711200" indent="-711200" eaLnBrk="1" hangingPunct="1">
              <a:lnSpc>
                <a:spcPct val="110000"/>
              </a:lnSpc>
              <a:buFontTx/>
              <a:buNone/>
            </a:pPr>
            <a:r>
              <a:rPr lang="en-US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“Right” ???</a:t>
            </a:r>
          </a:p>
        </p:txBody>
      </p:sp>
      <p:sp>
        <p:nvSpPr>
          <p:cNvPr id="41988" name="Rectangle 4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89" name="Rectangle 5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0" name="Rectangle 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2" name="Rectangle 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3" name="Rectangle 9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4" name="Rectangle 10"/>
          <p:cNvSpPr>
            <a:spLocks noChangeArrowheads="1"/>
          </p:cNvSpPr>
          <p:nvPr/>
        </p:nvSpPr>
        <p:spPr bwMode="auto">
          <a:xfrm>
            <a:off x="0" y="33035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5" name="Rectangle 11"/>
          <p:cNvSpPr>
            <a:spLocks noChangeArrowheads="1"/>
          </p:cNvSpPr>
          <p:nvPr/>
        </p:nvSpPr>
        <p:spPr bwMode="auto">
          <a:xfrm>
            <a:off x="0" y="27432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6" name="Rectangle 12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7" name="Rectangle 13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8" name="Rectangle 1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1999" name="Rectangle 15"/>
          <p:cNvSpPr>
            <a:spLocks noChangeArrowheads="1"/>
          </p:cNvSpPr>
          <p:nvPr/>
        </p:nvSpPr>
        <p:spPr bwMode="auto">
          <a:xfrm>
            <a:off x="0" y="30210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0" name="Rectangle 1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1" name="Rectangle 17"/>
          <p:cNvSpPr>
            <a:spLocks noChangeArrowheads="1"/>
          </p:cNvSpPr>
          <p:nvPr/>
        </p:nvSpPr>
        <p:spPr bwMode="auto">
          <a:xfrm>
            <a:off x="0" y="32575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2" name="Rectangle 18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3" name="Rectangle 19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4" name="Rectangle 20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5" name="Rectangle 21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6" name="Rectangle 22"/>
          <p:cNvSpPr>
            <a:spLocks noChangeArrowheads="1"/>
          </p:cNvSpPr>
          <p:nvPr/>
        </p:nvSpPr>
        <p:spPr bwMode="auto">
          <a:xfrm>
            <a:off x="0" y="3017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7" name="Rectangle 23"/>
          <p:cNvSpPr>
            <a:spLocks noChangeArrowheads="1"/>
          </p:cNvSpPr>
          <p:nvPr/>
        </p:nvSpPr>
        <p:spPr bwMode="auto">
          <a:xfrm>
            <a:off x="0" y="300196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8" name="Rectangle 2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09" name="Rectangle 25"/>
          <p:cNvSpPr>
            <a:spLocks noChangeArrowheads="1"/>
          </p:cNvSpPr>
          <p:nvPr/>
        </p:nvSpPr>
        <p:spPr bwMode="auto">
          <a:xfrm>
            <a:off x="0" y="32496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0" name="Rectangle 26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1" name="Rectangle 27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2" name="Rectangle 28"/>
          <p:cNvSpPr>
            <a:spLocks noChangeArrowheads="1"/>
          </p:cNvSpPr>
          <p:nvPr/>
        </p:nvSpPr>
        <p:spPr bwMode="auto">
          <a:xfrm>
            <a:off x="0" y="3287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3" name="Rectangle 29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4" name="Rectangle 30"/>
          <p:cNvSpPr>
            <a:spLocks noChangeArrowheads="1"/>
          </p:cNvSpPr>
          <p:nvPr/>
        </p:nvSpPr>
        <p:spPr bwMode="auto">
          <a:xfrm>
            <a:off x="0" y="326548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5" name="Rectangle 31"/>
          <p:cNvSpPr>
            <a:spLocks noChangeArrowheads="1"/>
          </p:cNvSpPr>
          <p:nvPr/>
        </p:nvSpPr>
        <p:spPr bwMode="auto">
          <a:xfrm>
            <a:off x="0" y="25257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2016" name="Rectangle 32"/>
          <p:cNvSpPr>
            <a:spLocks noChangeArrowheads="1"/>
          </p:cNvSpPr>
          <p:nvPr/>
        </p:nvSpPr>
        <p:spPr bwMode="auto">
          <a:xfrm>
            <a:off x="0" y="29829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77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Common Practice:</a:t>
            </a:r>
            <a:endParaRPr lang="en-US" altLang="ko-KR" sz="1800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Delete Mostly 0 Variables (little information)</a:t>
            </a: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endParaRPr lang="en-US" altLang="ko-KR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More Careful Look, </a:t>
            </a:r>
            <a:r>
              <a:rPr lang="en-US" altLang="ko-KR" dirty="0" err="1" smtClean="0">
                <a:solidFill>
                  <a:srgbClr val="000000"/>
                </a:solidFill>
                <a:latin typeface="Tahoma"/>
              </a:rPr>
              <a:t>Borysov</a:t>
            </a: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 et al (2016)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 These </a:t>
            </a:r>
            <a:r>
              <a:rPr lang="en-US" altLang="ko-KR" u="sng" dirty="0" smtClean="0">
                <a:solidFill>
                  <a:srgbClr val="000000"/>
                </a:solidFill>
                <a:latin typeface="Tahoma"/>
              </a:rPr>
              <a:t>Can</a:t>
            </a: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 Contain Useful Info</a:t>
            </a:r>
          </a:p>
          <a:p>
            <a:pPr marL="457200" lvl="0" indent="-457200" algn="ctr" eaLnBrk="1" hangingPunct="1">
              <a:lnSpc>
                <a:spcPct val="150000"/>
              </a:lnSpc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(</a:t>
            </a:r>
            <a:r>
              <a:rPr lang="en-US" altLang="ko-KR" dirty="0">
                <a:solidFill>
                  <a:srgbClr val="000000"/>
                </a:solidFill>
                <a:latin typeface="Tahoma"/>
              </a:rPr>
              <a:t>E</a:t>
            </a:r>
            <a:r>
              <a:rPr lang="en-US" altLang="ko-KR" dirty="0" smtClean="0">
                <a:solidFill>
                  <a:srgbClr val="000000"/>
                </a:solidFill>
                <a:latin typeface="Tahoma"/>
              </a:rPr>
              <a:t>specially When So Many)</a:t>
            </a:r>
          </a:p>
        </p:txBody>
      </p:sp>
    </p:spTree>
    <p:extLst>
      <p:ext uri="{BB962C8B-B14F-4D97-AF65-F5344CB8AC3E}">
        <p14:creationId xmlns:p14="http://schemas.microsoft.com/office/powerpoint/2010/main" val="254426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457200" lvl="0" indent="-457200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Explicit Screening Found: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800 </m:t>
                    </m:r>
                  </m:oMath>
                </a14:m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Non-Binary Variables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Now Focus on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Those Only</a:t>
                </a:r>
              </a:p>
              <a:p>
                <a:pPr marL="457200" lvl="0" indent="-45720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</a:t>
                </a:r>
                <a:r>
                  <a:rPr lang="en-US" altLang="en-US" i="1" dirty="0">
                    <a:solidFill>
                      <a:srgbClr val="000000"/>
                    </a:solidFill>
                    <a:latin typeface="Tahoma"/>
                  </a:rPr>
                  <a:t>Standardize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 Variables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SzPct val="100000"/>
                  <a:buNone/>
                </a:pP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(Subtract Mean, Divide By SD) </a:t>
                </a: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75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2667000"/>
            <a:ext cx="2362200" cy="838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59560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048000"/>
            <a:ext cx="3886200" cy="16002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08849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Suggests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Subtypes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Reds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Only?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362200" y="4114800"/>
            <a:ext cx="3505200" cy="2418208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7393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Drug Discovery  -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PCA on 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Again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Suggestion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Of “Activity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dirty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  Cliffs”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ko-KR" sz="2400" dirty="0" err="1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Maggiora</a:t>
            </a:r>
            <a:r>
              <a:rPr lang="en-US" altLang="ko-KR" sz="2400" dirty="0" smtClean="0">
                <a:solidFill>
                  <a:srgbClr val="000000"/>
                </a:solidFill>
                <a:latin typeface="Tahoma"/>
                <a:ea typeface="Arial Unicode MS" pitchFamily="34" charset="-128"/>
                <a:cs typeface="Arial Unicode MS" pitchFamily="34" charset="-128"/>
              </a:rPr>
              <a:t> (2006)</a:t>
            </a:r>
            <a:endParaRPr lang="en-US" altLang="ko-KR" sz="24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424363" y="2971800"/>
            <a:ext cx="2185737" cy="16764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48357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Want to try similar analyses?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Available from UNC Site License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Software: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Google “Marron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Software”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26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17708" b="12500"/>
          <a:stretch/>
        </p:blipFill>
        <p:spPr>
          <a:xfrm>
            <a:off x="962025" y="1752600"/>
            <a:ext cx="8181975" cy="51054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Choose</a:t>
            </a:r>
          </a:p>
        </p:txBody>
      </p:sp>
      <p:sp>
        <p:nvSpPr>
          <p:cNvPr id="2" name="Oval 1"/>
          <p:cNvSpPr/>
          <p:nvPr/>
        </p:nvSpPr>
        <p:spPr>
          <a:xfrm>
            <a:off x="2590800" y="5410200"/>
            <a:ext cx="5943600" cy="609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1905000" y="1143000"/>
            <a:ext cx="3657600" cy="42672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472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t="23432" b="6703"/>
          <a:stretch/>
        </p:blipFill>
        <p:spPr>
          <a:xfrm>
            <a:off x="895350" y="1447800"/>
            <a:ext cx="7334250" cy="54102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Download .zip File,  &amp; Expand to 4 Directories</a:t>
            </a:r>
          </a:p>
        </p:txBody>
      </p:sp>
      <p:sp>
        <p:nvSpPr>
          <p:cNvPr id="2" name="Oval 1"/>
          <p:cNvSpPr/>
          <p:nvPr/>
        </p:nvSpPr>
        <p:spPr>
          <a:xfrm>
            <a:off x="3352800" y="4724400"/>
            <a:ext cx="3352800" cy="381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0"/>
          </p:cNvCxnSpPr>
          <p:nvPr/>
        </p:nvCxnSpPr>
        <p:spPr>
          <a:xfrm>
            <a:off x="3276600" y="1371600"/>
            <a:ext cx="1752600" cy="335280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993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6002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these in 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Path</a:t>
            </a:r>
          </a:p>
        </p:txBody>
      </p:sp>
    </p:spTree>
    <p:extLst>
      <p:ext uri="{BB962C8B-B14F-4D97-AF65-F5344CB8AC3E}">
        <p14:creationId xmlns:p14="http://schemas.microsoft.com/office/powerpoint/2010/main" val="393104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38200" y="152400"/>
            <a:ext cx="7391400" cy="1371600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Can we find classes</a:t>
            </a:r>
            <a:b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Using PCA view?</a:t>
            </a:r>
          </a:p>
        </p:txBody>
      </p:sp>
      <p:pic>
        <p:nvPicPr>
          <p:cNvPr id="235523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15046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65" t="3125" r="25403" b="24375"/>
          <a:stretch/>
        </p:blipFill>
        <p:spPr bwMode="auto">
          <a:xfrm>
            <a:off x="1554480" y="1554480"/>
            <a:ext cx="7589520" cy="5303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these in </a:t>
            </a:r>
            <a:r>
              <a:rPr lang="en-US" altLang="ko-KR" dirty="0" err="1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Path</a:t>
            </a:r>
          </a:p>
        </p:txBody>
      </p:sp>
      <p:sp>
        <p:nvSpPr>
          <p:cNvPr id="2" name="Oval 1"/>
          <p:cNvSpPr/>
          <p:nvPr/>
        </p:nvSpPr>
        <p:spPr>
          <a:xfrm>
            <a:off x="1773641" y="3383280"/>
            <a:ext cx="817159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cxnSp>
        <p:nvCxnSpPr>
          <p:cNvPr id="4" name="Straight Connector 3"/>
          <p:cNvCxnSpPr>
            <a:endCxn id="2" idx="7"/>
          </p:cNvCxnSpPr>
          <p:nvPr/>
        </p:nvCxnSpPr>
        <p:spPr>
          <a:xfrm flipH="1">
            <a:off x="2471130" y="1371600"/>
            <a:ext cx="1872270" cy="2045158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675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 &amp; Run Individually)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(Run “Script Files” = Command Sets)</a:t>
            </a:r>
          </a:p>
        </p:txBody>
      </p:sp>
    </p:spTree>
    <p:extLst>
      <p:ext uri="{BB962C8B-B14F-4D97-AF65-F5344CB8AC3E}">
        <p14:creationId xmlns:p14="http://schemas.microsoft.com/office/powerpoint/2010/main" val="4000827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39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129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776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999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54864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18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470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description of a function: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[function name]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09357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488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75000"/>
              </a:schemeClr>
            </a:gs>
            <a:gs pos="50000">
              <a:schemeClr val="tx1"/>
            </a:gs>
            <a:gs pos="100000">
              <a:schemeClr val="accent5">
                <a:lumMod val="7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371600" y="457200"/>
            <a:ext cx="7391400" cy="492125"/>
          </a:xfrm>
        </p:spPr>
        <p:txBody>
          <a:bodyPr/>
          <a:lstStyle/>
          <a:p>
            <a:pPr eaLnBrk="1" hangingPunct="1"/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NCI 60:  Views using DWD Dir</a:t>
            </a:r>
            <a:r>
              <a:rPr lang="en-US" altLang="ko-KR" smtClean="0">
                <a:solidFill>
                  <a:schemeClr val="bg2"/>
                </a:solidFill>
                <a:latin typeface="Tahoma" charset="0"/>
                <a:ea typeface="Arial Unicode MS" pitchFamily="34" charset="-128"/>
                <a:cs typeface="Arial Unicode MS" pitchFamily="34" charset="-128"/>
              </a:rPr>
              <a:t>’</a:t>
            </a:r>
            <a:r>
              <a:rPr lang="en-US" altLang="ko-KR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ns (focus on biology)</a:t>
            </a:r>
          </a:p>
        </p:txBody>
      </p:sp>
      <p:pic>
        <p:nvPicPr>
          <p:cNvPr id="260099" name="Picture 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1370013"/>
            <a:ext cx="7786687" cy="5500687"/>
          </a:xfrm>
          <a:noFill/>
        </p:spPr>
      </p:pic>
    </p:spTree>
    <p:extLst>
      <p:ext uri="{BB962C8B-B14F-4D97-AF65-F5344CB8AC3E}">
        <p14:creationId xmlns:p14="http://schemas.microsoft.com/office/powerpoint/2010/main" val="823808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Find Functions:</a:t>
            </a:r>
          </a:p>
          <a:p>
            <a:pPr marL="0" indent="0" algn="ctr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[category name]</a:t>
            </a:r>
            <a:endParaRPr lang="en-US" altLang="ko-KR" i="1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e.g.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&gt;&gt;  help stats</a:t>
            </a:r>
          </a:p>
        </p:txBody>
      </p:sp>
    </p:spTree>
    <p:extLst>
      <p:ext uri="{BB962C8B-B14F-4D97-AF65-F5344CB8AC3E}">
        <p14:creationId xmlns:p14="http://schemas.microsoft.com/office/powerpoint/2010/main" val="2713002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Interpreted Mode: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100" y="1562100"/>
            <a:ext cx="7581900" cy="529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298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has Modalities: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Interpreted    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ype Commands)</a:t>
            </a:r>
          </a:p>
          <a:p>
            <a:pPr eaLnBrk="1" hangingPunct="1">
              <a:buFont typeface="Wingdings" pitchFamily="2" charset="2"/>
              <a:buChar char="q"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eaLnBrk="1" hangingPunct="1">
              <a:buFont typeface="Wingdings" pitchFamily="2" charset="2"/>
              <a:buChar char="q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Batch    (Run “Script Files”)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Serious Scientific Computing:</a:t>
            </a:r>
          </a:p>
          <a:p>
            <a:pPr marL="0" indent="0" algn="ctr" eaLnBrk="1" hangingPunct="1">
              <a:buNone/>
            </a:pPr>
            <a:r>
              <a:rPr lang="en-US" altLang="ko-KR" b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Always Run Scripts</a:t>
            </a:r>
          </a:p>
        </p:txBody>
      </p:sp>
    </p:spTree>
    <p:extLst>
      <p:ext uri="{BB962C8B-B14F-4D97-AF65-F5344CB8AC3E}">
        <p14:creationId xmlns:p14="http://schemas.microsoft.com/office/powerpoint/2010/main" val="283208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Basics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File: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Just a List of </a:t>
            </a: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Commands</a:t>
            </a:r>
          </a:p>
          <a:p>
            <a:pPr eaLnBrk="1" hangingPunct="1">
              <a:lnSpc>
                <a:spcPct val="150000"/>
              </a:lnSpc>
              <a:buFont typeface="Wingdings" pitchFamily="2" charset="2"/>
              <a:buChar char="v"/>
            </a:pP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Executes Them in Order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Why Bother (Why Not Just Type Commands)?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u="sng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Reproducibility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(Can Find Mistakes &amp; Use Again Much Later)</a:t>
            </a:r>
          </a:p>
        </p:txBody>
      </p:sp>
    </p:spTree>
    <p:extLst>
      <p:ext uri="{BB962C8B-B14F-4D97-AF65-F5344CB8AC3E}">
        <p14:creationId xmlns:p14="http://schemas.microsoft.com/office/powerpoint/2010/main" val="484310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Lung Cancer Data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2417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Simple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baseline="30000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st</a:t>
            </a:r>
            <a:endParaRPr lang="en-US" dirty="0" smtClean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Curve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Overlay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(log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scale)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16939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/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Often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Useful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Population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View: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PCA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Scores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412483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???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6599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Suggestion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Of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Which 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Are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These?</a:t>
            </a:r>
          </a:p>
        </p:txBody>
      </p:sp>
      <p:sp>
        <p:nvSpPr>
          <p:cNvPr id="6" name="Oval 5"/>
          <p:cNvSpPr/>
          <p:nvPr/>
        </p:nvSpPr>
        <p:spPr>
          <a:xfrm>
            <a:off x="4038600" y="22860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7" name="Oval 6"/>
          <p:cNvSpPr/>
          <p:nvPr/>
        </p:nvSpPr>
        <p:spPr>
          <a:xfrm>
            <a:off x="4191000" y="1752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4648200" y="2133600"/>
            <a:ext cx="685800" cy="457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/>
              <a:ea typeface="+mn-ea"/>
              <a:cs typeface="+mn-cs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329115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 b="6052"/>
          <a:stretch>
            <a:fillRect/>
          </a:stretch>
        </p:blipFill>
        <p:spPr bwMode="auto">
          <a:xfrm>
            <a:off x="2047875" y="1546225"/>
            <a:ext cx="709612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“Brush”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2464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B050"/>
            </a:gs>
            <a:gs pos="50000">
              <a:schemeClr val="tx1"/>
            </a:gs>
            <a:gs pos="100000">
              <a:srgbClr val="00B050"/>
            </a:gs>
          </a:gsLst>
          <a:lin ang="30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Big Picture Data Visualizatio</a:t>
            </a:r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For a Matrix of Data:</a:t>
                </a:r>
              </a:p>
              <a:p>
                <a:pPr marL="0" indent="0" eaLnBrk="1" hangingPunct="1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 panose="02040503050406030204" pitchFamily="18" charset="0"/>
                              <a:ea typeface="Arial Unicode MS" pitchFamily="34" charset="-128"/>
                              <a:cs typeface="Arial Unicode MS" pitchFamily="34" charset="-128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ko-KR" i="1">
                                  <a:solidFill>
                                    <a:schemeClr val="bg2"/>
                                  </a:solidFill>
                                  <a:latin typeface="Cambria Math" panose="02040503050406030204" pitchFamily="18" charset="0"/>
                                  <a:ea typeface="Arial Unicode MS" pitchFamily="34" charset="-128"/>
                                  <a:cs typeface="Arial Unicode MS" pitchFamily="34" charset="-128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ko-KR" i="1">
                                      <a:solidFill>
                                        <a:schemeClr val="bg2"/>
                                      </a:solidFill>
                                      <a:latin typeface="Cambria Math" panose="02040503050406030204" pitchFamily="18" charset="0"/>
                                      <a:ea typeface="Arial Unicode MS" pitchFamily="34" charset="-128"/>
                                      <a:cs typeface="Arial Unicode MS" pitchFamily="34" charset="-128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⋱</m:t>
                                    </m:r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⋮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</m:t>
                                        </m:r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ko-KR" i="1">
                                        <a:solidFill>
                                          <a:schemeClr val="bg2"/>
                                        </a:solidFill>
                                        <a:latin typeface="Cambria Math"/>
                                        <a:ea typeface="Cambria Math"/>
                                        <a:cs typeface="Arial Unicode MS" pitchFamily="34" charset="-128"/>
                                      </a:rPr>
                                      <m:t>⋯</m:t>
                                    </m:r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 panose="02040503050406030204" pitchFamily="18" charset="0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𝑥</m:t>
                                        </m:r>
                                      </m:e>
                                      <m:sub>
                                        <m:r>
                                          <a:rPr lang="en-US" altLang="ko-KR" i="1">
                                            <a:solidFill>
                                              <a:schemeClr val="bg2"/>
                                            </a:solidFill>
                                            <a:latin typeface="Cambria Math"/>
                                            <a:ea typeface="Arial Unicode MS" pitchFamily="34" charset="-128"/>
                                            <a:cs typeface="Arial Unicode MS" pitchFamily="34" charset="-128"/>
                                          </a:rPr>
                                          <m:t>𝑑𝑛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d>
                        </m:e>
                        <m:sub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Arial Unicode MS" pitchFamily="34" charset="-128"/>
                              <a:cs typeface="Arial Unicode MS" pitchFamily="34" charset="-128"/>
                            </a:rPr>
                            <m:t>𝑑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×</m:t>
                          </m:r>
                          <m:r>
                            <a:rPr lang="en-US" altLang="ko-KR" i="1">
                              <a:solidFill>
                                <a:schemeClr val="bg2"/>
                              </a:solidFill>
                              <a:latin typeface="Cambria Math"/>
                              <a:ea typeface="Cambria Math"/>
                              <a:cs typeface="Arial Unicode MS" pitchFamily="34" charset="-128"/>
                            </a:rPr>
                            <m:t>𝑛</m:t>
                          </m:r>
                        </m:sub>
                      </m:sSub>
                    </m:oMath>
                  </m:oMathPara>
                </a14:m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15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Three Useful (&amp; Important) Visualizations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Curve Objects </a:t>
                </a: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Relationships Between Objects</a:t>
                </a: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514350" indent="-514350" eaLnBrk="1" hangingPunct="1">
                  <a:lnSpc>
                    <a:spcPct val="150000"/>
                  </a:lnSpc>
                  <a:buFont typeface="+mj-lt"/>
                  <a:buAutoNum type="arabicPeriod"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Marginal Distributions   (1-d each “variable”)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2123" r="-1486" b="-45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/>
          <p:cNvGrpSpPr/>
          <p:nvPr/>
        </p:nvGrpSpPr>
        <p:grpSpPr>
          <a:xfrm>
            <a:off x="381000" y="1600200"/>
            <a:ext cx="8458200" cy="4572000"/>
            <a:chOff x="381000" y="1600200"/>
            <a:chExt cx="8458200" cy="4572000"/>
          </a:xfrm>
        </p:grpSpPr>
        <p:sp>
          <p:nvSpPr>
            <p:cNvPr id="4" name="Rounded Rectangle 3"/>
            <p:cNvSpPr/>
            <p:nvPr/>
          </p:nvSpPr>
          <p:spPr>
            <a:xfrm>
              <a:off x="3124200" y="1600200"/>
              <a:ext cx="2438400" cy="457200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/>
                <a:ea typeface="+mn-ea"/>
                <a:cs typeface="+mn-cs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>
              <a:off x="381000" y="6172200"/>
              <a:ext cx="8458200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0515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46" t="6052" r="8546"/>
          <a:stretch>
            <a:fillRect/>
          </a:stretch>
        </p:blipFill>
        <p:spPr bwMode="auto">
          <a:xfrm>
            <a:off x="2047875" y="1179513"/>
            <a:ext cx="7096125" cy="5678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1" y="1479550"/>
            <a:ext cx="8269288" cy="5226050"/>
          </a:xfrm>
        </p:spPr>
        <p:txBody>
          <a:bodyPr/>
          <a:lstStyle/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Manually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Brush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Clusters</a:t>
            </a:r>
          </a:p>
          <a:p>
            <a:pPr algn="l" eaLnBrk="1" hangingPunct="1">
              <a:buFont typeface="Wingdings" pitchFamily="2" charset="2"/>
              <a:buNone/>
            </a:pPr>
            <a:endParaRPr lang="en-US" dirty="0">
              <a:solidFill>
                <a:srgbClr val="FFDCDC"/>
              </a:solidFill>
              <a:latin typeface="Arial" pitchFamily="34" charset="0"/>
              <a:cs typeface="Arial" pitchFamily="34" charset="0"/>
            </a:endParaRP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Clear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Alternate</a:t>
            </a:r>
          </a:p>
          <a:p>
            <a:pPr algn="l" eaLnBrk="1" hangingPunct="1">
              <a:buFont typeface="Wingdings" pitchFamily="2" charset="2"/>
              <a:buNone/>
            </a:pPr>
            <a:r>
              <a:rPr lang="en-US" dirty="0" smtClean="0">
                <a:solidFill>
                  <a:srgbClr val="FFDCDC"/>
                </a:solidFill>
                <a:latin typeface="Arial" pitchFamily="34" charset="0"/>
                <a:cs typeface="Arial" pitchFamily="34" charset="0"/>
              </a:rPr>
              <a:t>Splicing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Functional Data Analysis</a:t>
            </a:r>
          </a:p>
        </p:txBody>
      </p:sp>
    </p:spTree>
    <p:extLst>
      <p:ext uri="{BB962C8B-B14F-4D97-AF65-F5344CB8AC3E}">
        <p14:creationId xmlns:p14="http://schemas.microsoft.com/office/powerpoint/2010/main" val="1792556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“Brushing Analysis” of 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err="1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RNAseq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Lung Cancer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Analysis In Script File:</a:t>
            </a:r>
          </a:p>
          <a:p>
            <a:pPr marL="0" indent="0" algn="ctr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LungCancer2011.m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105400" y="4567535"/>
            <a:ext cx="3657600" cy="1604665"/>
            <a:chOff x="5105400" y="4567535"/>
            <a:chExt cx="3657600" cy="1604665"/>
          </a:xfrm>
        </p:grpSpPr>
        <p:sp>
          <p:nvSpPr>
            <p:cNvPr id="2" name="TextBox 1"/>
            <p:cNvSpPr txBox="1"/>
            <p:nvPr/>
          </p:nvSpPr>
          <p:spPr>
            <a:xfrm>
              <a:off x="5105400" y="4567535"/>
              <a:ext cx="3657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Matlab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 Script File </a:t>
              </a:r>
              <a:r>
                <a: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S</a:t>
              </a: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uffix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6400800" y="5029200"/>
              <a:ext cx="1524000" cy="1143000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2710200" y="1684200"/>
            <a:ext cx="4690387" cy="4259400"/>
            <a:chOff x="2710200" y="1684200"/>
            <a:chExt cx="4690387" cy="4259400"/>
          </a:xfrm>
        </p:grpSpPr>
        <p:sp>
          <p:nvSpPr>
            <p:cNvPr id="3" name="TextBox 2"/>
            <p:cNvSpPr txBox="1"/>
            <p:nvPr/>
          </p:nvSpPr>
          <p:spPr>
            <a:xfrm>
              <a:off x="2710200" y="1684200"/>
              <a:ext cx="4690387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B05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On Course Web Page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H="1">
              <a:off x="4876800" y="2330531"/>
              <a:ext cx="723900" cy="3613069"/>
            </a:xfrm>
            <a:prstGeom prst="straightConnector1">
              <a:avLst/>
            </a:prstGeom>
            <a:ln w="50800">
              <a:solidFill>
                <a:srgbClr val="00B05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7928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t="29336" b="20480"/>
          <a:stretch/>
        </p:blipFill>
        <p:spPr>
          <a:xfrm>
            <a:off x="609600" y="2895600"/>
            <a:ext cx="7924800" cy="38862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15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 Example:</a:t>
            </a:r>
          </a:p>
          <a:p>
            <a:pPr marL="0" indent="0" eaLnBrk="1" hangingPunct="1">
              <a:lnSpc>
                <a:spcPct val="15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743200" y="1752600"/>
            <a:ext cx="5029200" cy="3086100"/>
            <a:chOff x="3733800" y="4567535"/>
            <a:chExt cx="5029200" cy="3086100"/>
          </a:xfrm>
        </p:grpSpPr>
        <p:sp>
          <p:nvSpPr>
            <p:cNvPr id="2" name="TextBox 1"/>
            <p:cNvSpPr txBox="1"/>
            <p:nvPr/>
          </p:nvSpPr>
          <p:spPr>
            <a:xfrm>
              <a:off x="5105400" y="4567535"/>
              <a:ext cx="3657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Careful to Remove “.txt”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2400" dirty="0" smtClean="0">
                  <a:solidFill>
                    <a:srgbClr val="000000"/>
                  </a:solidFill>
                </a:rPr>
                <a:t>After Download</a:t>
              </a:r>
              <a:endPara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4" name="Straight Arrow Connector 3"/>
            <p:cNvCxnSpPr/>
            <p:nvPr/>
          </p:nvCxnSpPr>
          <p:spPr>
            <a:xfrm flipH="1">
              <a:off x="3733800" y="5029200"/>
              <a:ext cx="4191000" cy="2624435"/>
            </a:xfrm>
            <a:prstGeom prst="straightConnector1">
              <a:avLst/>
            </a:prstGeom>
            <a:ln w="254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3429000" y="897404"/>
            <a:ext cx="4690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On Course Web Page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313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866900"/>
            <a:ext cx="7743825" cy="49911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String of Text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752600" y="1143000"/>
            <a:ext cx="6096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362200" y="1143000"/>
            <a:ext cx="17526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392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866900"/>
            <a:ext cx="7743825" cy="49911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Command to Display String to Screen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95400" y="1143000"/>
            <a:ext cx="152400" cy="2057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764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866900"/>
            <a:ext cx="7743825" cy="4991100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685800"/>
            <a:ext cx="8610600" cy="556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Notes About Data (Maximizes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Reproducibility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990600" y="1219200"/>
            <a:ext cx="10668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0370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Have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Index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for Each Part of Analysis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1447800" y="1371600"/>
            <a:ext cx="609600" cy="3810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6121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 Keep Everything Done (Max’s </a:t>
            </a:r>
            <a:r>
              <a:rPr lang="en-US" altLang="ko-KR" i="1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Reprod’ity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39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Easy to Regenerate (&amp; Change) Graphics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2971800" y="1295400"/>
            <a:ext cx="1219200" cy="4419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84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Set Graphics to Default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209800" y="1371600"/>
            <a:ext cx="1676400" cy="1905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204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381000" y="2971800"/>
            <a:ext cx="4343400" cy="2505397"/>
            <a:chOff x="381000" y="2971800"/>
            <a:chExt cx="4343400" cy="2505397"/>
          </a:xfrm>
        </p:grpSpPr>
        <p:sp>
          <p:nvSpPr>
            <p:cNvPr id="6" name="TextBox 5"/>
            <p:cNvSpPr txBox="1"/>
            <p:nvPr/>
          </p:nvSpPr>
          <p:spPr>
            <a:xfrm>
              <a:off x="381000" y="4399979"/>
              <a:ext cx="244009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Wide Range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Of </a:t>
              </a:r>
              <a:r>
                <a:rPr kumimoji="0" lang="en-US" sz="3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charset="0"/>
                  <a:ea typeface="+mn-ea"/>
                  <a:cs typeface="+mn-cs"/>
                </a:rPr>
                <a:t>Poissons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endParaRPr>
            </a:p>
          </p:txBody>
        </p:sp>
        <p:cxnSp>
          <p:nvCxnSpPr>
            <p:cNvPr id="7" name="Straight Arrow Connector 6"/>
            <p:cNvCxnSpPr/>
            <p:nvPr/>
          </p:nvCxnSpPr>
          <p:spPr>
            <a:xfrm flipV="1">
              <a:off x="2821092" y="2971800"/>
              <a:ext cx="1903308" cy="1966788"/>
            </a:xfrm>
            <a:prstGeom prst="straightConnector1">
              <a:avLst/>
            </a:prstGeom>
            <a:ln w="38100">
              <a:solidFill>
                <a:schemeClr val="bg2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Straight Arrow Connector 9"/>
          <p:cNvCxnSpPr>
            <a:stCxn id="6" idx="3"/>
          </p:cNvCxnSpPr>
          <p:nvPr/>
        </p:nvCxnSpPr>
        <p:spPr>
          <a:xfrm>
            <a:off x="2821092" y="4938588"/>
            <a:ext cx="4417908" cy="852612"/>
          </a:xfrm>
          <a:prstGeom prst="straightConnector1">
            <a:avLst/>
          </a:prstGeom>
          <a:ln w="381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014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Put Different Program Parts in IF-Block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600200" y="1371600"/>
            <a:ext cx="4572000" cy="2590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1280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Comment Out   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Currently Unused Commands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219200" y="1371600"/>
            <a:ext cx="457200" cy="3352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674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087" y="1704975"/>
            <a:ext cx="7743825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 Data from Excel File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895600" y="1371600"/>
            <a:ext cx="990600" cy="3733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338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For Scores Scatterplot   (in “General” Directory)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1828800" y="1295400"/>
            <a:ext cx="609600" cy="4572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822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Input Data Matrix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38400" y="1371600"/>
            <a:ext cx="457200" cy="4419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4548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Structure, with Other Settings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1447800" y="1371600"/>
            <a:ext cx="2514600" cy="40386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1447800" y="1371600"/>
            <a:ext cx="1219200" cy="35052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122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 Make Brushed Colored Version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4191000" y="1371600"/>
            <a:ext cx="152400" cy="35814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7662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Start with PCA (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 </a:t>
            </a:r>
            <a:r>
              <a:rPr lang="en-US" altLang="ko-KR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etermine Colors)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2438400" y="1371600"/>
            <a:ext cx="228600" cy="2971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701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Then Create Color Matrix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24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100" y="1704975"/>
            <a:ext cx="8305800" cy="5153025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Black          </a:t>
            </a:r>
            <a:r>
              <a:rPr lang="en-US" altLang="ko-KR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860107" y="1371600"/>
            <a:ext cx="2416493" cy="22098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944653" y="1371600"/>
            <a:ext cx="2057400" cy="2971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002053" y="1371600"/>
            <a:ext cx="484347" cy="3352800"/>
          </a:xfrm>
          <a:prstGeom prst="straightConnector1">
            <a:avLst/>
          </a:prstGeom>
          <a:ln w="2540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761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Marg. Dist. Plot Data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Drug Discovery Data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C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Chemical “Descriptors”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Discrete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0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(Thanks to Alex </a:t>
                </a:r>
                <a:r>
                  <a:rPr lang="en-US" altLang="ko-KR" sz="1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Tropsha</a:t>
                </a: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Lab)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466" b="-32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99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800" y="1461453"/>
            <a:ext cx="7886700" cy="5396547"/>
          </a:xfrm>
          <a:prstGeom prst="rect">
            <a:avLst/>
          </a:prstGeom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Script Files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Run Script Using Filename as a Command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3505200" y="1371600"/>
            <a:ext cx="3581400" cy="4953000"/>
          </a:xfrm>
          <a:prstGeom prst="straightConnector1">
            <a:avLst/>
          </a:prstGeom>
          <a:ln w="25400">
            <a:solidFill>
              <a:schemeClr val="bg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0583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7030A0"/>
            </a:gs>
            <a:gs pos="50000">
              <a:schemeClr val="tx1"/>
            </a:gs>
            <a:gs pos="100000">
              <a:srgbClr val="7030A0"/>
            </a:gs>
          </a:gsLst>
          <a:lin ang="7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Toy Example:  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𝑛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=200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  <a14:m>
                  <m:oMath xmlns:m="http://schemas.openxmlformats.org/officeDocument/2006/math"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𝑑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=50</m:t>
                    </m:r>
                  </m:oMath>
                </a14:m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,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i.i.d</a:t>
                </a: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. Poisson,   with parameters  </a:t>
                </a:r>
                <a14:m>
                  <m:oMath xmlns:m="http://schemas.openxmlformats.org/officeDocument/2006/math">
                    <m:r>
                      <a:rPr lang="ko-KR" altLang="en-US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𝜆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Arial Unicode MS" pitchFamily="34" charset="-128"/>
                        <a:cs typeface="Arial Unicode MS" pitchFamily="34" charset="-128"/>
                      </a:rPr>
                      <m:t>=0.2,</m:t>
                    </m:r>
                    <m:r>
                      <a:rPr lang="en-US" altLang="ko-KR" b="0" i="1" smtClean="0">
                        <a:solidFill>
                          <a:schemeClr val="bg2"/>
                        </a:solidFill>
                        <a:latin typeface="Cambria Math"/>
                        <a:ea typeface="Cambria Math"/>
                        <a:cs typeface="Arial Unicode MS" pitchFamily="34" charset="-128"/>
                      </a:rPr>
                      <m:t>⋯,20</m:t>
                    </m:r>
                  </m:oMath>
                </a14:m>
                <a:endParaRPr lang="en-US" altLang="ko-KR" b="0" dirty="0" smtClean="0">
                  <a:solidFill>
                    <a:schemeClr val="bg2"/>
                  </a:solidFill>
                  <a:latin typeface="Arial Unicode MS" pitchFamily="34" charset="-128"/>
                  <a:ea typeface="Cambria Math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sz="1800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Sort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Variables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On 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Sample</a:t>
                </a:r>
              </a:p>
              <a:p>
                <a:pPr marL="0" indent="0" eaLnBrk="1" hangingPunct="1"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Mean</a:t>
                </a:r>
              </a:p>
              <a:p>
                <a:pPr marL="0" indent="0" eaLnBrk="1" hangingPunct="1">
                  <a:buNone/>
                </a:pPr>
                <a:endParaRPr lang="en-US" altLang="ko-KR" dirty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>
                <a:blip r:embed="rId4"/>
                <a:stretch>
                  <a:fillRect l="-1769" t="-1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597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tx2"/>
            </a:gs>
            <a:gs pos="50000">
              <a:schemeClr val="tx1"/>
            </a:gs>
            <a:gs pos="100000">
              <a:srgbClr val="FFFF00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Marginal Distribution Plots</a:t>
            </a: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lnSpc>
                <a:spcPct val="200000"/>
              </a:lnSpc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Matlab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Software:</a:t>
            </a:r>
          </a:p>
          <a:p>
            <a:pPr marL="0" indent="0" algn="ctr" eaLnBrk="1" hangingPunct="1">
              <a:lnSpc>
                <a:spcPct val="200000"/>
              </a:lnSpc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MargDistPlotSM.m</a:t>
            </a: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lnSpc>
                <a:spcPct val="200000"/>
              </a:lnSpc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 </a:t>
            </a:r>
            <a:r>
              <a:rPr lang="en-US" altLang="ko-KR" i="1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General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Directory</a:t>
            </a:r>
          </a:p>
        </p:txBody>
      </p:sp>
    </p:spTree>
    <p:extLst>
      <p:ext uri="{BB962C8B-B14F-4D97-AF65-F5344CB8AC3E}">
        <p14:creationId xmlns:p14="http://schemas.microsoft.com/office/powerpoint/2010/main" val="10860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2D050"/>
            </a:gs>
            <a:gs pos="50000">
              <a:schemeClr val="bg1"/>
            </a:gs>
            <a:gs pos="100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914400"/>
          </a:xfrm>
        </p:spPr>
        <p:txBody>
          <a:bodyPr/>
          <a:lstStyle/>
          <a:p>
            <a:pPr eaLnBrk="1" hangingPunct="1"/>
            <a:r>
              <a:rPr lang="en-US" smtClean="0"/>
              <a:t>Object Oriented Data Analysis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990600"/>
            <a:ext cx="8229600" cy="5638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Three Major Parts of OODA Applications:</a:t>
            </a:r>
          </a:p>
          <a:p>
            <a:pPr eaLnBrk="1" hangingPunct="1">
              <a:buFontTx/>
              <a:buNone/>
            </a:pPr>
            <a:endParaRPr lang="en-US" sz="2400" dirty="0"/>
          </a:p>
          <a:p>
            <a:pPr eaLnBrk="1" hangingPunct="1">
              <a:buFontTx/>
              <a:buNone/>
            </a:pPr>
            <a:r>
              <a:rPr lang="en-US" dirty="0" smtClean="0">
                <a:solidFill>
                  <a:srgbClr val="7030A0"/>
                </a:solidFill>
              </a:rPr>
              <a:t>I.    Object Definition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7030A0"/>
                </a:solidFill>
              </a:rPr>
              <a:t>“What are the Data Objects?”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571500" indent="-571500" eaLnBrk="1" hangingPunct="1">
              <a:buAutoNum type="romanUcPeriod" startAt="2"/>
            </a:pPr>
            <a:r>
              <a:rPr lang="en-US" dirty="0" smtClean="0">
                <a:solidFill>
                  <a:srgbClr val="00B050"/>
                </a:solidFill>
              </a:rPr>
              <a:t>Exploratory Analysis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00B050"/>
                </a:solidFill>
              </a:rPr>
              <a:t>“What Is Data Structure / Drivers?”</a:t>
            </a:r>
          </a:p>
          <a:p>
            <a:pPr marL="0" indent="0" eaLnBrk="1" hangingPunct="1">
              <a:buNone/>
            </a:pPr>
            <a:endParaRPr lang="en-US" sz="2400" dirty="0"/>
          </a:p>
          <a:p>
            <a:pPr marL="0" indent="0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III.  Confirmatory Analysis / Validation</a:t>
            </a:r>
          </a:p>
          <a:p>
            <a:pPr marL="0" indent="0" algn="ctr" eaLnBrk="1" hangingPunct="1">
              <a:buNone/>
            </a:pPr>
            <a:r>
              <a:rPr lang="en-US" dirty="0" smtClean="0">
                <a:solidFill>
                  <a:srgbClr val="C00000"/>
                </a:solidFill>
              </a:rPr>
              <a:t>Is it Really There (vs. Noise Artifact)?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57200" y="5257800"/>
            <a:ext cx="7696200" cy="1143000"/>
          </a:xfrm>
          <a:prstGeom prst="roundRect">
            <a:avLst/>
          </a:prstGeom>
          <a:noFill/>
          <a:ln w="508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674654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654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</p:spPr>
            <p:txBody>
              <a:bodyPr/>
              <a:lstStyle/>
              <a:p>
                <a:pPr marL="0" indent="0" eaLnBrk="1" hangingPunct="1">
                  <a:buNone/>
                </a:pP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𝑛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262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C</a:t>
                </a: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hemical Compounds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</a:t>
                </a:r>
                <a14:m>
                  <m:oMath xmlns:m="http://schemas.openxmlformats.org/officeDocument/2006/math"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𝑑</m:t>
                    </m:r>
                    <m:r>
                      <a:rPr lang="en-US" altLang="en-US" i="1" dirty="0" smtClean="0">
                        <a:solidFill>
                          <a:srgbClr val="000000"/>
                        </a:solidFill>
                        <a:latin typeface="Cambria Math"/>
                      </a:rPr>
                      <m:t> = 2489</m:t>
                    </m:r>
                  </m:oMath>
                </a14:m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, Chemical “Descriptors”</a:t>
                </a:r>
              </a:p>
              <a:p>
                <a:pPr lvl="0" eaLnBrk="1" hangingPunct="1">
                  <a:lnSpc>
                    <a:spcPct val="150000"/>
                  </a:lnSpc>
                  <a:buSzPct val="100000"/>
                  <a:buFont typeface="Wingdings" panose="05000000000000000000" pitchFamily="2" charset="2"/>
                  <a:buChar char="Ø"/>
                </a:pPr>
                <a:r>
                  <a:rPr lang="en-US" altLang="en-US" dirty="0" smtClean="0">
                    <a:solidFill>
                      <a:srgbClr val="000000"/>
                    </a:solidFill>
                    <a:latin typeface="Tahoma"/>
                  </a:rPr>
                  <a:t>  Discrete 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Response:</a:t>
                </a:r>
              </a:p>
              <a:p>
                <a:pPr marL="0" lvl="0" indent="0" algn="ctr" eaLnBrk="1" hangingPunct="1">
                  <a:lnSpc>
                    <a:spcPct val="150000"/>
                  </a:lnSpc>
                  <a:buClr>
                    <a:srgbClr val="A50021"/>
                  </a:buClr>
                  <a:buSzPct val="75000"/>
                  <a:buNone/>
                </a:pPr>
                <a:r>
                  <a:rPr lang="en-US" altLang="en-US" dirty="0">
                    <a:solidFill>
                      <a:srgbClr val="3333FF"/>
                    </a:solidFill>
                    <a:latin typeface="Tahoma"/>
                  </a:rPr>
                  <a:t>0 – blue 0</a:t>
                </a:r>
                <a:r>
                  <a:rPr lang="en-US" altLang="en-US" dirty="0">
                    <a:solidFill>
                      <a:srgbClr val="000000"/>
                    </a:solidFill>
                    <a:latin typeface="Tahoma"/>
                  </a:rPr>
                  <a:t>,   </a:t>
                </a:r>
                <a:r>
                  <a:rPr lang="en-US" altLang="en-US" dirty="0">
                    <a:solidFill>
                      <a:srgbClr val="FF0000"/>
                    </a:solidFill>
                    <a:latin typeface="Tahoma"/>
                  </a:rPr>
                  <a:t> 1 – red +</a:t>
                </a: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Illustrated </a:t>
                </a:r>
                <a:r>
                  <a:rPr lang="en-US" altLang="ko-KR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MargDistPlot.m</a:t>
                </a: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endParaRPr lang="en-US" altLang="ko-KR" dirty="0" smtClean="0">
                  <a:solidFill>
                    <a:schemeClr val="bg2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  <a:p>
                <a:pPr marL="0" indent="0" eaLnBrk="1" hangingPunct="1">
                  <a:lnSpc>
                    <a:spcPct val="200000"/>
                  </a:lnSpc>
                  <a:buNone/>
                </a:pP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                                             (Thanks to Alex </a:t>
                </a:r>
                <a:r>
                  <a:rPr lang="en-US" altLang="ko-KR" sz="1800" dirty="0" err="1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Tropsha</a:t>
                </a:r>
                <a:r>
                  <a:rPr lang="en-US" altLang="ko-KR" sz="1800" dirty="0" smtClean="0">
                    <a:solidFill>
                      <a:schemeClr val="bg2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 Lab)</a:t>
                </a:r>
              </a:p>
            </p:txBody>
          </p:sp>
        </mc:Choice>
        <mc:Fallback xmlns="">
          <p:sp>
            <p:nvSpPr>
              <p:cNvPr id="23654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04800" y="838200"/>
                <a:ext cx="8610600" cy="5410200"/>
              </a:xfrm>
              <a:blipFill rotWithShape="1">
                <a:blip r:embed="rId3"/>
                <a:stretch>
                  <a:fillRect l="-1769" t="-1578" b="-77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257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962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Raw Data – PCA Scatterplot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Dominated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By Few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Compounds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Not Good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Blue 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-</a:t>
            </a:r>
            <a:r>
              <a:rPr lang="en-US" altLang="ko-KR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ko-KR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Red</a:t>
            </a:r>
            <a:endParaRPr lang="en-US" altLang="ko-KR" dirty="0" smtClean="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Separation</a:t>
            </a: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0616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MargDistPlot.m</a:t>
            </a: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– Sorted on Means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Revealed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Many 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Interesting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Features</a:t>
            </a:r>
          </a:p>
          <a:p>
            <a:pPr marL="0" indent="0" eaLnBrk="1" hangingPunct="1">
              <a:buNone/>
            </a:pP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Led To</a:t>
            </a:r>
          </a:p>
          <a:p>
            <a:pPr marL="0" indent="0" eaLnBrk="1" hangingPunct="1">
              <a:buNone/>
            </a:pPr>
            <a:r>
              <a:rPr lang="en-US" altLang="ko-KR" dirty="0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Data</a:t>
            </a:r>
          </a:p>
          <a:p>
            <a:pPr marL="0" indent="0" eaLnBrk="1" hangingPunct="1">
              <a:buNone/>
            </a:pPr>
            <a:r>
              <a:rPr lang="en-US" altLang="ko-KR" dirty="0" err="1" smtClean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Modifcation</a:t>
            </a:r>
            <a:endParaRPr lang="en-US" altLang="ko-KR" dirty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8145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2057400" y="3124200"/>
            <a:ext cx="1524000" cy="2133600"/>
          </a:xfrm>
          <a:prstGeom prst="straightConnector1">
            <a:avLst/>
          </a:prstGeom>
          <a:noFill/>
          <a:ln w="38100" cap="flat" cmpd="sng" algn="ctr">
            <a:solidFill>
              <a:srgbClr val="000000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784167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PCA on 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Deep 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Question: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Is</a:t>
            </a:r>
            <a:endParaRPr lang="en-US" altLang="en-US" dirty="0" smtClean="0">
              <a:solidFill>
                <a:srgbClr val="FF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Separation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Better?</a:t>
            </a: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29047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5">
                <a:lumMod val="50000"/>
              </a:schemeClr>
            </a:gs>
            <a:gs pos="50000">
              <a:schemeClr val="tx1"/>
            </a:gs>
            <a:gs pos="100000">
              <a:schemeClr val="accent5">
                <a:lumMod val="50000"/>
              </a:schemeClr>
            </a:gs>
          </a:gsLst>
          <a:lin ang="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7003" y="1941959"/>
            <a:ext cx="6956997" cy="4916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8001000" cy="762000"/>
          </a:xfrm>
        </p:spPr>
        <p:txBody>
          <a:bodyPr/>
          <a:lstStyle/>
          <a:p>
            <a:pPr eaLnBrk="1" hangingPunct="1"/>
            <a:r>
              <a:rPr lang="en-US" altLang="ko-KR" sz="4000" dirty="0">
                <a:solidFill>
                  <a:schemeClr val="bg2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Recall Drug Discovery Data</a:t>
            </a:r>
            <a:endParaRPr lang="en-US" altLang="ko-KR" sz="40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838200"/>
            <a:ext cx="8610600" cy="5410200"/>
          </a:xfrm>
        </p:spPr>
        <p:txBody>
          <a:bodyPr/>
          <a:lstStyle/>
          <a:p>
            <a:pPr marL="45720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PCA on </a:t>
            </a: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Standardized 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Non-Binary Variables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Interesting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 smtClean="0">
                <a:solidFill>
                  <a:srgbClr val="000000"/>
                </a:solidFill>
                <a:latin typeface="Tahoma"/>
              </a:rPr>
              <a:t>Structure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Clusters?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>
              <a:solidFill>
                <a:srgbClr val="000000"/>
              </a:solidFill>
              <a:latin typeface="Tahoma"/>
            </a:endParaRP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000000"/>
                </a:solidFill>
                <a:latin typeface="Tahoma"/>
              </a:rPr>
              <a:t>Stronger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r>
              <a:rPr lang="en-US" altLang="en-US" dirty="0">
                <a:solidFill>
                  <a:srgbClr val="FF0000"/>
                </a:solidFill>
                <a:latin typeface="Tahoma"/>
              </a:rPr>
              <a:t>Red</a:t>
            </a:r>
            <a:r>
              <a:rPr lang="en-US" altLang="en-US" dirty="0">
                <a:solidFill>
                  <a:srgbClr val="000000"/>
                </a:solidFill>
                <a:latin typeface="Tahoma"/>
              </a:rPr>
              <a:t> vs. </a:t>
            </a:r>
            <a:r>
              <a:rPr lang="en-US" altLang="en-US" dirty="0">
                <a:solidFill>
                  <a:srgbClr val="0000FF"/>
                </a:solidFill>
                <a:latin typeface="Tahoma"/>
              </a:rPr>
              <a:t>Blue</a:t>
            </a:r>
          </a:p>
          <a:p>
            <a:pPr marL="457200" lvl="0" indent="-457200" eaLnBrk="1" hangingPunct="1">
              <a:buClr>
                <a:srgbClr val="A50021"/>
              </a:buClr>
              <a:buSzPct val="75000"/>
              <a:buNone/>
            </a:pPr>
            <a:endParaRPr lang="en-US" altLang="en-US" dirty="0" smtClean="0">
              <a:solidFill>
                <a:srgbClr val="000000"/>
              </a:solidFill>
              <a:latin typeface="Tahoma"/>
            </a:endParaRPr>
          </a:p>
          <a:p>
            <a:pPr marL="0" indent="0" eaLnBrk="1" hangingPunct="1">
              <a:buNone/>
            </a:pPr>
            <a:endParaRPr lang="en-US" altLang="ko-KR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eaLnBrk="1" hangingPunct="1">
              <a:buNone/>
            </a:pPr>
            <a:endParaRPr lang="en-US" altLang="ko-KR" sz="1800" dirty="0" smtClean="0">
              <a:solidFill>
                <a:schemeClr val="bg2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8455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2_Default Design">
  <a:themeElements>
    <a:clrScheme name="Default Design 1">
      <a:dk1>
        <a:srgbClr val="000000"/>
      </a:dk1>
      <a:lt1>
        <a:srgbClr val="FFFFFF"/>
      </a:lt1>
      <a:dk2>
        <a:srgbClr val="0000FF"/>
      </a:dk2>
      <a:lt2>
        <a:srgbClr val="FFFF00"/>
      </a:lt2>
      <a:accent1>
        <a:srgbClr val="FF9900"/>
      </a:accent1>
      <a:accent2>
        <a:srgbClr val="00FFFF"/>
      </a:accent2>
      <a:accent3>
        <a:srgbClr val="AAAAFF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4255</TotalTime>
  <Words>2733</Words>
  <Application>Microsoft Office PowerPoint</Application>
  <PresentationFormat>On-screen Show (4:3)</PresentationFormat>
  <Paragraphs>1243</Paragraphs>
  <Slides>143</Slides>
  <Notes>143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143</vt:i4>
      </vt:variant>
    </vt:vector>
  </HeadingPairs>
  <TitlesOfParts>
    <vt:vector size="156" baseType="lpstr">
      <vt:lpstr>Arial Unicode MS</vt:lpstr>
      <vt:lpstr>Gulim</vt:lpstr>
      <vt:lpstr>Gulim</vt:lpstr>
      <vt:lpstr>맑은 고딕</vt:lpstr>
      <vt:lpstr>Arial</vt:lpstr>
      <vt:lpstr>Cambria Math</vt:lpstr>
      <vt:lpstr>Courier New</vt:lpstr>
      <vt:lpstr>Tahoma</vt:lpstr>
      <vt:lpstr>Times New Roman</vt:lpstr>
      <vt:lpstr>Wingdings</vt:lpstr>
      <vt:lpstr>3_Default Design</vt:lpstr>
      <vt:lpstr>Default Design</vt:lpstr>
      <vt:lpstr>12_Default Design</vt:lpstr>
      <vt:lpstr>Participant Presentations</vt:lpstr>
      <vt:lpstr>Limitation of PCA</vt:lpstr>
      <vt:lpstr>Correlation PCA</vt:lpstr>
      <vt:lpstr>Correlation PCA</vt:lpstr>
      <vt:lpstr>NCI 60:  Can we find classes Using PCA view?</vt:lpstr>
      <vt:lpstr>NCI 60:  Views using DWD Dir’ns (focus on biology)</vt:lpstr>
      <vt:lpstr>Big Picture Data Visualization</vt:lpstr>
      <vt:lpstr>Marginal Distribution Plots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Marg. Dist. Plot Data Example</vt:lpstr>
      <vt:lpstr>Matlab Software</vt:lpstr>
      <vt:lpstr>Matlab Software</vt:lpstr>
      <vt:lpstr>Matlab Software</vt:lpstr>
      <vt:lpstr>Matlab Software</vt:lpstr>
      <vt:lpstr>Matlab Software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Basics</vt:lpstr>
      <vt:lpstr>Matlab Script Files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Functional Data Analysis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Matlab Script Files</vt:lpstr>
      <vt:lpstr>Marginal Distribution Plots</vt:lpstr>
      <vt:lpstr>Marginal Distribution Plots</vt:lpstr>
      <vt:lpstr>Object Oriented Data Analysis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Recall Drug Discovery Data</vt:lpstr>
      <vt:lpstr>Caution</vt:lpstr>
      <vt:lpstr>Caution</vt:lpstr>
      <vt:lpstr>Caution</vt:lpstr>
      <vt:lpstr>Caution</vt:lpstr>
      <vt:lpstr>Caution</vt:lpstr>
      <vt:lpstr>Caution</vt:lpstr>
      <vt:lpstr>Caution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  <vt:lpstr>DiProPerm Hypothesis Test</vt:lpstr>
    </vt:vector>
  </TitlesOfParts>
  <Company>Dell Computer Corporation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Preferred Customer</dc:creator>
  <cp:lastModifiedBy>Marron, James Stephen</cp:lastModifiedBy>
  <cp:revision>282</cp:revision>
  <dcterms:created xsi:type="dcterms:W3CDTF">2001-06-08T01:38:43Z</dcterms:created>
  <dcterms:modified xsi:type="dcterms:W3CDTF">2017-08-31T17:53:54Z</dcterms:modified>
</cp:coreProperties>
</file>