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83703" r:id="rId3"/>
  </p:sldMasterIdLst>
  <p:notesMasterIdLst>
    <p:notesMasterId r:id="rId99"/>
  </p:notesMasterIdLst>
  <p:sldIdLst>
    <p:sldId id="473" r:id="rId4"/>
    <p:sldId id="474" r:id="rId5"/>
    <p:sldId id="477" r:id="rId6"/>
    <p:sldId id="746" r:id="rId7"/>
    <p:sldId id="595" r:id="rId8"/>
    <p:sldId id="601" r:id="rId9"/>
    <p:sldId id="602" r:id="rId10"/>
    <p:sldId id="606" r:id="rId11"/>
    <p:sldId id="470" r:id="rId12"/>
    <p:sldId id="462" r:id="rId13"/>
    <p:sldId id="591" r:id="rId14"/>
    <p:sldId id="592" r:id="rId15"/>
    <p:sldId id="647" r:id="rId16"/>
    <p:sldId id="657" r:id="rId17"/>
    <p:sldId id="658" r:id="rId18"/>
    <p:sldId id="667" r:id="rId19"/>
    <p:sldId id="665" r:id="rId20"/>
    <p:sldId id="684" r:id="rId21"/>
    <p:sldId id="668" r:id="rId22"/>
    <p:sldId id="669" r:id="rId23"/>
    <p:sldId id="670" r:id="rId24"/>
    <p:sldId id="671" r:id="rId25"/>
    <p:sldId id="672" r:id="rId26"/>
    <p:sldId id="673" r:id="rId27"/>
    <p:sldId id="674" r:id="rId28"/>
    <p:sldId id="675" r:id="rId29"/>
    <p:sldId id="676" r:id="rId30"/>
    <p:sldId id="677" r:id="rId31"/>
    <p:sldId id="678" r:id="rId32"/>
    <p:sldId id="679" r:id="rId33"/>
    <p:sldId id="680" r:id="rId34"/>
    <p:sldId id="681" r:id="rId35"/>
    <p:sldId id="682" r:id="rId36"/>
    <p:sldId id="683" r:id="rId37"/>
    <p:sldId id="687" r:id="rId38"/>
    <p:sldId id="692" r:id="rId39"/>
    <p:sldId id="693" r:id="rId40"/>
    <p:sldId id="694" r:id="rId41"/>
    <p:sldId id="695" r:id="rId42"/>
    <p:sldId id="696" r:id="rId43"/>
    <p:sldId id="697" r:id="rId44"/>
    <p:sldId id="698" r:id="rId45"/>
    <p:sldId id="699" r:id="rId46"/>
    <p:sldId id="700" r:id="rId47"/>
    <p:sldId id="701" r:id="rId48"/>
    <p:sldId id="702" r:id="rId49"/>
    <p:sldId id="703" r:id="rId50"/>
    <p:sldId id="704" r:id="rId51"/>
    <p:sldId id="705" r:id="rId52"/>
    <p:sldId id="706" r:id="rId53"/>
    <p:sldId id="707" r:id="rId54"/>
    <p:sldId id="708" r:id="rId55"/>
    <p:sldId id="709" r:id="rId56"/>
    <p:sldId id="710" r:id="rId57"/>
    <p:sldId id="712" r:id="rId58"/>
    <p:sldId id="713" r:id="rId59"/>
    <p:sldId id="714" r:id="rId60"/>
    <p:sldId id="715" r:id="rId61"/>
    <p:sldId id="716" r:id="rId62"/>
    <p:sldId id="717" r:id="rId63"/>
    <p:sldId id="718" r:id="rId64"/>
    <p:sldId id="719" r:id="rId65"/>
    <p:sldId id="720" r:id="rId66"/>
    <p:sldId id="721" r:id="rId67"/>
    <p:sldId id="722" r:id="rId68"/>
    <p:sldId id="723" r:id="rId69"/>
    <p:sldId id="724" r:id="rId70"/>
    <p:sldId id="725" r:id="rId71"/>
    <p:sldId id="726" r:id="rId72"/>
    <p:sldId id="728" r:id="rId73"/>
    <p:sldId id="729" r:id="rId74"/>
    <p:sldId id="730" r:id="rId75"/>
    <p:sldId id="731" r:id="rId76"/>
    <p:sldId id="732" r:id="rId77"/>
    <p:sldId id="733" r:id="rId78"/>
    <p:sldId id="734" r:id="rId79"/>
    <p:sldId id="735" r:id="rId80"/>
    <p:sldId id="736" r:id="rId81"/>
    <p:sldId id="737" r:id="rId82"/>
    <p:sldId id="738" r:id="rId83"/>
    <p:sldId id="739" r:id="rId84"/>
    <p:sldId id="740" r:id="rId85"/>
    <p:sldId id="741" r:id="rId86"/>
    <p:sldId id="742" r:id="rId87"/>
    <p:sldId id="743" r:id="rId88"/>
    <p:sldId id="745" r:id="rId89"/>
    <p:sldId id="747" r:id="rId90"/>
    <p:sldId id="748" r:id="rId91"/>
    <p:sldId id="749" r:id="rId92"/>
    <p:sldId id="750" r:id="rId93"/>
    <p:sldId id="751" r:id="rId94"/>
    <p:sldId id="752" r:id="rId95"/>
    <p:sldId id="753" r:id="rId96"/>
    <p:sldId id="754" r:id="rId97"/>
    <p:sldId id="755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FF"/>
    <a:srgbClr val="D357FF"/>
    <a:srgbClr val="FFB279"/>
    <a:srgbClr val="DA71FF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4" d="100"/>
          <a:sy n="64" d="100"/>
        </p:scale>
        <p:origin x="135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3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79F4C-DB23-44A1-936A-1195D8A6E1B2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696719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7BC42-C68E-4F96-9D07-5E4C2F1EE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EGCD1Clust4a.ps</a:t>
            </a:r>
          </a:p>
        </p:txBody>
      </p:sp>
    </p:spTree>
    <p:extLst>
      <p:ext uri="{BB962C8B-B14F-4D97-AF65-F5344CB8AC3E}">
        <p14:creationId xmlns:p14="http://schemas.microsoft.com/office/powerpoint/2010/main" val="2306022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9DACD-E97C-44D1-9BA0-9CDAE6781B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EGCD1Clust4aDP2d.ps</a:t>
            </a:r>
          </a:p>
        </p:txBody>
      </p:sp>
    </p:spTree>
    <p:extLst>
      <p:ext uri="{BB962C8B-B14F-4D97-AF65-F5344CB8AC3E}">
        <p14:creationId xmlns:p14="http://schemas.microsoft.com/office/powerpoint/2010/main" val="2594381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962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504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31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628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D1124-D916-4F6B-AF45-662D40CE42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030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32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11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1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848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843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03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55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75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36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28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42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426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06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8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55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55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0330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88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979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A598D6-F604-490D-AA01-E856A7D26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74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1DE32-C44C-4708-A992-C96059539B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3485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A6C729-55AA-4084-B29C-0E114D2539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758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C9CBA-E599-4EC3-95BE-1B7053CCA9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821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C9CBA-E599-4EC3-95BE-1B7053CCA9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97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1043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9026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5362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98505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5725F-6A1C-4665-974A-F142D0323C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58961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C1D1D-591E-4445-B475-B3FEFF602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64675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31B01-D31B-4AE7-AB48-50E37AFA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97313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6EE46-7A67-4576-BFDC-144BBBD8CA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74955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2D828-9F51-4B9C-8219-9391851372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8663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D57A6-1520-4809-9910-152C9A62A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7507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71376-885A-46C1-B4CA-CD2186B13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603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13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A08ADC-7998-4F16-8194-B5725E4C1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12713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DD920-810C-420F-B02D-E5B7DD478D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60013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D15ED-4B83-41CB-95C1-3CF4DECC4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70565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B4B5B-FD43-4027-955A-A6A664B4A0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81658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37068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86078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5976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55656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14015-ACD1-4BB6-829C-2C7668ABE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36445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A7E05-32A0-48B3-97D9-439A2470CD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753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401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7500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78987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5924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05117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8327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40584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61329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143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43237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051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408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7209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1652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63615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49413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37748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69882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506111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7001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789610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607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4000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908219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38230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78084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325780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84201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79507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306083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601854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195054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749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01AB9-1534-4877-B9D9-79601ECC6AED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2204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620468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95240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20351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18350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079257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82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421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32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159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246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287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18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64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861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804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263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17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0048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792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7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7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5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7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4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7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6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9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8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3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8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881fall2017.web.unc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881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hlinkClick r:id="rId3"/>
              </a:rPr>
              <a:t>Steve 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1371877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1752600" y="1143000"/>
            <a:ext cx="6248400" cy="4876800"/>
            <a:chOff x="1752600" y="1143000"/>
            <a:chExt cx="6248400" cy="4876800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143000"/>
              <a:ext cx="6248400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Terminology: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“</a:t>
              </a:r>
              <a:r>
                <a:rPr lang="en-US" sz="2400" dirty="0" smtClean="0">
                  <a:solidFill>
                    <a:srgbClr val="FF0000"/>
                  </a:solidFill>
                </a:rPr>
                <a:t>Loadings Plots”                       “Scores Plots”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781800" y="1981200"/>
              <a:ext cx="838200" cy="2133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781800" y="1973997"/>
              <a:ext cx="838200" cy="40458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209800" y="1905000"/>
              <a:ext cx="1066800" cy="2209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590800" y="1905000"/>
              <a:ext cx="685800" cy="411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72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  <p:extLst>
      <p:ext uri="{BB962C8B-B14F-4D97-AF65-F5344CB8AC3E}">
        <p14:creationId xmlns:p14="http://schemas.microsoft.com/office/powerpoint/2010/main" val="11849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  <p:extLst>
      <p:ext uri="{BB962C8B-B14F-4D97-AF65-F5344CB8AC3E}">
        <p14:creationId xmlns:p14="http://schemas.microsoft.com/office/powerpoint/2010/main" val="31627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58873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9783" y="990600"/>
            <a:ext cx="355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99FF99"/>
                </a:solidFill>
              </a:rPr>
              <a:t>Visualization in Descriptor Space</a:t>
            </a:r>
          </a:p>
        </p:txBody>
      </p:sp>
    </p:spTree>
    <p:extLst>
      <p:ext uri="{BB962C8B-B14F-4D97-AF65-F5344CB8AC3E}">
        <p14:creationId xmlns:p14="http://schemas.microsoft.com/office/powerpoint/2010/main" val="15329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0783" y="838200"/>
            <a:ext cx="316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99FF99"/>
                </a:solidFill>
              </a:rPr>
              <a:t>Visualization in </a:t>
            </a:r>
            <a:r>
              <a:rPr lang="en-US" dirty="0" smtClean="0">
                <a:solidFill>
                  <a:srgbClr val="99FF99"/>
                </a:solidFill>
              </a:rPr>
              <a:t>Object </a:t>
            </a:r>
            <a:r>
              <a:rPr lang="en-US" dirty="0">
                <a:solidFill>
                  <a:srgbClr val="99FF99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42150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Strongly Feels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Scaling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Each Variable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May want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each variable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(i.e. subtract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divide by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Whitening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Equivalent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 PCA on Correlation Matrix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Correlation PCA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1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related (&amp; better known?) variation of PCA: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matrix with correlation matrix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do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505200" y="2817813"/>
          <a:ext cx="4419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4" imgW="3924000" imgH="1803240" progId="Equation.3">
                  <p:embed/>
                </p:oleObj>
              </mc:Choice>
              <mc:Fallback>
                <p:oleObj name="Equation" r:id="rId4" imgW="3924000" imgH="1803240" progId="Equation.3">
                  <p:embed/>
                  <p:pic>
                    <p:nvPicPr>
                      <p:cNvPr id="921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7813"/>
                        <a:ext cx="4419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2286000" y="5461000"/>
          <a:ext cx="3581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6" imgW="2984500" imgH="889000" progId="Equation.3">
                  <p:embed/>
                </p:oleObj>
              </mc:Choice>
              <mc:Fallback>
                <p:oleObj name="Equation" r:id="rId6" imgW="2984500" imgH="889000" progId="Equation.3">
                  <p:embed/>
                  <p:pic>
                    <p:nvPicPr>
                      <p:cNvPr id="921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81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5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use correlation matrix?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Makes features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Height, Weight, Age, $, 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in point cloud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meaningful or useful?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unimportant directions dominate?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3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Illustrate with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https://stor881fall2017.web.unc.edu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eaLnBrk="1" hangingPunct="1">
              <a:lnSpc>
                <a:spcPct val="250000"/>
              </a:lnSpc>
            </a:pPr>
            <a:r>
              <a:rPr lang="en-US" dirty="0"/>
              <a:t>Will Post Daily Power Points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/>
              <a:t>Also Keep Running List of References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97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933699" y="1409702"/>
            <a:ext cx="533402" cy="1066799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1143000" y="1676401"/>
            <a:ext cx="2057400" cy="13715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529618" y="2634018"/>
            <a:ext cx="533402" cy="4104566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990600" y="4953002"/>
            <a:ext cx="4805719" cy="6857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722778" y="1981200"/>
            <a:ext cx="2382622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38400" y="3581400"/>
            <a:ext cx="2667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Very Small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22778" y="4953000"/>
            <a:ext cx="1087222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22778" y="4953000"/>
            <a:ext cx="1239622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22778" y="1295400"/>
            <a:ext cx="5506822" cy="365760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Look Very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7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Can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Mean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V="1">
            <a:off x="2209800" y="1066800"/>
            <a:ext cx="3048000" cy="457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7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(sin &amp; cos)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 (Typical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Default)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Comp’s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Visible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or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???</a:t>
            </a:r>
            <a:endParaRPr lang="en-US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600200" y="4343400"/>
            <a:ext cx="2362200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00200" y="4343400"/>
            <a:ext cx="2362200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Grading Based on: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 smtClean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5 – 10 minute talks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By Enrolled Students</a:t>
            </a:r>
          </a:p>
          <a:p>
            <a:pPr eaLnBrk="1" hangingPunct="1"/>
            <a:r>
              <a:rPr lang="en-US" dirty="0" smtClean="0"/>
              <a:t>Hopefully Others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4104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1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Rescaled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Its S.D.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4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“Right”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make choice: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Decide whether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whitening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useful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 personal use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is rare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people use it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the time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1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can provide useful projection directions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can’t “see everything”…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Reason: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PCA finds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dir’ns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maximal variation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Which may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obscure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interesting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53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Apple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Banana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Obscured by “noisy dimensions”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3 PC directions only show noise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Study some rotations, to find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99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" name="ToyEGAppleBananaPear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9525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Rotation shows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Apple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Banana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Pear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Example constructed as: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make these in 3-d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Add 3 dimensions of high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s.d.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noise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Carefully watch axis labels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158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Point: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May be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Important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Data Structure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Not Visible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in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Few PCs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710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Prepare to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(????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2820393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 = Vectors of Gene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2192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Example from: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Liu et al (2009)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 Cancer</a:t>
            </a:r>
            <a:endParaRPr lang="en-US" altLang="ko-KR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7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classes: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try “unsupervised view”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switch off class colors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turn on colors, to identify clusters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“supervised view”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33528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7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8835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5046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need to look at more PCs?</a:t>
            </a:r>
          </a:p>
          <a:p>
            <a:pPr marL="457200" indent="-457200"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array of such PCA projections: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66800" y="3657600"/>
          <a:ext cx="71199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4" imgW="2552400" imgH="672840" progId="Equation.3">
                  <p:embed/>
                </p:oleObj>
              </mc:Choice>
              <mc:Fallback>
                <p:oleObj name="Equation" r:id="rId4" imgW="2552400" imgH="672840" progId="Equation.3">
                  <p:embed/>
                  <p:pic>
                    <p:nvPicPr>
                      <p:cNvPr id="237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711993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6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396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39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2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416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1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8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37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3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57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5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0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Starting Point: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Data Object </a:t>
            </a:r>
            <a:r>
              <a:rPr lang="en-US" sz="3200" i="1" dirty="0" smtClean="0">
                <a:solidFill>
                  <a:srgbClr val="000000"/>
                </a:solidFill>
              </a:rPr>
              <a:t>Selection</a:t>
            </a:r>
            <a:endParaRPr lang="en-US" sz="3200" i="1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“What should be the data objects?”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Two Main Parts: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Object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Determination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Object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Representation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(e.g. Mortality Data)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92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78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7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98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9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0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9-12?</a:t>
            </a:r>
          </a:p>
        </p:txBody>
      </p:sp>
      <p:pic>
        <p:nvPicPr>
          <p:cNvPr id="2519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51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7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 vs. 9-12?</a:t>
            </a: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53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3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- six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have other drivers</a:t>
            </a:r>
          </a:p>
          <a:p>
            <a:pPr marL="457200" indent="-457200" eaLnBrk="1" hangingPunct="1"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There Better Directions?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“feels” maximal variation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</p:txBody>
      </p:sp>
    </p:spTree>
    <p:extLst>
      <p:ext uri="{BB962C8B-B14F-4D97-AF65-F5344CB8AC3E}">
        <p14:creationId xmlns:p14="http://schemas.microsoft.com/office/powerpoint/2010/main" val="29334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  <a:p>
            <a:pPr marL="457200" indent="-457200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Directions to “Best Separate” Classes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Disjoint Pairs  (thus 4 Directions)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DWD: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Discrimination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(&amp; Motivated) Later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All Data on These 4 Directions</a:t>
            </a:r>
          </a:p>
        </p:txBody>
      </p:sp>
    </p:spTree>
    <p:extLst>
      <p:ext uri="{BB962C8B-B14F-4D97-AF65-F5344CB8AC3E}">
        <p14:creationId xmlns:p14="http://schemas.microsoft.com/office/powerpoint/2010/main" val="36492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238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</p:txBody>
      </p:sp>
    </p:spTree>
    <p:extLst>
      <p:ext uri="{BB962C8B-B14F-4D97-AF65-F5344CB8AC3E}">
        <p14:creationId xmlns:p14="http://schemas.microsoft.com/office/powerpoint/2010/main" val="25874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DWD Directions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 Orthogonal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(PCA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may be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 a constraint)</a:t>
            </a:r>
          </a:p>
        </p:txBody>
      </p:sp>
    </p:spTree>
    <p:extLst>
      <p:ext uri="{BB962C8B-B14F-4D97-AF65-F5344CB8AC3E}">
        <p14:creationId xmlns:p14="http://schemas.microsoft.com/office/powerpoint/2010/main" val="35185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8424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212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Return to Organizational Structure:    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Data Matrix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Convention Here: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FF0000"/>
                    </a:solidFill>
                    <a:sym typeface="Wingdings" pitchFamily="2" charset="2"/>
                  </a:rPr>
                  <a:t>Columns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are Data Objects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4800" dirty="0" smtClean="0">
                    <a:solidFill>
                      <a:srgbClr val="000000"/>
                    </a:solidFill>
                    <a:sym typeface="Wingdings" pitchFamily="2" charset="2"/>
                  </a:rPr>
                  <a:t>Caution:   Not Always Done!</a:t>
                </a: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212453"/>
              </a:xfrm>
              <a:prstGeom prst="rect">
                <a:avLst/>
              </a:prstGeom>
              <a:blipFill>
                <a:blip r:embed="rId3"/>
                <a:stretch>
                  <a:fillRect l="-3377" t="-1520" b="-5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133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3868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so distinct as in DWD view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constraint???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orthogonal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why later)</a:t>
            </a:r>
          </a:p>
        </p:txBody>
      </p:sp>
    </p:spTree>
    <p:extLst>
      <p:ext uri="{BB962C8B-B14F-4D97-AF65-F5344CB8AC3E}">
        <p14:creationId xmlns:p14="http://schemas.microsoft.com/office/powerpoint/2010/main" val="33742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 </a:t>
                </a:r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Columns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Data Objects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(recall not everybody does this,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rows are data objects in R &amp; SAS)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Widely Understood)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(Most Analysts Don’t Look Enough at Data)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62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  (e.g. PCA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decomp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2936" r="7447" b="40702"/>
          <a:stretch/>
        </p:blipFill>
        <p:spPr bwMode="auto">
          <a:xfrm>
            <a:off x="2066925" y="1162050"/>
            <a:ext cx="70961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6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(e.g. scatterplot matrices)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b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1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Marginal Distributions   (1-d each “variable”)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r="-148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1600200"/>
            <a:ext cx="8458200" cy="4572000"/>
            <a:chOff x="381000" y="1600200"/>
            <a:chExt cx="84582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3124200" y="1600200"/>
              <a:ext cx="24384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81000" y="6172200"/>
              <a:ext cx="845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5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Ideas: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For Each Variable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Study 1-d Distributions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Simultaneous Views: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Jitter Plots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Smooth Histograms (Kernel Density Est’s)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546" t="6052" r="50000" b="47505"/>
          <a:stretch/>
        </p:blipFill>
        <p:spPr bwMode="auto">
          <a:xfrm>
            <a:off x="3378790" y="0"/>
            <a:ext cx="5765210" cy="45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276600" y="1066800"/>
            <a:ext cx="3733800" cy="3494224"/>
            <a:chOff x="3276600" y="1066800"/>
            <a:chExt cx="3733800" cy="349422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276600" y="1066800"/>
              <a:ext cx="2209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76600" y="3276600"/>
              <a:ext cx="37338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7200" y="1600200"/>
            <a:ext cx="3429000" cy="3494224"/>
            <a:chOff x="2971800" y="1066800"/>
            <a:chExt cx="3429000" cy="3494224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971800" y="1066800"/>
              <a:ext cx="304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276600" y="3276600"/>
              <a:ext cx="31242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61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View: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4 x 4 Grid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Since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Comfortable Number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Lose Detail for More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&gt;16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Choose </a:t>
                </a:r>
                <a:r>
                  <a:rPr lang="en-US" altLang="ko-KR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Representative Subset</a:t>
                </a:r>
              </a:p>
              <a:p>
                <a:pPr marL="457200" lvl="1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(Since often too many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at 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Representative Subset of Variables: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Sort Variables on a Data Summary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Mean,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.D., Skewness, Median, …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Usually Take Nearly Equally Spaced Grid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Sometimes Specify Variables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E.g. All Largest (or Smallest) Summaries</a:t>
            </a:r>
          </a:p>
        </p:txBody>
      </p:sp>
    </p:spTree>
    <p:extLst>
      <p:ext uri="{BB962C8B-B14F-4D97-AF65-F5344CB8AC3E}">
        <p14:creationId xmlns:p14="http://schemas.microsoft.com/office/powerpoint/2010/main" val="26021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Row vs. Column Choice by Areas: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Columns as Data Objects: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Linear Algebra (column vectors)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Bioinformatics (from Excel restrictions)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Rows as Data Objects: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Statistical Data Bases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Linear Models</a:t>
            </a:r>
          </a:p>
        </p:txBody>
      </p:sp>
    </p:spTree>
    <p:extLst>
      <p:ext uri="{BB962C8B-B14F-4D97-AF65-F5344CB8AC3E}">
        <p14:creationId xmlns:p14="http://schemas.microsoft.com/office/powerpoint/2010/main" val="3299058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Often Useful for: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Determination / Representation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1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Which Variables to Include?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How to Scale Variables?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Need to Transform (e.g. log) Variables?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2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Logarithmically Spaced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7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819400"/>
            <a:ext cx="3200400" cy="3642682"/>
            <a:chOff x="381000" y="2819400"/>
            <a:chExt cx="3200400" cy="3642682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4399979"/>
              <a:ext cx="205216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Summary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Plot with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Spacing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819400"/>
              <a:ext cx="1148235" cy="236740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1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2895600"/>
            <a:ext cx="3124200" cy="3609439"/>
            <a:chOff x="-53403" y="2362200"/>
            <a:chExt cx="3124200" cy="3609439"/>
          </a:xfrm>
        </p:grpSpPr>
        <p:sp>
          <p:nvSpPr>
            <p:cNvPr id="2" name="TextBox 1"/>
            <p:cNvSpPr txBox="1"/>
            <p:nvPr/>
          </p:nvSpPr>
          <p:spPr>
            <a:xfrm>
              <a:off x="-53403" y="4401979"/>
              <a:ext cx="28039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Dashed Lines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Correspond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1-d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Distn’s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362200"/>
              <a:ext cx="637632" cy="282461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2638968" y="3048000"/>
            <a:ext cx="1399632" cy="267221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76600" y="2895600"/>
            <a:ext cx="4038600" cy="2824610"/>
            <a:chOff x="3276600" y="2895600"/>
            <a:chExt cx="4038600" cy="282461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038600" y="3048000"/>
              <a:ext cx="1905000" cy="267221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76600" y="2895600"/>
              <a:ext cx="4038600" cy="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2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971800"/>
            <a:ext cx="4343400" cy="2505397"/>
            <a:chOff x="381000" y="2971800"/>
            <a:chExt cx="4343400" cy="25053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399979"/>
              <a:ext cx="24400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Wide 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Poissons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821092" y="2971800"/>
              <a:ext cx="1903308" cy="1966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821092" y="4938588"/>
            <a:ext cx="4417908" cy="85261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Deviation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6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Skewness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 Asymmetry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Left Skewed                Right Skewed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Negative and positive skew diagrams (English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3" y="3276600"/>
            <a:ext cx="7481017" cy="2667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481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Skewness</a:t>
                </a:r>
              </a:p>
              <a:p>
                <a:pPr marL="0" indent="0" algn="ctr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Quantification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   Based on “Moments”</a:t>
                </a: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“Central 3</a:t>
                </a:r>
                <a:r>
                  <a:rPr lang="en-US" baseline="300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rd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Moment”     (Also Rescaled)</a:t>
                </a: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 0 at Gaussian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1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5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Object Space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   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Descriptor Space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Toy Example: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Enables Visualization of BOTH Spaces 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blipFill>
                <a:blip r:embed="rId3"/>
                <a:stretch>
                  <a:fillRect l="-1909" t="-1377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628" t="74935" r="20749"/>
          <a:stretch/>
        </p:blipFill>
        <p:spPr>
          <a:xfrm>
            <a:off x="990600" y="2458418"/>
            <a:ext cx="7132358" cy="34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10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(and Scaled) 4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0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0 at Gaussian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Think of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Departures From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Gaussian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always done)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10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43400" y="3048000"/>
            <a:ext cx="26670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14800" y="3124200"/>
            <a:ext cx="2286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2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 Graphic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mvpprograms.com)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</a:t>
            </a:r>
            <a:b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at Peak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Tails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(with controlled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variance)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3657600"/>
            <a:ext cx="3657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4267200"/>
            <a:ext cx="59436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4267200"/>
            <a:ext cx="23622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5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Negative</a:t>
            </a:r>
            <a:b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in Flanks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4267200"/>
            <a:ext cx="43434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4267200"/>
            <a:ext cx="28956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Kurtosis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6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 Useful Summaries: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Mean, SD,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Kurtosis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# Unique,    # Most Frequent,    # 0s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Measures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L-statistics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Entropy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Continuity Measure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⋮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Data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C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Chemical “Descriptors”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Discrete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0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(Thanks to Alex </a:t>
                </a:r>
                <a:r>
                  <a:rPr lang="en-US" altLang="ko-KR" sz="1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Tropsha</a:t>
                </a: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Lab)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PCA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Good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8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Crazy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They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PCA???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2590800"/>
            <a:ext cx="28956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71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Aside on Visualization: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800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4800" dirty="0" smtClean="0"/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/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/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Called </a:t>
                </a:r>
                <a:r>
                  <a:rPr lang="en-US" sz="3200" i="1" dirty="0" smtClean="0"/>
                  <a:t>Parallel Coordinate View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by Inselberg (1985, 2005)</a:t>
                </a:r>
                <a:endParaRPr lang="en-US" sz="3200" dirty="0"/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blipFill rotWithShape="1">
                <a:blip r:embed="rId3"/>
                <a:stretch>
                  <a:fillRect l="-1945" b="-13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31242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6576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67600" y="3505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6"/>
            <a:endCxn id="18" idx="1"/>
          </p:cNvCxnSpPr>
          <p:nvPr/>
        </p:nvCxnSpPr>
        <p:spPr>
          <a:xfrm>
            <a:off x="4572000" y="2895600"/>
            <a:ext cx="479518" cy="25091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200400"/>
            <a:ext cx="609600" cy="1524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2200" y="3657600"/>
            <a:ext cx="685800" cy="762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</p:cNvCxnSpPr>
          <p:nvPr/>
        </p:nvCxnSpPr>
        <p:spPr>
          <a:xfrm flipV="1">
            <a:off x="6781800" y="3581400"/>
            <a:ext cx="762000" cy="1524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0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Many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Variation???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3505200"/>
            <a:ext cx="2819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98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Suspicious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 ???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524000" y="2667000"/>
            <a:ext cx="3429000" cy="173297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25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Sub-Densities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Differences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87003" y="3124201"/>
            <a:ext cx="3832797" cy="289559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91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3352800"/>
            <a:ext cx="5562600" cy="2438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65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Standard Deviation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Large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of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(No Useful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 Info…)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38400" y="2362200"/>
            <a:ext cx="1066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30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Values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Note:    Sometimes Such Values Are Used To Code Missing Values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(And Nobody Remembers to Say So)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(Not Too Bad Until Big Values Added In)</a:t>
            </a: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8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4100</TotalTime>
  <Words>2306</Words>
  <Application>Microsoft Office PowerPoint</Application>
  <PresentationFormat>On-screen Show (4:3)</PresentationFormat>
  <Paragraphs>771</Paragraphs>
  <Slides>95</Slides>
  <Notes>95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9" baseType="lpstr">
      <vt:lpstr>Arial Unicode MS</vt:lpstr>
      <vt:lpstr>맑은 고딕</vt:lpstr>
      <vt:lpstr>Arial</vt:lpstr>
      <vt:lpstr>Cambria Math</vt:lpstr>
      <vt:lpstr>Courier New</vt:lpstr>
      <vt:lpstr>Gulim</vt:lpstr>
      <vt:lpstr>Gulim</vt:lpstr>
      <vt:lpstr>Tahoma</vt:lpstr>
      <vt:lpstr>Times New Roman</vt:lpstr>
      <vt:lpstr>Wingdings</vt:lpstr>
      <vt:lpstr>1_Default Design</vt:lpstr>
      <vt:lpstr>3_Default Design</vt:lpstr>
      <vt:lpstr>Default Design</vt:lpstr>
      <vt:lpstr>Equation</vt:lpstr>
      <vt:lpstr>Statistics – O. R. 881 Object Oriented Data Analysis</vt:lpstr>
      <vt:lpstr>Administrative Info</vt:lpstr>
      <vt:lpstr>Course Expectations</vt:lpstr>
      <vt:lpstr>Participant Presentations</vt:lpstr>
      <vt:lpstr>Basics of OODA</vt:lpstr>
      <vt:lpstr>Basics of OODA</vt:lpstr>
      <vt:lpstr>Basics of OODA</vt:lpstr>
      <vt:lpstr>Basics of OODA</vt:lpstr>
      <vt:lpstr>E.g. Curves As Data</vt:lpstr>
      <vt:lpstr>Functional Data Analysis, 10-d Toy EG 1</vt:lpstr>
      <vt:lpstr>Functional Data Analysis, 50-d Toy EG 3</vt:lpstr>
      <vt:lpstr>Functional Data Analysis, 50-d Toy EG 3</vt:lpstr>
      <vt:lpstr>Object Oriented Data Analysis</vt:lpstr>
      <vt:lpstr>Functional Data Analysis</vt:lpstr>
      <vt:lpstr>Functional Data Analysis</vt:lpstr>
      <vt:lpstr>Limitation of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Limitation of PCA</vt:lpstr>
      <vt:lpstr>Limitation of PCA</vt:lpstr>
      <vt:lpstr>Limitation of PCA, Toy E.g.</vt:lpstr>
      <vt:lpstr>Limitation of PCA</vt:lpstr>
      <vt:lpstr>Limitation of PCA</vt:lpstr>
      <vt:lpstr>Limitation of PCA,   E.g.</vt:lpstr>
      <vt:lpstr>NCI 60 Data</vt:lpstr>
      <vt:lpstr>PCA Visualization of NCI 60 Data</vt:lpstr>
      <vt:lpstr>NCI 60:  Can we find classes Using PCA view?</vt:lpstr>
      <vt:lpstr>NCI 60:  Can we find classes Using PCA view?</vt:lpstr>
      <vt:lpstr>PCA Visualization of NCI 60 Data</vt:lpstr>
      <vt:lpstr>NCI 60:  Can we find classes Using PCA 5-8?</vt:lpstr>
      <vt:lpstr>NCI 60:  Can we find classes Using PCA 5-8?</vt:lpstr>
      <vt:lpstr>NCI 60:  Can we find classes Using PCA 9-12?</vt:lpstr>
      <vt:lpstr>NCI 60:  Can we find classes Using PCA 9-12?</vt:lpstr>
      <vt:lpstr>NCI 60:  Can we find classes Using PCA 1-4 vs. 5-8?</vt:lpstr>
      <vt:lpstr>NCI 60:  Can we find classes Using PCA 1-4 vs. 5-8?</vt:lpstr>
      <vt:lpstr>NCI 60:  Can we find classes Using PCA 1-4 vs. 9-12?</vt:lpstr>
      <vt:lpstr>NCI 60:  Can we find classes Using PCA 5-8 vs. 9-12?</vt:lpstr>
      <vt:lpstr>PCA Visualization of NCI 60 Data</vt:lpstr>
      <vt:lpstr>Visualization of NCI 60 Data</vt:lpstr>
      <vt:lpstr>NCI 60:  Views using DWD Dir’ns (focus on biology)</vt:lpstr>
      <vt:lpstr>DWD Visualization of NCI 60 Data</vt:lpstr>
      <vt:lpstr>DWD Visualization</vt:lpstr>
      <vt:lpstr>NCI 60:  Views using DWD Dir’ns (focus on biology)</vt:lpstr>
      <vt:lpstr>PCA Visualization of NCI 60 Data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258</cp:revision>
  <dcterms:created xsi:type="dcterms:W3CDTF">2001-06-08T01:38:43Z</dcterms:created>
  <dcterms:modified xsi:type="dcterms:W3CDTF">2017-08-30T22:26:51Z</dcterms:modified>
</cp:coreProperties>
</file>