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  <p:sldMasterId id="2147483691" r:id="rId3"/>
    <p:sldMasterId id="2147483703" r:id="rId4"/>
  </p:sldMasterIdLst>
  <p:notesMasterIdLst>
    <p:notesMasterId r:id="rId107"/>
  </p:notesMasterIdLst>
  <p:sldIdLst>
    <p:sldId id="473" r:id="rId5"/>
    <p:sldId id="474" r:id="rId6"/>
    <p:sldId id="477" r:id="rId7"/>
    <p:sldId id="481" r:id="rId8"/>
    <p:sldId id="482" r:id="rId9"/>
    <p:sldId id="662" r:id="rId10"/>
    <p:sldId id="663" r:id="rId11"/>
    <p:sldId id="664" r:id="rId12"/>
    <p:sldId id="493" r:id="rId13"/>
    <p:sldId id="520" r:id="rId14"/>
    <p:sldId id="521" r:id="rId15"/>
    <p:sldId id="547" r:id="rId16"/>
    <p:sldId id="548" r:id="rId17"/>
    <p:sldId id="549" r:id="rId18"/>
    <p:sldId id="577" r:id="rId19"/>
    <p:sldId id="579" r:id="rId20"/>
    <p:sldId id="582" r:id="rId21"/>
    <p:sldId id="584" r:id="rId22"/>
    <p:sldId id="586" r:id="rId23"/>
    <p:sldId id="596" r:id="rId24"/>
    <p:sldId id="595" r:id="rId25"/>
    <p:sldId id="597" r:id="rId26"/>
    <p:sldId id="598" r:id="rId27"/>
    <p:sldId id="599" r:id="rId28"/>
    <p:sldId id="600" r:id="rId29"/>
    <p:sldId id="601" r:id="rId30"/>
    <p:sldId id="602" r:id="rId31"/>
    <p:sldId id="603" r:id="rId32"/>
    <p:sldId id="604" r:id="rId33"/>
    <p:sldId id="605" r:id="rId34"/>
    <p:sldId id="606" r:id="rId35"/>
    <p:sldId id="607" r:id="rId36"/>
    <p:sldId id="608" r:id="rId37"/>
    <p:sldId id="609" r:id="rId38"/>
    <p:sldId id="610" r:id="rId39"/>
    <p:sldId id="611" r:id="rId40"/>
    <p:sldId id="612" r:id="rId41"/>
    <p:sldId id="614" r:id="rId42"/>
    <p:sldId id="613" r:id="rId43"/>
    <p:sldId id="615" r:id="rId44"/>
    <p:sldId id="346" r:id="rId45"/>
    <p:sldId id="470" r:id="rId46"/>
    <p:sldId id="587" r:id="rId47"/>
    <p:sldId id="588" r:id="rId48"/>
    <p:sldId id="462" r:id="rId49"/>
    <p:sldId id="363" r:id="rId50"/>
    <p:sldId id="364" r:id="rId51"/>
    <p:sldId id="348" r:id="rId52"/>
    <p:sldId id="471" r:id="rId53"/>
    <p:sldId id="472" r:id="rId54"/>
    <p:sldId id="589" r:id="rId55"/>
    <p:sldId id="590" r:id="rId56"/>
    <p:sldId id="591" r:id="rId57"/>
    <p:sldId id="592" r:id="rId58"/>
    <p:sldId id="593" r:id="rId59"/>
    <p:sldId id="646" r:id="rId60"/>
    <p:sldId id="647" r:id="rId61"/>
    <p:sldId id="648" r:id="rId62"/>
    <p:sldId id="649" r:id="rId63"/>
    <p:sldId id="650" r:id="rId64"/>
    <p:sldId id="651" r:id="rId65"/>
    <p:sldId id="652" r:id="rId66"/>
    <p:sldId id="653" r:id="rId67"/>
    <p:sldId id="654" r:id="rId68"/>
    <p:sldId id="655" r:id="rId69"/>
    <p:sldId id="656" r:id="rId70"/>
    <p:sldId id="657" r:id="rId71"/>
    <p:sldId id="658" r:id="rId72"/>
    <p:sldId id="659" r:id="rId73"/>
    <p:sldId id="660" r:id="rId74"/>
    <p:sldId id="661" r:id="rId75"/>
    <p:sldId id="616" r:id="rId76"/>
    <p:sldId id="618" r:id="rId77"/>
    <p:sldId id="620" r:id="rId78"/>
    <p:sldId id="621" r:id="rId79"/>
    <p:sldId id="622" r:id="rId80"/>
    <p:sldId id="623" r:id="rId81"/>
    <p:sldId id="624" r:id="rId82"/>
    <p:sldId id="625" r:id="rId83"/>
    <p:sldId id="626" r:id="rId84"/>
    <p:sldId id="627" r:id="rId85"/>
    <p:sldId id="628" r:id="rId86"/>
    <p:sldId id="629" r:id="rId87"/>
    <p:sldId id="630" r:id="rId88"/>
    <p:sldId id="631" r:id="rId89"/>
    <p:sldId id="632" r:id="rId90"/>
    <p:sldId id="633" r:id="rId91"/>
    <p:sldId id="634" r:id="rId92"/>
    <p:sldId id="635" r:id="rId93"/>
    <p:sldId id="636" r:id="rId94"/>
    <p:sldId id="637" r:id="rId95"/>
    <p:sldId id="638" r:id="rId96"/>
    <p:sldId id="639" r:id="rId97"/>
    <p:sldId id="640" r:id="rId98"/>
    <p:sldId id="641" r:id="rId99"/>
    <p:sldId id="642" r:id="rId100"/>
    <p:sldId id="643" r:id="rId101"/>
    <p:sldId id="644" r:id="rId102"/>
    <p:sldId id="645" r:id="rId103"/>
    <p:sldId id="667" r:id="rId104"/>
    <p:sldId id="665" r:id="rId105"/>
    <p:sldId id="684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D357FF"/>
    <a:srgbClr val="FFB279"/>
    <a:srgbClr val="DA71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10" d="100"/>
          <a:sy n="110" d="100"/>
        </p:scale>
        <p:origin x="126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3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790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62884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D1124-D916-4F6B-AF45-662D40CE42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03071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3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11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7696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5327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356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822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054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3917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0997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2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1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72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13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16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50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1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78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40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0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60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8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27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40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35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39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14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63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3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54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86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90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080E33-BA3C-498D-94BC-516CC200E7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07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01AB9-1534-4877-B9D9-79601ECC6AED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22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872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45E9F2-1ED8-417E-ADB2-6E40AA848D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40795-1EEA-4486-9E30-455AF659A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94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6967190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79F4C-DB23-44A1-936A-1195D8A6E1B2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1038480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37C2-3C98-482D-B04C-3716DF051B87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774660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4654B-EE26-410F-BA03-A6D27CBF55C1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801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696E64-5102-4D93-B31F-A310431716B8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4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29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FF4CB5-C640-4F52-89B3-BC8AB06B0E8D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4221701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6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8292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7BC42-C68E-4F96-9D07-5E4C2F1EE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23060227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9DACD-E97C-44D1-9BA0-9CDAE6781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25943812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0013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8991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9624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4999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0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109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99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433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411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527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4675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8019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2933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042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312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8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447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082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169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BBA6-AC20-4913-B511-2C1A621E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9507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BBA6-AC20-4913-B511-2C1A621E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183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9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9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B2F3E-87A5-426E-B1DE-60475D9FC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349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94C9BE-11A5-4D92-A5AB-078BACD7B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01208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3FCE4-A813-4BF8-B3B1-8504C4E3DF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6981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1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1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C4D57-15B4-4616-9886-2A6A31365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065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2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2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6AD6D-C28B-4195-8EF5-F1CD202B72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3969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7F7636-0AD2-4808-99CC-202F7B5710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93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182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4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4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E07BE-D5FB-4E73-83CA-B393D85D2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6766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495F8-932A-49BE-B09E-7094EE77EE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7726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E2E7B-664A-40E2-AF82-29DC8AC47B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346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3F9D6-594A-4890-B110-987DCEEB1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523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7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3F9D6-594A-4890-B110-987DCEEB1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9774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8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8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1891C-F02A-436E-A198-58755F86C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155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C6574-8661-44B9-9E3A-6567F6C85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954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C6574-8661-44B9-9E3A-6567F6C857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816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50BA9-6CAC-479F-BB6E-F5A23AF31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858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0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0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50BA9-6CAC-479F-BB6E-F5A23AF31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66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2188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B753B-AC2B-4087-9712-68B574C37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032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1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1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B753B-AC2B-4087-9712-68B574C379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2277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89321-094F-41D8-8000-C6CB44ED81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0849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2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2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89321-094F-41D8-8000-C6CB44ED81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52983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88698-A412-4ED2-B6B1-0E87D1684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51219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6D333-15CD-4B6E-8E6A-67643B594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23235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6D333-15CD-4B6E-8E6A-67643B594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5910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6D333-15CD-4B6E-8E6A-67643B594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398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6D333-15CD-4B6E-8E6A-67643B5940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2424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1BBA6-AC20-4913-B511-2C1A621E55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7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21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32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159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46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287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8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64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61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04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263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17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04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92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4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02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2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6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32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83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95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45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4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7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37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881fall2017.web.unc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881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1371877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mtClean="0"/>
              <a:t>Workhorse Idea:    Projections</a:t>
            </a:r>
          </a:p>
        </p:txBody>
      </p:sp>
    </p:spTree>
    <p:extLst>
      <p:ext uri="{BB962C8B-B14F-4D97-AF65-F5344CB8AC3E}">
        <p14:creationId xmlns:p14="http://schemas.microsoft.com/office/powerpoint/2010/main" val="140160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Covariance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921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921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5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features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 smtClean="0"/>
                  <a:t>General Definition </a:t>
                </a:r>
                <a:r>
                  <a:rPr lang="en-US" dirty="0" smtClean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 smtClean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u="sng" dirty="0" smtClean="0"/>
                  <a:t>closest</a:t>
                </a:r>
                <a:r>
                  <a:rPr lang="en-US" dirty="0" smtClean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07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Note Linkage of Axes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Note Linkage of Axes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Note Linkage of Axes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Note Colors Enhance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Impressions of Clusters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Clusters are “more distinct”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Since more “air space”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 between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Very Small Differences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Between Means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3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41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Starting Point: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Data Object </a:t>
            </a:r>
            <a:r>
              <a:rPr lang="en-US" sz="3200" i="1" dirty="0" smtClean="0">
                <a:solidFill>
                  <a:srgbClr val="000000"/>
                </a:solidFill>
              </a:rPr>
              <a:t>Selection</a:t>
            </a: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Two Main Parts: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Determination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(e.g. Mortality Data,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w</a:t>
            </a:r>
            <a:r>
              <a:rPr lang="en-US" sz="3200" dirty="0" smtClean="0">
                <a:solidFill>
                  <a:srgbClr val="000000"/>
                </a:solidFill>
              </a:rPr>
              <a:t>hich curves???)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84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https://stor881fall2017.web.unc.edu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eaLnBrk="1" hangingPunct="1">
              <a:lnSpc>
                <a:spcPct val="250000"/>
              </a:lnSpc>
            </a:pPr>
            <a:r>
              <a:rPr lang="en-US" dirty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/>
              <a:t>Also Keep Running List of References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4973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</a:t>
            </a:r>
            <a:r>
              <a:rPr lang="en-US" i="1" dirty="0">
                <a:solidFill>
                  <a:srgbClr val="000000"/>
                </a:solidFill>
                <a:sym typeface="Wingdings" pitchFamily="2" charset="2"/>
              </a:rPr>
              <a:t>Determination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E</a:t>
            </a:r>
            <a:r>
              <a:rPr lang="en-US" sz="3200" dirty="0" smtClean="0">
                <a:solidFill>
                  <a:srgbClr val="000000"/>
                </a:solidFill>
              </a:rPr>
              <a:t>.g. Mortality Data,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Studied Mortality vs. Age (over years)</a:t>
            </a:r>
          </a:p>
          <a:p>
            <a:pPr eaLnBrk="1" hangingPunct="1">
              <a:spcBef>
                <a:spcPct val="50000"/>
              </a:spcBef>
            </a:pPr>
            <a:endParaRPr lang="en-US" sz="1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But could have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hosen: vs. Year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(over ages)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{tried both, this is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more interesting}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6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Starting Point: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Data Object </a:t>
            </a:r>
            <a:r>
              <a:rPr lang="en-US" sz="3200" i="1" dirty="0" smtClean="0">
                <a:solidFill>
                  <a:srgbClr val="000000"/>
                </a:solidFill>
              </a:rPr>
              <a:t>Selection</a:t>
            </a:r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Two Main Parts: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Determination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(e.g. Mortality Data)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92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</a:t>
            </a:r>
            <a:r>
              <a:rPr lang="en-US" i="1" dirty="0" smtClean="0">
                <a:solidFill>
                  <a:srgbClr val="000000"/>
                </a:solidFill>
                <a:sym typeface="Wingdings" pitchFamily="2" charset="2"/>
              </a:rPr>
              <a:t>Representation</a:t>
            </a:r>
            <a:endParaRPr lang="en-US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E</a:t>
            </a:r>
            <a:r>
              <a:rPr lang="en-US" sz="3200" dirty="0" smtClean="0">
                <a:solidFill>
                  <a:srgbClr val="000000"/>
                </a:solidFill>
              </a:rPr>
              <a:t>.g. Mortality Data,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Recall </a:t>
            </a:r>
            <a:r>
              <a:rPr lang="en-US" sz="3200" i="1" dirty="0" smtClean="0">
                <a:solidFill>
                  <a:srgbClr val="000000"/>
                </a:solidFill>
              </a:rPr>
              <a:t>log scale more informative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(for this data set)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94" t="77785" r="21181" b="-130"/>
          <a:stretch/>
        </p:blipFill>
        <p:spPr>
          <a:xfrm>
            <a:off x="608550" y="3276600"/>
            <a:ext cx="8078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71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Usual Organizational Structure:    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Data Matrix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3200" i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Convention Here: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FF0000"/>
                    </a:solidFill>
                    <a:sym typeface="Wingdings" pitchFamily="2" charset="2"/>
                  </a:rPr>
                  <a:t>Columns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Data Objects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2653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Usual Organizational Structure:    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Data Matrix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3200" i="1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Terminology: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B050"/>
                    </a:solidFill>
                    <a:sym typeface="Wingdings" pitchFamily="2" charset="2"/>
                  </a:rPr>
                  <a:t>Numbers in Rows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called “Features”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=1,⋯,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311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Common Synonyms: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78408"/>
                  </p:ext>
                </p:extLst>
              </p:nvPr>
            </p:nvGraphicFramePr>
            <p:xfrm>
              <a:off x="762000" y="2057400"/>
              <a:ext cx="7616726" cy="3688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xmlns="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xmlns="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Cases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Biological Samples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Features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Variables,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78408"/>
                  </p:ext>
                </p:extLst>
              </p:nvPr>
            </p:nvGraphicFramePr>
            <p:xfrm>
              <a:off x="762000" y="2057400"/>
              <a:ext cx="7616726" cy="36880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Cases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31845" r="-213000" b="-61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Biological Samples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Features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3143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Variables,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270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Return to Organizational Structure:    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Data Matrix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Convention Here: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FF0000"/>
                    </a:solidFill>
                    <a:sym typeface="Wingdings" pitchFamily="2" charset="2"/>
                  </a:rPr>
                  <a:t>Columns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are Data Objects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4800" dirty="0" smtClean="0">
                    <a:solidFill>
                      <a:srgbClr val="000000"/>
                    </a:solidFill>
                    <a:sym typeface="Wingdings" pitchFamily="2" charset="2"/>
                  </a:rPr>
                  <a:t>Caution:   Not Always Done!</a:t>
                </a: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blipFill>
                <a:blip r:embed="rId3"/>
                <a:stretch>
                  <a:fillRect l="-3377" t="-1520" b="-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133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3868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Row vs. Column Choice by Areas: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Columns as Data Objects: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Linear Algebra (column vectors)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Bioinformatics (from Excel restrictions)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Rows as Data Objects: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Statistical Data Bases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Linear Models</a:t>
            </a:r>
          </a:p>
        </p:txBody>
      </p:sp>
    </p:spTree>
    <p:extLst>
      <p:ext uri="{BB962C8B-B14F-4D97-AF65-F5344CB8AC3E}">
        <p14:creationId xmlns:p14="http://schemas.microsoft.com/office/powerpoint/2010/main" val="3299058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Row vs. Column Choice by Software: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Columns as Data Objects: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Matlab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Rows as Data Objects: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SAS &amp; others</a:t>
            </a:r>
          </a:p>
        </p:txBody>
      </p:sp>
    </p:spTree>
    <p:extLst>
      <p:ext uri="{BB962C8B-B14F-4D97-AF65-F5344CB8AC3E}">
        <p14:creationId xmlns:p14="http://schemas.microsoft.com/office/powerpoint/2010/main" val="2898140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Useful Conceptual Framework: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Object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   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Descriptor Space</a:t>
            </a:r>
          </a:p>
          <a:p>
            <a:pPr eaLnBrk="1" hangingPunct="1">
              <a:spcBef>
                <a:spcPct val="50000"/>
              </a:spcBef>
            </a:pPr>
            <a:endParaRPr lang="en-US" sz="3200" u="sng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(Where data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o</a:t>
            </a:r>
            <a:r>
              <a:rPr lang="en-US" sz="3200" dirty="0" smtClean="0"/>
              <a:t>bjects live)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(How they are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represented)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335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4104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429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Object Space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   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Descriptor Space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Curves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Images                             Manifolds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Shapes                          Graph Space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Trees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Movies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4291368"/>
              </a:xfrm>
              <a:prstGeom prst="rect">
                <a:avLst/>
              </a:prstGeom>
              <a:blipFill>
                <a:blip r:embed="rId3"/>
                <a:stretch>
                  <a:fillRect l="-1909" t="-1847" b="-36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827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Object Space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   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Descriptor Space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Enables Visualization of BOTH Spaces 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blipFill>
                <a:blip r:embed="rId3"/>
                <a:stretch>
                  <a:fillRect l="-1909" t="-137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28" t="74935" r="20749"/>
          <a:stretch/>
        </p:blipFill>
        <p:spPr>
          <a:xfrm>
            <a:off x="990600" y="2458418"/>
            <a:ext cx="7132358" cy="3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3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28" t="74935" r="20749"/>
          <a:stretch/>
        </p:blipFill>
        <p:spPr>
          <a:xfrm>
            <a:off x="990600" y="3372818"/>
            <a:ext cx="7132358" cy="348518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438400" y="2286000"/>
            <a:ext cx="8382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133600" cy="16002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34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Each Curve is a Point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B050"/>
                    </a:solidFill>
                    <a:sym typeface="Wingdings" pitchFamily="2" charset="2"/>
                  </a:rPr>
                  <a:t>Mean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is shown as well (part of analysis)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628" t="74935" r="20749"/>
          <a:stretch/>
        </p:blipFill>
        <p:spPr>
          <a:xfrm>
            <a:off x="990600" y="3372818"/>
            <a:ext cx="7132358" cy="34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6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D357FF"/>
                    </a:solidFill>
                    <a:sym typeface="Wingdings" pitchFamily="2" charset="2"/>
                  </a:rPr>
                  <a:t>Best Rank 1 Approximation 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(PC 1)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 Curves, and as Points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52" t="74918" r="21413"/>
          <a:stretch/>
        </p:blipFill>
        <p:spPr>
          <a:xfrm>
            <a:off x="1066800" y="3368091"/>
            <a:ext cx="7033380" cy="34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8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Computed as </a:t>
                </a:r>
                <a:r>
                  <a:rPr lang="en-US" sz="3200" dirty="0" smtClean="0">
                    <a:solidFill>
                      <a:srgbClr val="D357FF"/>
                    </a:solidFill>
                    <a:sym typeface="Wingdings" pitchFamily="2" charset="2"/>
                  </a:rPr>
                  <a:t>Projections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onto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FF0000"/>
                    </a:solidFill>
                    <a:sym typeface="Wingdings" pitchFamily="2" charset="2"/>
                  </a:rPr>
                  <a:t>Eigen-direction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centered at </a:t>
                </a:r>
                <a:r>
                  <a:rPr lang="en-US" sz="3200" dirty="0" smtClean="0">
                    <a:solidFill>
                      <a:srgbClr val="00B050"/>
                    </a:solidFill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52" t="74918" r="21413"/>
          <a:stretch/>
        </p:blipFill>
        <p:spPr>
          <a:xfrm>
            <a:off x="1066800" y="3368091"/>
            <a:ext cx="7033380" cy="348990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648200" y="2286000"/>
            <a:ext cx="1905000" cy="1600200"/>
          </a:xfrm>
          <a:prstGeom prst="straightConnector1">
            <a:avLst/>
          </a:prstGeom>
          <a:ln w="508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8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Interpretation: 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1</a:t>
                </a:r>
                <a:r>
                  <a:rPr lang="en-US" sz="3200" baseline="30000" dirty="0" smtClean="0">
                    <a:solidFill>
                      <a:schemeClr val="tx2"/>
                    </a:solidFill>
                    <a:sym typeface="Wingdings" pitchFamily="2" charset="2"/>
                  </a:rPr>
                  <a:t>st</a:t>
                </a: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D357FF"/>
                    </a:solidFill>
                    <a:sym typeface="Wingdings" pitchFamily="2" charset="2"/>
                  </a:rPr>
                  <a:t>Mode of Variation</a:t>
                </a:r>
                <a:endParaRPr lang="en-US" sz="3200" dirty="0" smtClean="0">
                  <a:solidFill>
                    <a:srgbClr val="00B05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52" t="74918" r="21413"/>
          <a:stretch/>
        </p:blipFill>
        <p:spPr>
          <a:xfrm>
            <a:off x="1066800" y="3368091"/>
            <a:ext cx="7033380" cy="348990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D357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7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685" t="74918" r="22797"/>
          <a:stretch/>
        </p:blipFill>
        <p:spPr>
          <a:xfrm>
            <a:off x="1143000" y="3368091"/>
            <a:ext cx="6835067" cy="3489909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FF"/>
                    </a:solidFill>
                    <a:sym typeface="Wingdings" pitchFamily="2" charset="2"/>
                  </a:rPr>
                  <a:t>Second Best </a:t>
                </a:r>
                <a:r>
                  <a:rPr lang="en-US" sz="3200" dirty="0">
                    <a:solidFill>
                      <a:srgbClr val="0000FF"/>
                    </a:solidFill>
                    <a:sym typeface="Wingdings" pitchFamily="2" charset="2"/>
                  </a:rPr>
                  <a:t>Rank 1 Approximation 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(PC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2)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As Curves, and as Points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7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685" t="74918" r="22797"/>
          <a:stretch/>
        </p:blipFill>
        <p:spPr>
          <a:xfrm>
            <a:off x="1143000" y="3368091"/>
            <a:ext cx="6835067" cy="3489909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chemeClr val="tx2"/>
                    </a:solidFill>
                    <a:sym typeface="Wingdings" pitchFamily="2" charset="2"/>
                  </a:rPr>
                  <a:t>Computed as </a:t>
                </a:r>
                <a:r>
                  <a:rPr lang="en-US" sz="3200" dirty="0">
                    <a:solidFill>
                      <a:srgbClr val="0000FF"/>
                    </a:solidFill>
                    <a:sym typeface="Wingdings" pitchFamily="2" charset="2"/>
                  </a:rPr>
                  <a:t>Projections</a:t>
                </a:r>
                <a:r>
                  <a:rPr lang="en-US" sz="3200" dirty="0">
                    <a:solidFill>
                      <a:srgbClr val="D357FF"/>
                    </a:solidFill>
                    <a:sym typeface="Wingdings" pitchFamily="2" charset="2"/>
                  </a:rPr>
                  <a:t> 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onto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sym typeface="Wingdings" pitchFamily="2" charset="2"/>
                  </a:rPr>
                  <a:t>Eigen-direction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centered at </a:t>
                </a:r>
                <a:r>
                  <a:rPr lang="en-US" sz="3200" dirty="0">
                    <a:solidFill>
                      <a:srgbClr val="00B050"/>
                    </a:solidFill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2286000"/>
            <a:ext cx="2133600" cy="25908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2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685" t="74918" r="22797"/>
          <a:stretch/>
        </p:blipFill>
        <p:spPr>
          <a:xfrm>
            <a:off x="1143000" y="3368091"/>
            <a:ext cx="6835067" cy="3489909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Toy Example: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Interpretation:  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2</a:t>
                </a:r>
                <a:r>
                  <a:rPr lang="en-US" sz="3200" baseline="30000" dirty="0" smtClean="0">
                    <a:solidFill>
                      <a:schemeClr val="tx2"/>
                    </a:solidFill>
                    <a:sym typeface="Wingdings" pitchFamily="2" charset="2"/>
                  </a:rPr>
                  <a:t>nd</a:t>
                </a:r>
                <a:r>
                  <a:rPr lang="en-US" sz="3200" dirty="0" smtClean="0">
                    <a:solidFill>
                      <a:schemeClr val="tx2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877149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Decomposition into Modes of Variation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81" t="45016" r="21286" b="3724"/>
          <a:stretch/>
        </p:blipFill>
        <p:spPr>
          <a:xfrm>
            <a:off x="1946966" y="1645925"/>
            <a:ext cx="5139634" cy="521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9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Deeper example     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10-d family of (digitized) curves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Object space:  bundles of curves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r>
                  <a:rPr lang="en-US" sz="3200" dirty="0"/>
                  <a:t>  </a:t>
                </a:r>
                <a:r>
                  <a:rPr lang="en-US" sz="3200" dirty="0" smtClean="0"/>
                  <a:t>Descriptor </a:t>
                </a:r>
                <a:r>
                  <a:rPr lang="en-US" sz="3200" dirty="0"/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/>
                  <a:t>(harder to visualize as point cloud,</a:t>
                </a:r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sz="3200" dirty="0"/>
                  <a:t>b</a:t>
                </a:r>
                <a:r>
                  <a:rPr lang="en-US" sz="3200" dirty="0" smtClean="0"/>
                  <a:t>ut </a:t>
                </a:r>
                <a:r>
                  <a:rPr lang="en-US" sz="3200" dirty="0"/>
                  <a:t>keep point cloud in mind)</a:t>
                </a:r>
              </a:p>
              <a:p>
                <a:pPr eaLnBrk="1" hangingPunct="1">
                  <a:lnSpc>
                    <a:spcPct val="130000"/>
                  </a:lnSpc>
                  <a:buFontTx/>
                  <a:buChar char="•"/>
                </a:pPr>
                <a:endParaRPr lang="en-US" sz="3200" dirty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PCA:  reveals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15937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27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Aside on Visualization: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48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endParaRPr lang="en-US" sz="3200" dirty="0" smtClean="0"/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 smtClean="0"/>
                  <a:t>Called </a:t>
                </a:r>
                <a:r>
                  <a:rPr lang="en-US" sz="3200" i="1" dirty="0" smtClean="0"/>
                  <a:t>Parallel Coordinate View</a:t>
                </a: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sz="3200" dirty="0"/>
                  <a:t>	</a:t>
                </a:r>
                <a:r>
                  <a:rPr lang="en-US" sz="3200" dirty="0" smtClean="0"/>
                  <a:t>	by Inselberg (1985, 2005)</a:t>
                </a:r>
                <a:endParaRPr lang="en-US" sz="3200" dirty="0"/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0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for Multivariate Data Visualization: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Inselberg (1985, 2005)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Vectors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  Curves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Terminology: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“</a:t>
              </a:r>
              <a:r>
                <a:rPr lang="en-US" sz="2400" dirty="0" smtClean="0">
                  <a:solidFill>
                    <a:srgbClr val="FF0000"/>
                  </a:solidFill>
                </a:rPr>
                <a:t>Loadings Plots”                       “Scores Plots”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72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OODA Conceptual Framework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Object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Space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Views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307" y="4068633"/>
            <a:ext cx="13468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Desc</a:t>
            </a:r>
            <a:r>
              <a:rPr lang="en-US" sz="32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riptor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Space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Views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>
            <a:fillRect/>
          </a:stretch>
        </p:blipFill>
        <p:spPr>
          <a:xfrm>
            <a:off x="304800" y="1295400"/>
            <a:ext cx="8675688" cy="6915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/>
              <a:t>PCA:  reveals “population structure”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/>
              <a:t>  Mean   </a:t>
            </a:r>
            <a:r>
              <a:rPr lang="en-US" sz="3200">
                <a:sym typeface="Wingdings" pitchFamily="2" charset="2"/>
              </a:rPr>
              <a:t>   Parabolic Structure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PC1      Vertical Shift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PC2      Tilt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>
                <a:sym typeface="Wingdings" pitchFamily="2" charset="2"/>
              </a:rPr>
              <a:t>  higher PCs      Gaussian (spherical)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/>
              <a:t>Decomposition into </a:t>
            </a:r>
            <a:r>
              <a:rPr lang="en-US" sz="3200" i="1"/>
              <a:t>modes of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Two Cluster Example    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10-d curves </a:t>
            </a:r>
            <a:r>
              <a:rPr lang="en-US" sz="3200" dirty="0" smtClean="0">
                <a:solidFill>
                  <a:srgbClr val="000000"/>
                </a:solidFill>
              </a:rPr>
              <a:t>again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91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again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Two big clusters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Revealed by 1-d projection plot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(right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Note: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 Difference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orthogonal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Vertical Shift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795457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Complicated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50-d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curves </a:t>
            </a:r>
          </a:p>
        </p:txBody>
      </p:sp>
    </p:spTree>
    <p:extLst>
      <p:ext uri="{BB962C8B-B14F-4D97-AF65-F5344CB8AC3E}">
        <p14:creationId xmlns:p14="http://schemas.microsoft.com/office/powerpoint/2010/main" val="106600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11849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31627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Complicated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50-d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curves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structure hard to see in 1-d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2-d projections make structure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Joint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Dist’ns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More than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Marginals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4526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344247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58873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 / Representation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Generally Not Widely Appreciated</a:t>
            </a:r>
          </a:p>
        </p:txBody>
      </p:sp>
    </p:spTree>
    <p:extLst>
      <p:ext uri="{BB962C8B-B14F-4D97-AF65-F5344CB8AC3E}">
        <p14:creationId xmlns:p14="http://schemas.microsoft.com/office/powerpoint/2010/main" val="273136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71500" indent="-571500" eaLnBrk="1" hangingPunct="1">
              <a:buAutoNum type="romanUcPeriod" startAt="2"/>
            </a:pPr>
            <a:endParaRPr lang="en-US" dirty="0" smtClean="0">
              <a:solidFill>
                <a:srgbClr val="00B050"/>
              </a:solidFill>
            </a:endParaRPr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Understood by Some in Statistics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Classical Reference:  Tukey (1977)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Better Understood in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127629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  <a:endParaRPr lang="en-US" sz="4800" dirty="0" smtClean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0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Primary Focus of Modern “Statistics”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E.g. STOR &amp; </a:t>
            </a:r>
            <a:r>
              <a:rPr lang="en-US" dirty="0" err="1" smtClean="0">
                <a:solidFill>
                  <a:schemeClr val="tx2"/>
                </a:solidFill>
              </a:rPr>
              <a:t>Biostat</a:t>
            </a:r>
            <a:r>
              <a:rPr lang="en-US" dirty="0" smtClean="0">
                <a:solidFill>
                  <a:schemeClr val="tx2"/>
                </a:solidFill>
              </a:rPr>
              <a:t> PhD Curriculum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  Less So In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113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038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Definition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4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Interesting Real Data Example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Genetics (Cancer Research)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RNAseq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(Next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Gener’n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Sequen’g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Deep look at “gene components”</a:t>
                </a:r>
              </a:p>
              <a:p>
                <a:pPr marL="0" indent="0" algn="l" eaLnBrk="1" hangingPunct="1">
                  <a:buClrTx/>
                  <a:buSzPct val="100000"/>
                  <a:buNone/>
                </a:pP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Gene studied here:    CDKN2A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Goal: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Study Alternate Splicing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Sample Size,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180</m:t>
                    </m:r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Dimension,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~1700</m:t>
                    </m:r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 t="-1517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8602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2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154668"/>
            <a:ext cx="355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Descriptor Space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9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780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098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9783" y="990600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99FF99"/>
                </a:solidFill>
              </a:rPr>
              <a:t>Visualization in Descriptor Space</a:t>
            </a:r>
          </a:p>
        </p:txBody>
      </p:sp>
    </p:spTree>
    <p:extLst>
      <p:ext uri="{BB962C8B-B14F-4D97-AF65-F5344CB8AC3E}">
        <p14:creationId xmlns:p14="http://schemas.microsoft.com/office/powerpoint/2010/main" val="15329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99FF99"/>
                </a:solidFill>
              </a:rPr>
              <a:t>Visualization in </a:t>
            </a:r>
            <a:r>
              <a:rPr lang="en-US" dirty="0" smtClean="0">
                <a:solidFill>
                  <a:srgbClr val="99FF99"/>
                </a:solidFill>
              </a:rPr>
              <a:t>Object </a:t>
            </a:r>
            <a:r>
              <a:rPr lang="en-US" dirty="0">
                <a:solidFill>
                  <a:srgbClr val="99FF99"/>
                </a:solidFill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42150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PCA found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Important Structure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Dimensional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 ~ 1700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Come Back To This Point)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7433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  <a:endParaRPr lang="en-US" dirty="0"/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sz="4800" dirty="0" smtClean="0">
                <a:latin typeface="Goudy Stout" panose="0202090407030B020401" pitchFamily="18" charset="0"/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157462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Consequences: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Led to 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SigFuge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Whole Genome Scan Found Interesting Genes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Wet Lab Experiment Verified Discoveries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Published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 al (2014)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1211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19100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 Confirmatory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0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143000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Revisit Spanish Male Mortality Data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Each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curve is a single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x coordinate is 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Mortality = # died / total # (for each age)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Study on log scale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Investigate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change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over years 1908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2002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Marron &amp; Alonso (2014)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237"/>
            <a:ext cx="7772400" cy="69272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86200" y="1981200"/>
            <a:ext cx="5128327" cy="3867329"/>
            <a:chOff x="3886200" y="1981200"/>
            <a:chExt cx="5128327" cy="3867329"/>
          </a:xfrm>
        </p:grpSpPr>
        <p:sp>
          <p:nvSpPr>
            <p:cNvPr id="2" name="TextBox 1"/>
            <p:cNvSpPr txBox="1"/>
            <p:nvPr/>
          </p:nvSpPr>
          <p:spPr>
            <a:xfrm>
              <a:off x="3886200" y="4648200"/>
              <a:ext cx="51283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Note:    Choice made of </a:t>
              </a:r>
              <a:r>
                <a:rPr lang="en-US" sz="2400" i="1" dirty="0">
                  <a:solidFill>
                    <a:srgbClr val="000000"/>
                  </a:solidFill>
                </a:rPr>
                <a:t>Data Object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(could also study age as curves,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x coordinate = time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3886200" y="1981200"/>
              <a:ext cx="2590800" cy="26670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228600" y="3276600"/>
            <a:ext cx="4265078" cy="3345597"/>
            <a:chOff x="228600" y="3276600"/>
            <a:chExt cx="4265078" cy="3345597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5791200"/>
              <a:ext cx="42650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Another </a:t>
              </a:r>
              <a:r>
                <a:rPr lang="en-US" sz="2400" i="1" dirty="0">
                  <a:solidFill>
                    <a:srgbClr val="000000"/>
                  </a:solidFill>
                </a:rPr>
                <a:t>Data Object</a:t>
              </a:r>
              <a:r>
                <a:rPr lang="en-US" sz="2400" dirty="0">
                  <a:solidFill>
                    <a:srgbClr val="000000"/>
                  </a:solidFill>
                </a:rPr>
                <a:t> Choice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(not about experimental units</a:t>
              </a:r>
              <a:r>
                <a:rPr lang="en-US" sz="2400" dirty="0" smtClean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 bwMode="auto">
            <a:xfrm flipV="1">
              <a:off x="2361139" y="3276600"/>
              <a:ext cx="382061" cy="2514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5075143" y="620669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I. Object Definition &amp; Representation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Issue: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are the Data Objects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Mortality vs. Age Curves (over years)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Mortality vs. Year Curves (over ages)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 Rows vs. Columns of Data Matrix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2004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12954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I. Object Definition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8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6931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Conventional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Rotate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Through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(7) Colors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Time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257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II. Exploratory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Analysis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1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Rainbow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Year: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Magenta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=  1908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222000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(Years)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590800" y="990600"/>
            <a:ext cx="62179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Mortality Time Series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93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1364" name="TextBox 5"/>
          <p:cNvSpPr txBox="1">
            <a:spLocks noChangeArrowheads="1"/>
          </p:cNvSpPr>
          <p:nvPr/>
        </p:nvSpPr>
        <p:spPr bwMode="auto">
          <a:xfrm>
            <a:off x="133066" y="609600"/>
            <a:ext cx="2514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Population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(Mean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Vector)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 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</a:t>
            </a:r>
          </a:p>
        </p:txBody>
      </p:sp>
    </p:spTree>
    <p:extLst>
      <p:ext uri="{BB962C8B-B14F-4D97-AF65-F5344CB8AC3E}">
        <p14:creationId xmlns:p14="http://schemas.microsoft.com/office/powerpoint/2010/main" val="160520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238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Blips Appear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 Decades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Precise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(in Spain)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Reported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“about 50”,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Etc.</a:t>
            </a:r>
          </a:p>
        </p:txBody>
      </p:sp>
      <p:cxnSp>
        <p:nvCxnSpPr>
          <p:cNvPr id="272389" name="Straight Arrow Connector 5"/>
          <p:cNvCxnSpPr>
            <a:cxnSpLocks noChangeShapeType="1"/>
          </p:cNvCxnSpPr>
          <p:nvPr/>
        </p:nvCxnSpPr>
        <p:spPr bwMode="auto">
          <a:xfrm>
            <a:off x="2133600" y="2438400"/>
            <a:ext cx="914400" cy="533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72390" name="Straight Arrow Connector 7"/>
          <p:cNvCxnSpPr>
            <a:cxnSpLocks noChangeShapeType="1"/>
          </p:cNvCxnSpPr>
          <p:nvPr/>
        </p:nvCxnSpPr>
        <p:spPr bwMode="auto">
          <a:xfrm>
            <a:off x="2057400" y="2438400"/>
            <a:ext cx="2971800" cy="150663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2391" name="Straight Arrow Connector 10"/>
          <p:cNvCxnSpPr>
            <a:cxnSpLocks noChangeShapeType="1"/>
          </p:cNvCxnSpPr>
          <p:nvPr/>
        </p:nvCxnSpPr>
        <p:spPr bwMode="auto">
          <a:xfrm>
            <a:off x="2057400" y="2438400"/>
            <a:ext cx="3581400" cy="1143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758048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341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Residual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Object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Shifting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Origin 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2873813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  <a:endParaRPr lang="en-US" dirty="0"/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sz="4800" dirty="0" smtClean="0">
                <a:latin typeface="Goudy Stout" panose="0202090407030B020401" pitchFamily="18" charset="0"/>
              </a:rPr>
              <a:t>Big Data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sz="6600" dirty="0" smtClean="0">
                <a:latin typeface="Algerian" panose="04020705040A02060702" pitchFamily="82" charset="0"/>
              </a:rPr>
              <a:t>Complex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3657600"/>
            <a:ext cx="5867400" cy="6096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6400" y="3657600"/>
            <a:ext cx="5867400" cy="5334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00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443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Effects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Mean,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About Mean</a:t>
            </a:r>
          </a:p>
        </p:txBody>
      </p:sp>
    </p:spTree>
    <p:extLst>
      <p:ext uri="{BB962C8B-B14F-4D97-AF65-F5344CB8AC3E}">
        <p14:creationId xmlns:p14="http://schemas.microsoft.com/office/powerpoint/2010/main" val="213560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 View of Projections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Onto PC1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Mode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Across 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Loadings Plot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44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Major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 Time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(medical technology,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etc.)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Change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Age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Rounding Blips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28800" y="3352800"/>
            <a:ext cx="3124200" cy="2895600"/>
            <a:chOff x="1828800" y="3352800"/>
            <a:chExt cx="3124200" cy="28956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1828800" y="4800600"/>
              <a:ext cx="3124200" cy="14478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1828800" y="3352800"/>
              <a:ext cx="3124200" cy="28956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27572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Corresponding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1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Shows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Mortality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05898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7508" name="TextBox 5"/>
          <p:cNvSpPr txBox="1">
            <a:spLocks noChangeArrowheads="1"/>
          </p:cNvSpPr>
          <p:nvPr/>
        </p:nvSpPr>
        <p:spPr bwMode="auto">
          <a:xfrm>
            <a:off x="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Corresponding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1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Shows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 Mortality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Lower Later</a:t>
            </a:r>
          </a:p>
        </p:txBody>
      </p:sp>
      <p:cxnSp>
        <p:nvCxnSpPr>
          <p:cNvPr id="277509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219200" y="4495800"/>
            <a:ext cx="27432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77510" name="Straight Arrow Connector 9"/>
          <p:cNvCxnSpPr>
            <a:cxnSpLocks noChangeShapeType="1"/>
          </p:cNvCxnSpPr>
          <p:nvPr/>
        </p:nvCxnSpPr>
        <p:spPr bwMode="auto">
          <a:xfrm flipV="1">
            <a:off x="1066800" y="3886200"/>
            <a:ext cx="5715000" cy="14478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  <p:grpSp>
        <p:nvGrpSpPr>
          <p:cNvPr id="6" name="Group 5"/>
          <p:cNvGrpSpPr/>
          <p:nvPr/>
        </p:nvGrpSpPr>
        <p:grpSpPr>
          <a:xfrm>
            <a:off x="3924300" y="5410200"/>
            <a:ext cx="3973973" cy="1375549"/>
            <a:chOff x="3924300" y="5410200"/>
            <a:chExt cx="3973973" cy="1375549"/>
          </a:xfrm>
        </p:grpSpPr>
        <p:sp>
          <p:nvSpPr>
            <p:cNvPr id="2" name="TextBox 1"/>
            <p:cNvSpPr txBox="1"/>
            <p:nvPr/>
          </p:nvSpPr>
          <p:spPr>
            <a:xfrm>
              <a:off x="3924300" y="6324084"/>
              <a:ext cx="3973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Transformation Fairly Rapid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3924300" y="5410200"/>
              <a:ext cx="1181100" cy="114471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44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8532" name="TextBox 5"/>
          <p:cNvSpPr txBox="1">
            <a:spLocks noChangeArrowheads="1"/>
          </p:cNvSpPr>
          <p:nvPr/>
        </p:nvSpPr>
        <p:spPr bwMode="auto">
          <a:xfrm>
            <a:off x="152400" y="14478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1918 Global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Flu Pandemic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1936-1939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Civil War</a:t>
            </a:r>
          </a:p>
        </p:txBody>
      </p:sp>
      <p:cxnSp>
        <p:nvCxnSpPr>
          <p:cNvPr id="278533" name="Straight Arrow Connector 5"/>
          <p:cNvCxnSpPr>
            <a:cxnSpLocks noChangeShapeType="1"/>
          </p:cNvCxnSpPr>
          <p:nvPr/>
        </p:nvCxnSpPr>
        <p:spPr bwMode="auto">
          <a:xfrm>
            <a:off x="2286000" y="2590800"/>
            <a:ext cx="5638800" cy="1219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78534" name="Straight Arrow Connector 8"/>
          <p:cNvCxnSpPr>
            <a:cxnSpLocks noChangeShapeType="1"/>
          </p:cNvCxnSpPr>
          <p:nvPr/>
        </p:nvCxnSpPr>
        <p:spPr bwMode="auto">
          <a:xfrm flipV="1">
            <a:off x="1752600" y="3733800"/>
            <a:ext cx="5257800" cy="1828800"/>
          </a:xfrm>
          <a:prstGeom prst="straightConnector1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785656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 View of Projections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Onto PC2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3079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Loadings Plot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89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Space View of Projections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Onto PC2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2nd Mode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Variation: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581400" y="3581400"/>
            <a:ext cx="762000" cy="1637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343400" y="3581400"/>
            <a:ext cx="1447800" cy="16002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1382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084588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058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Pandemic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Hit Hardest</a:t>
            </a:r>
          </a:p>
        </p:txBody>
      </p:sp>
      <p:cxnSp>
        <p:nvCxnSpPr>
          <p:cNvPr id="280581" name="Straight Arrow Connector 6"/>
          <p:cNvCxnSpPr>
            <a:cxnSpLocks noChangeShapeType="1"/>
          </p:cNvCxnSpPr>
          <p:nvPr/>
        </p:nvCxnSpPr>
        <p:spPr bwMode="auto">
          <a:xfrm flipV="1">
            <a:off x="2057400" y="3810000"/>
            <a:ext cx="5867400" cy="1981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80582" name="Straight Arrow Connector 9"/>
          <p:cNvCxnSpPr>
            <a:cxnSpLocks noChangeShapeType="1"/>
          </p:cNvCxnSpPr>
          <p:nvPr/>
        </p:nvCxnSpPr>
        <p:spPr bwMode="auto">
          <a:xfrm>
            <a:off x="1066800" y="3733800"/>
            <a:ext cx="3048000" cy="76200"/>
          </a:xfrm>
          <a:prstGeom prst="straightConnector1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53697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Enhancement:     Color by Year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F0"/>
                </a:solidFill>
              </a:rPr>
              <a:t>1931</a:t>
            </a:r>
            <a:endParaRPr lang="en-US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FF00"/>
                </a:solidFill>
              </a:rPr>
              <a:t>1987</a:t>
            </a:r>
            <a:endParaRPr lang="en-US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</a:rPr>
              <a:t>2002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4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Then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22244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160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Then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Civil War Hit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Hardest</a:t>
            </a:r>
          </a:p>
        </p:txBody>
      </p:sp>
      <p:cxnSp>
        <p:nvCxnSpPr>
          <p:cNvPr id="281605" name="Straight Arrow Connector 6"/>
          <p:cNvCxnSpPr>
            <a:cxnSpLocks noChangeShapeType="1"/>
          </p:cNvCxnSpPr>
          <p:nvPr/>
        </p:nvCxnSpPr>
        <p:spPr bwMode="auto">
          <a:xfrm flipV="1">
            <a:off x="1524000" y="3733800"/>
            <a:ext cx="5867400" cy="160020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281606" name="Straight Arrow Connector 9"/>
          <p:cNvCxnSpPr>
            <a:cxnSpLocks noChangeShapeType="1"/>
          </p:cNvCxnSpPr>
          <p:nvPr/>
        </p:nvCxnSpPr>
        <p:spPr bwMode="auto">
          <a:xfrm>
            <a:off x="2209800" y="3276600"/>
            <a:ext cx="2133600" cy="457200"/>
          </a:xfrm>
          <a:prstGeom prst="straightConnector1">
            <a:avLst/>
          </a:prstGeom>
          <a:noFill/>
          <a:ln w="19050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35927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Steady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mid-50s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01540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2628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Steady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mid-50s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Increasing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Automotive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Death Rate</a:t>
            </a:r>
          </a:p>
        </p:txBody>
      </p:sp>
      <p:cxnSp>
        <p:nvCxnSpPr>
          <p:cNvPr id="282629" name="Straight Arrow Connector 6"/>
          <p:cNvCxnSpPr>
            <a:cxnSpLocks noChangeShapeType="1"/>
          </p:cNvCxnSpPr>
          <p:nvPr/>
        </p:nvCxnSpPr>
        <p:spPr bwMode="auto">
          <a:xfrm flipV="1">
            <a:off x="2057400" y="3505200"/>
            <a:ext cx="4114800" cy="2667000"/>
          </a:xfrm>
          <a:prstGeom prst="straightConnector1">
            <a:avLst/>
          </a:prstGeom>
          <a:noFill/>
          <a:ln w="1905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282630" name="Straight Arrow Connector 9"/>
          <p:cNvCxnSpPr>
            <a:cxnSpLocks noChangeShapeType="1"/>
          </p:cNvCxnSpPr>
          <p:nvPr/>
        </p:nvCxnSpPr>
        <p:spPr bwMode="auto">
          <a:xfrm flipV="1">
            <a:off x="2057400" y="3657600"/>
            <a:ext cx="1066800" cy="685800"/>
          </a:xfrm>
          <a:prstGeom prst="straightConnector1">
            <a:avLst/>
          </a:prstGeom>
          <a:noFill/>
          <a:ln w="19050" algn="ctr">
            <a:solidFill>
              <a:srgbClr val="00FF99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196030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4" y="1032061"/>
            <a:ext cx="7546076" cy="58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365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Explain 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 2 Scores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Corner Finally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Turned by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Safer Cars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 Roads</a:t>
            </a:r>
          </a:p>
        </p:txBody>
      </p:sp>
      <p:cxnSp>
        <p:nvCxnSpPr>
          <p:cNvPr id="283653" name="Straight Arrow Connector 6"/>
          <p:cNvCxnSpPr>
            <a:cxnSpLocks noChangeShapeType="1"/>
          </p:cNvCxnSpPr>
          <p:nvPr/>
        </p:nvCxnSpPr>
        <p:spPr bwMode="auto">
          <a:xfrm flipV="1">
            <a:off x="1600200" y="3429000"/>
            <a:ext cx="4724400" cy="1905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983494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Scores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Plot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Descriptor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(Point Cloud)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 View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Highlight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 Order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3352800"/>
            <a:ext cx="5943600" cy="3264932"/>
            <a:chOff x="152400" y="3352800"/>
            <a:chExt cx="5943600" cy="326493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981200" y="3352800"/>
              <a:ext cx="4114800" cy="2362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152400" y="4955739"/>
              <a:ext cx="2335832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View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Historical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Effects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098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380400" y="22860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Try a Related Mortality Data Set: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Switzerland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(In Europe, but different history)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25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 – Swiss Males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18255" r="3738" b="1402"/>
          <a:stretch/>
        </p:blipFill>
        <p:spPr bwMode="auto">
          <a:xfrm>
            <a:off x="620082" y="838200"/>
            <a:ext cx="799051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85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 – Swiss Males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380400" y="1143000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Points Similar to Spain: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PC1:  Overall Improvement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for Young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PC2:  About 20 – 45 vs. Others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Flu Pandemic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Automobile Effects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Quite Different: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Age Rounding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Civil War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97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 Illustrates an Important Point: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is more than a “framework”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It Provides a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Focal Point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Highlights Pivotal Choice: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should be the Data Objects?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2304</Words>
  <Application>Microsoft Office PowerPoint</Application>
  <PresentationFormat>On-screen Show (4:3)</PresentationFormat>
  <Paragraphs>880</Paragraphs>
  <Slides>102</Slides>
  <Notes>102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9" baseType="lpstr">
      <vt:lpstr>Arial Unicode MS</vt:lpstr>
      <vt:lpstr>Gulim</vt:lpstr>
      <vt:lpstr>Gulim</vt:lpstr>
      <vt:lpstr>맑은 고딕</vt:lpstr>
      <vt:lpstr>Algerian</vt:lpstr>
      <vt:lpstr>Arial</vt:lpstr>
      <vt:lpstr>Cambria Math</vt:lpstr>
      <vt:lpstr>Courier New</vt:lpstr>
      <vt:lpstr>Goudy Stout</vt:lpstr>
      <vt:lpstr>Tahoma</vt:lpstr>
      <vt:lpstr>Times New Roman</vt:lpstr>
      <vt:lpstr>Wingdings</vt:lpstr>
      <vt:lpstr>1_Default Design</vt:lpstr>
      <vt:lpstr>3_Default Design</vt:lpstr>
      <vt:lpstr>7_Default Design</vt:lpstr>
      <vt:lpstr>Default Design</vt:lpstr>
      <vt:lpstr>Equation</vt:lpstr>
      <vt:lpstr>Statistics – O. R. 881 Object Oriented Data Analysis</vt:lpstr>
      <vt:lpstr>Administrative Info</vt:lpstr>
      <vt:lpstr>Course Expectations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A Taste of OODA Examples</vt:lpstr>
      <vt:lpstr>Visualization</vt:lpstr>
      <vt:lpstr>Projection</vt:lpstr>
      <vt:lpstr>Illust’n of Multivar. View: Typical View</vt:lpstr>
      <vt:lpstr>Illust’n of Multivar. View: Typical View</vt:lpstr>
      <vt:lpstr>Illust’n of Multivar. View: Typical View</vt:lpstr>
      <vt:lpstr>Illust’n of PCA View: Gene by Gene View</vt:lpstr>
      <vt:lpstr>Illust’n of PCA View: PCA View</vt:lpstr>
      <vt:lpstr>Another Comparison: Gene by Gene View</vt:lpstr>
      <vt:lpstr>Another Comparison: PCA View</vt:lpstr>
      <vt:lpstr>Basics of OODA</vt:lpstr>
      <vt:lpstr>Data Object Determination</vt:lpstr>
      <vt:lpstr>Basics of OODA</vt:lpstr>
      <vt:lpstr>Data Object Representation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E.g. Curves As Data</vt:lpstr>
      <vt:lpstr>E.g. Curves As Data</vt:lpstr>
      <vt:lpstr>Parallel Coordinates</vt:lpstr>
      <vt:lpstr>Parallel Coordinates</vt:lpstr>
      <vt:lpstr>Functional Data Analysis, 10-d Toy EG 1</vt:lpstr>
      <vt:lpstr>Functional Data Analysis, 10-d Toy EG 1</vt:lpstr>
      <vt:lpstr>Functional Data Analysis, 10-d Toy EG 1</vt:lpstr>
      <vt:lpstr>E.g. Curves As Data</vt:lpstr>
      <vt:lpstr>E.g. Curves As Data</vt:lpstr>
      <vt:lpstr>Functional Data Analysis, 10-d Toy EG 2</vt:lpstr>
      <vt:lpstr>E.g. Curves As Data</vt:lpstr>
      <vt:lpstr>E.g. Curves As Data</vt:lpstr>
      <vt:lpstr>Functional Data Analysis, 50-d Toy EG 3</vt:lpstr>
      <vt:lpstr>Functional Data Analysis, 50-d Toy EG 3</vt:lpstr>
      <vt:lpstr>E.g. Curves As Data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PowerPoint Presentation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</vt:lpstr>
      <vt:lpstr>Mortality Time Series – Swiss Males</vt:lpstr>
      <vt:lpstr>Mortality Time Series – Swiss Males</vt:lpstr>
      <vt:lpstr>Time Series of Data Objects</vt:lpstr>
      <vt:lpstr>Limitation of PCA</vt:lpstr>
      <vt:lpstr>Correlation PCA</vt:lpstr>
      <vt:lpstr>Correlation PCA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218</cp:revision>
  <dcterms:created xsi:type="dcterms:W3CDTF">2001-06-08T01:38:43Z</dcterms:created>
  <dcterms:modified xsi:type="dcterms:W3CDTF">2017-08-24T17:35:15Z</dcterms:modified>
</cp:coreProperties>
</file>