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17"/>
  </p:notesMasterIdLst>
  <p:sldIdLst>
    <p:sldId id="262" r:id="rId3"/>
    <p:sldId id="263" r:id="rId4"/>
    <p:sldId id="520" r:id="rId5"/>
    <p:sldId id="264" r:id="rId6"/>
    <p:sldId id="452" r:id="rId7"/>
    <p:sldId id="372" r:id="rId8"/>
    <p:sldId id="265" r:id="rId9"/>
    <p:sldId id="272" r:id="rId10"/>
    <p:sldId id="374" r:id="rId11"/>
    <p:sldId id="514" r:id="rId12"/>
    <p:sldId id="266" r:id="rId13"/>
    <p:sldId id="369" r:id="rId14"/>
    <p:sldId id="267" r:id="rId15"/>
    <p:sldId id="268" r:id="rId16"/>
    <p:sldId id="375" r:id="rId17"/>
    <p:sldId id="453" r:id="rId18"/>
    <p:sldId id="521" r:id="rId19"/>
    <p:sldId id="368" r:id="rId20"/>
    <p:sldId id="522" r:id="rId21"/>
    <p:sldId id="524" r:id="rId22"/>
    <p:sldId id="523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42" r:id="rId35"/>
    <p:sldId id="544" r:id="rId36"/>
    <p:sldId id="545" r:id="rId37"/>
    <p:sldId id="546" r:id="rId38"/>
    <p:sldId id="547" r:id="rId39"/>
    <p:sldId id="548" r:id="rId40"/>
    <p:sldId id="549" r:id="rId41"/>
    <p:sldId id="550" r:id="rId42"/>
    <p:sldId id="551" r:id="rId43"/>
    <p:sldId id="552" r:id="rId44"/>
    <p:sldId id="553" r:id="rId45"/>
    <p:sldId id="554" r:id="rId46"/>
    <p:sldId id="463" r:id="rId47"/>
    <p:sldId id="270" r:id="rId48"/>
    <p:sldId id="271" r:id="rId49"/>
    <p:sldId id="273" r:id="rId50"/>
    <p:sldId id="464" r:id="rId51"/>
    <p:sldId id="295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376" r:id="rId60"/>
    <p:sldId id="377" r:id="rId61"/>
    <p:sldId id="378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465" r:id="rId77"/>
    <p:sldId id="466" r:id="rId78"/>
    <p:sldId id="467" r:id="rId79"/>
    <p:sldId id="468" r:id="rId80"/>
    <p:sldId id="469" r:id="rId81"/>
    <p:sldId id="317" r:id="rId82"/>
    <p:sldId id="318" r:id="rId83"/>
    <p:sldId id="370" r:id="rId84"/>
    <p:sldId id="371" r:id="rId85"/>
    <p:sldId id="459" r:id="rId86"/>
    <p:sldId id="319" r:id="rId87"/>
    <p:sldId id="320" r:id="rId88"/>
    <p:sldId id="321" r:id="rId89"/>
    <p:sldId id="379" r:id="rId90"/>
    <p:sldId id="322" r:id="rId91"/>
    <p:sldId id="323" r:id="rId92"/>
    <p:sldId id="324" r:id="rId93"/>
    <p:sldId id="325" r:id="rId94"/>
    <p:sldId id="326" r:id="rId95"/>
    <p:sldId id="327" r:id="rId96"/>
    <p:sldId id="328" r:id="rId97"/>
    <p:sldId id="329" r:id="rId98"/>
    <p:sldId id="330" r:id="rId99"/>
    <p:sldId id="331" r:id="rId100"/>
    <p:sldId id="332" r:id="rId101"/>
    <p:sldId id="333" r:id="rId102"/>
    <p:sldId id="334" r:id="rId103"/>
    <p:sldId id="335" r:id="rId104"/>
    <p:sldId id="336" r:id="rId105"/>
    <p:sldId id="337" r:id="rId106"/>
    <p:sldId id="338" r:id="rId107"/>
    <p:sldId id="339" r:id="rId108"/>
    <p:sldId id="380" r:id="rId109"/>
    <p:sldId id="340" r:id="rId110"/>
    <p:sldId id="341" r:id="rId111"/>
    <p:sldId id="381" r:id="rId112"/>
    <p:sldId id="455" r:id="rId113"/>
    <p:sldId id="342" r:id="rId114"/>
    <p:sldId id="454" r:id="rId115"/>
    <p:sldId id="343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FFB279"/>
    <a:srgbClr val="DA71FF"/>
    <a:srgbClr val="D357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4" d="100"/>
          <a:sy n="64" d="100"/>
        </p:scale>
        <p:origin x="13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100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4AE82-8107-4101-8B77-38D267B6B1E2}" type="slidenum">
              <a:rPr lang="en-US" smtClean="0">
                <a:latin typeface="Times New Roman" pitchFamily="18" charset="0"/>
              </a:rPr>
              <a:pPr eaLnBrk="1" hangingPunct="1"/>
              <a:t>101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EgView1p67proj1dPCAdiag.ps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102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2B51A-8C96-4918-ABFC-1DCD642DF638}" type="slidenum">
              <a:rPr lang="en-US" smtClean="0">
                <a:latin typeface="Times New Roman" pitchFamily="18" charset="0"/>
              </a:rPr>
              <a:pPr eaLnBrk="1" hangingPunct="1"/>
              <a:t>103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EgView1p69PCAScatPlot.ps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104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105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106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64343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107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108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109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C7728-D893-4B26-B4E0-9E1D7CFAF191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688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110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111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112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113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latin typeface="Times New Roman" pitchFamily="18" charset="0"/>
              </a:rPr>
              <a:pPr eaLnBrk="1" hangingPunct="1"/>
              <a:t>114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C11E81-260B-43F3-A842-B6E8E1963626}" type="slidenum">
              <a:rPr lang="en-US" sz="1200">
                <a:latin typeface="Times New Roman" pitchFamily="18" charset="0"/>
              </a:rPr>
              <a:pPr algn="r"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7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F49875-CE1A-44FF-B017-9B45BEFE1A73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0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5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6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1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52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9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2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0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0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07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2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0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3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1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5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09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4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5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2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73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9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A8B8DA-783D-4293-80C0-2C3B4196892C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908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E6175-D8A3-40CA-A7E6-74075F35C7FA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AFE74-8DD7-4CD7-8CCD-21E7C99FA46D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243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46F6E-B6EB-4C8E-A956-3489A7488375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EgView1p2RawDataHiLite1.ps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6565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6C63-FADA-4D2D-B124-9CA277E15E32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539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0B9B8-C989-4BD2-A4D4-5FF48429C8D9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3334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C4492-234E-48BC-8749-31E1E6ABCF57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561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8D83C-E8A5-4A00-8EA7-05F0DE9BE541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EgView1p21proj3DX.ps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65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3923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680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89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1887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EC06D-EDE6-482E-9E5C-3D2AEF27D247}" type="slidenum">
              <a:rPr lang="en-US" smtClean="0">
                <a:latin typeface="Times New Roman" pitchFamily="18" charset="0"/>
              </a:rPr>
              <a:pPr eaLnBrk="1" hangingPunct="1"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EgView1p22proj3DY.ps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589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A7D88-5A06-44A8-B281-0ECD12F56A2E}" type="slidenum">
              <a:rPr lang="en-US" smtClean="0">
                <a:latin typeface="Times New Roman" pitchFamily="18" charset="0"/>
              </a:rPr>
              <a:pPr eaLnBrk="1" hangingPunct="1"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EgView1p32Proj1dY.ps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5449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0F040-B2B6-41A7-810D-A6FBF8C86077}" type="slidenum">
              <a:rPr lang="en-US" smtClean="0">
                <a:latin typeface="Times New Roman" pitchFamily="18" charset="0"/>
              </a:rPr>
              <a:pPr eaLnBrk="1" hangingPunct="1"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EgView1p23proj3DZ.ps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321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55FBD-9A74-4B28-89D2-92A9B8CA337C}" type="slidenum">
              <a:rPr lang="en-US" smtClean="0">
                <a:latin typeface="Times New Roman" pitchFamily="18" charset="0"/>
              </a:rPr>
              <a:pPr eaLnBrk="1" hangingPunct="1"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EgView1p33Proj1dZ.ps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748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DB585-2604-4097-863C-BC431DE91E69}" type="slidenum">
              <a:rPr lang="en-US" smtClean="0">
                <a:latin typeface="Times New Roman" pitchFamily="18" charset="0"/>
              </a:rPr>
              <a:pPr eaLnBrk="1" hangingPunct="1"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EgView1p24proj3DXY.ps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7166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DE143-C49F-4413-B132-9CA0AD12A68C}" type="slidenum">
              <a:rPr lang="en-US" smtClean="0">
                <a:latin typeface="Times New Roman" pitchFamily="18" charset="0"/>
              </a:rPr>
              <a:pPr eaLnBrk="1" hangingPunct="1"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EgView1p34proj2DXY.ps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491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AECAC-33BC-4004-A3F0-7814324A28A1}" type="slidenum">
              <a:rPr lang="en-US" smtClean="0">
                <a:latin typeface="Times New Roman" pitchFamily="18" charset="0"/>
              </a:rPr>
              <a:pPr eaLnBrk="1" hangingPunct="1"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EgView1p25proj3DXZ.ps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2103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2D0AE-4ECF-46E8-AF5C-35E4B61EE5BC}" type="slidenum">
              <a:rPr lang="en-US" smtClean="0">
                <a:latin typeface="Times New Roman" pitchFamily="18" charset="0"/>
              </a:rPr>
              <a:pPr eaLnBrk="1" hangingPunct="1"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EgView1p35proj2DXZ.ps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690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3C846-ADFD-490F-B8A2-9BD40037683E}" type="slidenum">
              <a:rPr lang="en-US" smtClean="0">
                <a:latin typeface="Times New Roman" pitchFamily="18" charset="0"/>
              </a:rPr>
              <a:pPr eaLnBrk="1" hangingPunct="1"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EgView1p26proj3DYZ.ps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8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3099FC-BF2A-44C7-9E84-DC201035944A}" type="slidenum">
              <a:rPr lang="en-US" smtClean="0">
                <a:latin typeface="Times New Roman" pitchFamily="18" charset="0"/>
              </a:rPr>
              <a:pPr eaLnBrk="1" hangingPunct="1"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EgView1p36proj2DYZ.ps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1362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DDB2D-3131-4E4A-BE76-35E548F5EB47}" type="slidenum">
              <a:rPr lang="en-US" smtClean="0">
                <a:latin typeface="Times New Roman" pitchFamily="18" charset="0"/>
              </a:rPr>
              <a:pPr eaLnBrk="1" hangingPunct="1"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45B3E-B211-4E4C-B239-0A8525980FED}" type="slidenum">
              <a:rPr lang="en-US" smtClean="0">
                <a:latin typeface="Times New Roman" pitchFamily="18" charset="0"/>
              </a:rPr>
              <a:pPr eaLnBrk="1" hangingPunct="1"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EgView1p37proj1Ddiag.ps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055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EBB4C-11A9-4D4A-BF70-104E2CCAF0A6}" type="slidenum">
              <a:rPr lang="en-US" smtClean="0">
                <a:latin typeface="Times New Roman" pitchFamily="18" charset="0"/>
              </a:rPr>
              <a:pPr eaLnBrk="1" hangingPunct="1"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EgView1p38proj1n2Dcolor.ps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7326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76AD6-152A-4D62-8FA5-3D9802A77010}" type="slidenum">
              <a:rPr lang="en-US" smtClean="0">
                <a:latin typeface="Times New Roman" pitchFamily="18" charset="0"/>
              </a:rPr>
              <a:pPr eaLnBrk="1" hangingPunct="1"/>
              <a:t>80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626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81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82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83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84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AA331-B0C4-4251-8D7A-B36FA60DB532}" type="slidenum">
              <a:rPr lang="en-US" smtClean="0">
                <a:latin typeface="Times New Roman" pitchFamily="18" charset="0"/>
              </a:rPr>
              <a:pPr eaLnBrk="1" hangingPunct="1"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CF6-2D20-4595-AC5B-E9FDDB259042}" type="slidenum">
              <a:rPr lang="en-US" smtClean="0">
                <a:latin typeface="Times New Roman" pitchFamily="18" charset="0"/>
              </a:rPr>
              <a:pPr eaLnBrk="1" hangingPunct="1"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87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6526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88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4D9F8-2D59-4348-8134-E468A52B5FE2}" type="slidenum">
              <a:rPr lang="en-US" smtClean="0">
                <a:latin typeface="Times New Roman" pitchFamily="18" charset="0"/>
              </a:rPr>
              <a:pPr eaLnBrk="1" hangingPunct="1"/>
              <a:t>89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EgView1p61Proj1dPC1.ps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3F0C-B49A-4701-A5B5-CBF87EBCDB2F}" type="slidenum">
              <a:rPr lang="en-US" smtClean="0">
                <a:latin typeface="Times New Roman" pitchFamily="18" charset="0"/>
              </a:rPr>
              <a:pPr eaLnBrk="1" hangingPunct="1"/>
              <a:t>90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EgView1p52proj3dPC2.ps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187A0-08D6-4AA4-8F1C-47C8593C73AF}" type="slidenum">
              <a:rPr lang="en-US" smtClean="0">
                <a:latin typeface="Times New Roman" pitchFamily="18" charset="0"/>
              </a:rPr>
              <a:pPr eaLnBrk="1" hangingPunct="1"/>
              <a:t>91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EgView1p62Proj1dPC2.ps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BE49B-3071-47BE-BA45-2D037AA15430}" type="slidenum">
              <a:rPr lang="en-US" smtClean="0">
                <a:latin typeface="Times New Roman" pitchFamily="18" charset="0"/>
              </a:rPr>
              <a:pPr eaLnBrk="1" hangingPunct="1"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EgView1p53proj3dPC3.ps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50BAC-7838-494C-8DA0-A02A642C639C}" type="slidenum">
              <a:rPr lang="en-US" smtClean="0">
                <a:latin typeface="Times New Roman" pitchFamily="18" charset="0"/>
              </a:rPr>
              <a:pPr eaLnBrk="1" hangingPunct="1"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EgView1p63Proj1dPC3.ps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94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3B3BB-103F-4F7C-8D53-26A35403E1A9}" type="slidenum">
              <a:rPr lang="en-US" smtClean="0">
                <a:latin typeface="Times New Roman" pitchFamily="18" charset="0"/>
              </a:rPr>
              <a:pPr eaLnBrk="1" hangingPunct="1"/>
              <a:t>95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EgView1p64proj2dPC12.ps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8CDC3-F7A5-4DFD-A051-4882F5536D87}" type="slidenum">
              <a:rPr lang="en-US" smtClean="0">
                <a:latin typeface="Times New Roman" pitchFamily="18" charset="0"/>
              </a:rPr>
              <a:pPr eaLnBrk="1" hangingPunct="1"/>
              <a:t>96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EgView1p55proj3dPC13.ps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C674D-E430-425D-825D-8CFDF8927389}" type="slidenum">
              <a:rPr lang="en-US" smtClean="0">
                <a:latin typeface="Times New Roman" pitchFamily="18" charset="0"/>
              </a:rPr>
              <a:pPr eaLnBrk="1" hangingPunct="1"/>
              <a:t>97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EgView1p65proj2dPC13.ps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52E5C-874D-4546-B38A-C56DBC1693AE}" type="slidenum">
              <a:rPr lang="en-US" smtClean="0">
                <a:latin typeface="Times New Roman" pitchFamily="18" charset="0"/>
              </a:rPr>
              <a:pPr eaLnBrk="1" hangingPunct="1"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EgView1p56proj3dPC23.ps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3E2CB-7BF5-4B5D-9416-354D4F931793}" type="slidenum">
              <a:rPr lang="en-US" smtClean="0">
                <a:latin typeface="Times New Roman" pitchFamily="18" charset="0"/>
              </a:rPr>
              <a:pPr eaLnBrk="1" hangingPunct="1"/>
              <a:t>99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EgView1p66proj2dPC23.ps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881fall2017.web.unc.edu/files/2017/08/OODAbookV4FE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81fall2017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881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Matrix with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Typical View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Colors Enhance</a:t>
            </a:r>
          </a:p>
          <a:p>
            <a:r>
              <a:rPr lang="en-US" sz="2800" dirty="0" smtClean="0"/>
              <a:t>Impressions of Clusters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Clusters are “more distinct”</a:t>
            </a:r>
          </a:p>
          <a:p>
            <a:r>
              <a:rPr lang="en-US" sz="2400" dirty="0" smtClean="0"/>
              <a:t>Since more “air space” </a:t>
            </a:r>
          </a:p>
          <a:p>
            <a:r>
              <a:rPr lang="en-US" sz="2400" dirty="0" smtClean="0"/>
              <a:t>In between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ko-KR" sz="2800" dirty="0">
              <a:ea typeface="Gulim" pitchFamily="34" charset="-127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ko-KR" sz="2800" dirty="0" smtClean="0">
              <a:ea typeface="Gulim" pitchFamily="34" charset="-127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ko-KR" sz="2800" dirty="0">
              <a:ea typeface="Gulim" pitchFamily="34" charset="-127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2800" dirty="0" smtClean="0">
                <a:ea typeface="Gulim" pitchFamily="34" charset="-127"/>
              </a:rPr>
              <a:t>Simulation: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2800" dirty="0">
                <a:solidFill>
                  <a:srgbClr val="0000FF"/>
                </a:solidFill>
                <a:ea typeface="Gulim" pitchFamily="34" charset="-127"/>
              </a:rPr>
              <a:t>	</a:t>
            </a:r>
            <a:r>
              <a:rPr lang="en-US" altLang="ko-KR" sz="2800" dirty="0" smtClean="0">
                <a:solidFill>
                  <a:srgbClr val="0000FF"/>
                </a:solidFill>
                <a:ea typeface="Gulim" pitchFamily="34" charset="-127"/>
              </a:rPr>
              <a:t>50%  N(0.1,1)     (</a:t>
            </a:r>
            <a:r>
              <a:rPr lang="en-US" altLang="ko-KR" sz="2800" dirty="0" err="1" smtClean="0">
                <a:solidFill>
                  <a:srgbClr val="0000FF"/>
                </a:solidFill>
                <a:ea typeface="Gulim" pitchFamily="34" charset="-127"/>
              </a:rPr>
              <a:t>marginals</a:t>
            </a:r>
            <a:r>
              <a:rPr lang="en-US" altLang="ko-KR" sz="2800" dirty="0" smtClean="0">
                <a:solidFill>
                  <a:srgbClr val="0000FF"/>
                </a:solidFill>
                <a:ea typeface="Gulim" pitchFamily="34" charset="-127"/>
              </a:rPr>
              <a:t>)  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ko-KR" sz="2800" dirty="0">
                <a:solidFill>
                  <a:srgbClr val="FF0000"/>
                </a:solidFill>
                <a:ea typeface="Gulim" pitchFamily="34" charset="-127"/>
              </a:rPr>
              <a:t>	50%  </a:t>
            </a:r>
            <a:r>
              <a:rPr lang="en-US" altLang="ko-KR" sz="2800" dirty="0" smtClean="0">
                <a:solidFill>
                  <a:srgbClr val="FF0000"/>
                </a:solidFill>
                <a:ea typeface="Gulim" pitchFamily="34" charset="-127"/>
              </a:rPr>
              <a:t>N(-0.1,1</a:t>
            </a:r>
            <a:r>
              <a:rPr lang="en-US" altLang="ko-KR" sz="2800" dirty="0">
                <a:solidFill>
                  <a:srgbClr val="FF0000"/>
                </a:solidFill>
                <a:ea typeface="Gulim" pitchFamily="34" charset="-127"/>
              </a:rPr>
              <a:t>)     (</a:t>
            </a:r>
            <a:r>
              <a:rPr lang="en-US" altLang="ko-KR" sz="2800" dirty="0" err="1">
                <a:solidFill>
                  <a:srgbClr val="FF0000"/>
                </a:solidFill>
                <a:ea typeface="Gulim" pitchFamily="34" charset="-127"/>
              </a:rPr>
              <a:t>marginals</a:t>
            </a:r>
            <a:r>
              <a:rPr lang="en-US" altLang="ko-KR" sz="2800" dirty="0">
                <a:solidFill>
                  <a:srgbClr val="FF0000"/>
                </a:solidFill>
                <a:ea typeface="Gulim" pitchFamily="34" charset="-127"/>
              </a:rPr>
              <a:t>)   </a:t>
            </a:r>
            <a:endParaRPr lang="en-US" altLang="ko-KR" dirty="0">
              <a:solidFill>
                <a:srgbClr val="FF0000"/>
              </a:solidFill>
              <a:ea typeface="Gulim" pitchFamily="34" charset="-127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Programming that supports encapsulation, inheritance, and polymorphism </a:t>
            </a:r>
            <a:endParaRPr lang="en-US" sz="360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smtClean="0"/>
              <a:t>(from Google: </a:t>
            </a:r>
            <a:r>
              <a:rPr lang="en-US" sz="2400" i="1" smtClean="0"/>
              <a:t>define object oriented programming</a:t>
            </a:r>
            <a:r>
              <a:rPr lang="en-US" sz="240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smtClean="0"/>
              <a:t>my favorite:  </a:t>
            </a:r>
            <a:r>
              <a:rPr lang="en-US" sz="2400" smtClean="0">
                <a:hlinkClick r:id="rId3"/>
              </a:rPr>
              <a:t>www.innovatia.com/software/papers/com.htm</a:t>
            </a:r>
            <a:r>
              <a:rPr lang="en-US" sz="2400" smtClean="0"/>
              <a:t>)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Very slight difference in means</a:t>
            </a:r>
          </a:p>
        </p:txBody>
      </p:sp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Very slight difference in means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</a:rPr>
              <a:t>Huge</a:t>
            </a:r>
            <a:r>
              <a:rPr lang="en-US" altLang="ko-KR" dirty="0" smtClean="0">
                <a:ea typeface="Gulim" pitchFamily="34" charset="-127"/>
              </a:rPr>
              <a:t> difference in 1</a:t>
            </a:r>
            <a:r>
              <a:rPr lang="en-US" altLang="ko-KR" baseline="30000" dirty="0" smtClean="0">
                <a:ea typeface="Gulim" pitchFamily="34" charset="-127"/>
              </a:rPr>
              <a:t>st</a:t>
            </a:r>
            <a:r>
              <a:rPr lang="en-US" altLang="ko-KR" dirty="0" smtClean="0">
                <a:ea typeface="Gulim" pitchFamily="34" charset="-127"/>
              </a:rPr>
              <a:t> PC Direction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Magnification of clustering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Lesson:  Alternate views can show </a:t>
            </a: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</a:rPr>
              <a:t>much more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(especially in high dimensions, i.e. for many genes)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Shows PC view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Object Conceptualization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371600"/>
                <a:ext cx="8305800" cy="5933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u="sng" dirty="0" smtClean="0"/>
                  <a:t>Object Space</a:t>
                </a:r>
                <a:r>
                  <a:rPr lang="en-US" sz="3200" dirty="0"/>
                  <a:t>     </a:t>
                </a:r>
                <a:r>
                  <a:rPr lang="en-US" sz="3200" dirty="0" smtClean="0"/>
                  <a:t>  </a:t>
                </a:r>
                <a:r>
                  <a:rPr lang="en-US" sz="3200" dirty="0">
                    <a:sym typeface="Wingdings" pitchFamily="2" charset="2"/>
                  </a:rPr>
                  <a:t> </a:t>
                </a:r>
                <a:r>
                  <a:rPr lang="en-US" sz="3200" dirty="0" smtClean="0">
                    <a:sym typeface="Wingdings" pitchFamily="2" charset="2"/>
                  </a:rPr>
                  <a:t>       </a:t>
                </a:r>
                <a:r>
                  <a:rPr lang="en-US" sz="3200" u="sng" dirty="0" smtClean="0">
                    <a:sym typeface="Wingdings" pitchFamily="2" charset="2"/>
                  </a:rPr>
                  <a:t>Descriptor </a:t>
                </a:r>
                <a:r>
                  <a:rPr lang="en-US" sz="3200" u="sng" dirty="0">
                    <a:sym typeface="Wingdings" pitchFamily="2" charset="2"/>
                  </a:rPr>
                  <a:t>Space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ym typeface="Wingdings" pitchFamily="2" charset="2"/>
                  </a:rPr>
                  <a:t>     </a:t>
                </a:r>
                <a:r>
                  <a:rPr lang="en-US" sz="3200" dirty="0" smtClean="0">
                    <a:sym typeface="Wingdings" pitchFamily="2" charset="2"/>
                  </a:rPr>
                  <a:t>Curves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ym typeface="Wingdings" pitchFamily="2" charset="2"/>
                  </a:rPr>
                  <a:t>   </a:t>
                </a:r>
                <a:endParaRPr lang="en-US" sz="3200" dirty="0"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ym typeface="Wingdings" pitchFamily="2" charset="2"/>
                  </a:rPr>
                  <a:t>     Images                                   Manifolds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ym typeface="Wingdings" pitchFamily="2" charset="2"/>
                  </a:rPr>
                  <a:t>     Shapes                                 Tree Space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ym typeface="Wingdings" pitchFamily="2" charset="2"/>
                  </a:rPr>
                  <a:t>       </a:t>
                </a:r>
                <a:r>
                  <a:rPr lang="en-US" sz="3200" dirty="0" smtClean="0">
                    <a:sym typeface="Wingdings" pitchFamily="2" charset="2"/>
                  </a:rPr>
                  <a:t>Trees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ym typeface="Wingdings" pitchFamily="2" charset="2"/>
                  </a:rPr>
                  <a:t> </a:t>
                </a:r>
                <a:r>
                  <a:rPr lang="en-US" sz="3200" dirty="0" smtClean="0">
                    <a:sym typeface="Wingdings" pitchFamily="2" charset="2"/>
                  </a:rPr>
                  <a:t>     Movies</a:t>
                </a:r>
                <a:endParaRPr lang="en-US" sz="3200" dirty="0"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/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71600"/>
                <a:ext cx="8305800" cy="5933740"/>
              </a:xfrm>
              <a:prstGeom prst="rect">
                <a:avLst/>
              </a:prstGeom>
              <a:blipFill>
                <a:blip r:embed="rId3"/>
                <a:stretch>
                  <a:fillRect l="-1909" t="-1336" r="-9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smtClean="0"/>
              <a:t>Object Oriented approach to statistical analysis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Basis of S-plus (commerical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Reference for more on this:</a:t>
            </a:r>
          </a:p>
          <a:p>
            <a:pPr>
              <a:buFontTx/>
              <a:buNone/>
            </a:pPr>
            <a:r>
              <a:rPr lang="en-US" sz="2400" smtClean="0"/>
              <a:t>Venables, W. N. and Ripley, B. D. (2002) </a:t>
            </a:r>
            <a:r>
              <a:rPr lang="en-US" sz="2400" i="1" smtClean="0"/>
              <a:t>Modern Applied Statistics with S</a:t>
            </a:r>
            <a:r>
              <a:rPr lang="en-US" sz="2400" smtClean="0"/>
              <a:t>, Fourth Edition, Springer, N. Y., ISBN 0-387-95457-0.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 smtClean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http://www.psych.mcgill.ca/faculty/ramsay/ramsay.html</a:t>
            </a:r>
            <a:endParaRPr lang="en-US" sz="2400" dirty="0" smtClean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 that operates on functions”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Reviewer for </a:t>
            </a:r>
            <a:r>
              <a:rPr lang="en-US" i="1" dirty="0" smtClean="0"/>
              <a:t>Annals of Applied Statistics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But misses </a:t>
            </a:r>
            <a:r>
              <a:rPr lang="en-US" u="sng" dirty="0" smtClean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/>
              <a:t>Currently Published References: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/>
              <a:t>Wang and </a:t>
            </a:r>
            <a:r>
              <a:rPr lang="en-US" dirty="0" err="1" smtClean="0"/>
              <a:t>Marron</a:t>
            </a:r>
            <a:r>
              <a:rPr lang="en-US" dirty="0" smtClean="0"/>
              <a:t> (2007)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err="1" smtClean="0"/>
              <a:t>Marron</a:t>
            </a:r>
            <a:r>
              <a:rPr lang="en-US" dirty="0" smtClean="0"/>
              <a:t> and Alonso (2014)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0"/>
            <a:ext cx="1828800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57700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Publication in Progress: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 smtClean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Book with Ian Dryden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Latest Draft Available 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Course Web Page</a:t>
            </a:r>
            <a:endParaRPr lang="en-US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Comments Welcome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(Email Preferred)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76750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What is Actually </a:t>
            </a:r>
            <a:r>
              <a:rPr lang="en-US" dirty="0"/>
              <a:t>D</a:t>
            </a:r>
            <a:r>
              <a:rPr lang="en-US" dirty="0" smtClean="0"/>
              <a:t>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Major </a:t>
            </a:r>
            <a:r>
              <a:rPr lang="en-US" dirty="0"/>
              <a:t>S</a:t>
            </a:r>
            <a:r>
              <a:rPr lang="en-US" dirty="0" smtClean="0"/>
              <a:t>tatistical Tasks:</a:t>
            </a:r>
          </a:p>
          <a:p>
            <a:pPr eaLnBrk="1" hangingPunct="1"/>
            <a:r>
              <a:rPr lang="en-US" dirty="0" smtClean="0"/>
              <a:t>Understanding Population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eaLnBrk="1" hangingPunct="1"/>
            <a:r>
              <a:rPr lang="en-US" dirty="0" smtClean="0"/>
              <a:t>Classification (</a:t>
            </a:r>
            <a:r>
              <a:rPr lang="en-US" dirty="0" err="1" smtClean="0"/>
              <a:t>i</a:t>
            </a:r>
            <a:r>
              <a:rPr lang="en-US" dirty="0" smtClean="0"/>
              <a:t>. e. Discrimination)</a:t>
            </a:r>
          </a:p>
          <a:p>
            <a:pPr eaLnBrk="1" hangingPunct="1"/>
            <a:r>
              <a:rPr lang="en-US" dirty="0" smtClean="0"/>
              <a:t>Time Series of Data Objects</a:t>
            </a:r>
          </a:p>
          <a:p>
            <a:pPr eaLnBrk="1" hangingPunct="1"/>
            <a:r>
              <a:rPr lang="en-US" dirty="0" smtClean="0"/>
              <a:t>“Vertical Integration” of </a:t>
            </a:r>
            <a:r>
              <a:rPr lang="en-US" dirty="0" err="1" smtClean="0"/>
              <a:t>Datatypes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For Each Age        =  # Died / Total #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	≈  Prob. Of Dying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4" t="77785" r="21181" b="-130"/>
          <a:stretch/>
        </p:blipFill>
        <p:spPr>
          <a:xfrm>
            <a:off x="506852" y="3505200"/>
            <a:ext cx="8078250" cy="3352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14400" y="2895600"/>
            <a:ext cx="22098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2514600"/>
            <a:ext cx="76200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0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https://</a:t>
            </a:r>
            <a:r>
              <a:rPr lang="en-US" dirty="0">
                <a:hlinkClick r:id="rId3"/>
              </a:rPr>
              <a:t>stor881fall2017.web.unc.edu</a:t>
            </a:r>
            <a:r>
              <a:rPr lang="en-US" dirty="0"/>
              <a:t>/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Challenge:  Very Small For Young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Solution:  Log Scale (Object Choice)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4" t="77785" r="21181" b="-130"/>
          <a:stretch/>
        </p:blipFill>
        <p:spPr>
          <a:xfrm>
            <a:off x="506852" y="3505200"/>
            <a:ext cx="8078250" cy="3352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676401" y="2514600"/>
            <a:ext cx="2226559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3124200"/>
            <a:ext cx="202577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11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Enhancement:     Color by Year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(Highlights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Time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Structure)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1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Residuals About Mean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62" t="76341" r="22797" b="1614"/>
          <a:stretch/>
        </p:blipFill>
        <p:spPr>
          <a:xfrm>
            <a:off x="762000" y="3580930"/>
            <a:ext cx="7620000" cy="32770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33600" y="2514600"/>
            <a:ext cx="990600" cy="25908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57800" y="3124200"/>
            <a:ext cx="6858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Rank 1 </a:t>
            </a:r>
            <a:r>
              <a:rPr lang="en-US" dirty="0" err="1" smtClean="0"/>
              <a:t>Approx</a:t>
            </a:r>
            <a:r>
              <a:rPr lang="en-US" dirty="0"/>
              <a:t> </a:t>
            </a:r>
            <a:r>
              <a:rPr lang="en-US" dirty="0" smtClean="0"/>
              <a:t> “PC1”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Finds “Overall Improvement”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506" r="22420" b="1424"/>
          <a:stretch/>
        </p:blipFill>
        <p:spPr>
          <a:xfrm>
            <a:off x="762000" y="3581400"/>
            <a:ext cx="7715865" cy="3276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1800" y="3124200"/>
            <a:ext cx="3733800" cy="1676400"/>
            <a:chOff x="2971800" y="3124200"/>
            <a:chExt cx="3733800" cy="16764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971800" y="3124200"/>
              <a:ext cx="1828800" cy="16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800600" y="3124200"/>
              <a:ext cx="1905000" cy="1676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70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1918 Flu Pandemic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Spanish Civil War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506" r="22420" b="1424"/>
          <a:stretch/>
        </p:blipFill>
        <p:spPr>
          <a:xfrm>
            <a:off x="762000" y="3581400"/>
            <a:ext cx="7715865" cy="327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81600" y="2286000"/>
            <a:ext cx="2743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933700"/>
            <a:ext cx="2753033" cy="17907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2</a:t>
            </a:r>
            <a:r>
              <a:rPr lang="en-US" baseline="30000" dirty="0" smtClean="0"/>
              <a:t>nd</a:t>
            </a:r>
            <a:r>
              <a:rPr lang="en-US" dirty="0" smtClean="0"/>
              <a:t> Component    “PC 2”</a:t>
            </a:r>
          </a:p>
          <a:p>
            <a:pPr marL="0" indent="0" eaLnBrk="1" hangingPunct="1">
              <a:buNone/>
            </a:pPr>
            <a:r>
              <a:rPr lang="en-US" dirty="0" smtClean="0"/>
              <a:t>	Contrast Between 20-45s and rest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342" r="22420" b="875"/>
          <a:stretch/>
        </p:blipFill>
        <p:spPr>
          <a:xfrm>
            <a:off x="1066800" y="3784948"/>
            <a:ext cx="7010400" cy="30730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3200400"/>
            <a:ext cx="914400" cy="1676400"/>
            <a:chOff x="3184424" y="3194050"/>
            <a:chExt cx="734518" cy="153670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184424" y="3194050"/>
              <a:ext cx="612097" cy="146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796521" y="3194050"/>
              <a:ext cx="122421" cy="1536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3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Intro of Automobile,   Improved Safety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342" r="22420" b="875"/>
          <a:stretch/>
        </p:blipFill>
        <p:spPr>
          <a:xfrm>
            <a:off x="990601" y="3784948"/>
            <a:ext cx="7010400" cy="30730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1336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2860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3111674"/>
            <a:ext cx="2857500" cy="2146126"/>
          </a:xfrm>
          <a:prstGeom prst="straightConnector1">
            <a:avLst/>
          </a:prstGeom>
          <a:ln w="381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05600" y="3124200"/>
            <a:ext cx="209550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4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 smtClean="0"/>
              <a:t>Phase and Amplitude Curves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Raw </a:t>
            </a:r>
          </a:p>
          <a:p>
            <a:pPr marL="0" indent="0" eaLnBrk="1" hangingPunct="1">
              <a:buNone/>
            </a:pPr>
            <a:r>
              <a:rPr lang="en-US" dirty="0" smtClean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86" t="80613" r="66496" b="3012"/>
          <a:stretch/>
        </p:blipFill>
        <p:spPr>
          <a:xfrm>
            <a:off x="1699263" y="2133600"/>
            <a:ext cx="2872737" cy="22784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8575" y="4480655"/>
            <a:ext cx="4127656" cy="2377345"/>
            <a:chOff x="398575" y="4480655"/>
            <a:chExt cx="4127656" cy="23773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4813" t="80778" r="66977" b="2136"/>
            <a:stretch/>
          </p:blipFill>
          <p:spPr>
            <a:xfrm>
              <a:off x="1752600" y="4480655"/>
              <a:ext cx="2773631" cy="23773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Warps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2133600"/>
            <a:ext cx="4409041" cy="2377484"/>
            <a:chOff x="4495800" y="2133600"/>
            <a:chExt cx="4409041" cy="2377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4030" t="80613" r="65744" b="2300"/>
            <a:stretch/>
          </p:blipFill>
          <p:spPr>
            <a:xfrm>
              <a:off x="4495800" y="2133600"/>
              <a:ext cx="2971846" cy="23774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Ampl’de</a:t>
              </a:r>
              <a:endParaRPr lang="en-US" sz="3200" dirty="0" smtClean="0"/>
            </a:p>
            <a:p>
              <a:r>
                <a:rPr lang="en-US" sz="3200" dirty="0" err="1" smtClean="0"/>
                <a:t>Varia’n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554" y="4404316"/>
            <a:ext cx="4249646" cy="2377484"/>
            <a:chOff x="4419554" y="4404316"/>
            <a:chExt cx="4249646" cy="2377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3278" t="80351" r="66496" b="2562"/>
            <a:stretch/>
          </p:blipFill>
          <p:spPr>
            <a:xfrm>
              <a:off x="4419554" y="4404316"/>
              <a:ext cx="2971846" cy="23774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Phase</a:t>
              </a:r>
            </a:p>
            <a:p>
              <a:r>
                <a:rPr lang="en-US" sz="3200" dirty="0" err="1" smtClean="0"/>
                <a:t>Varia’n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72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1"/>
            <a:ext cx="75838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Skeletal Shape Representation</a:t>
            </a:r>
          </a:p>
          <a:p>
            <a:pPr marL="0" indent="0" eaLnBrk="1" hangingPunct="1">
              <a:buNone/>
            </a:pPr>
            <a:r>
              <a:rPr lang="en-US" dirty="0" smtClean="0"/>
              <a:t>Challenge:   Data Objects Lie on Manifold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6" y="3429000"/>
            <a:ext cx="59841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en-US" dirty="0" smtClean="0"/>
              <a:t>Available on Web Page: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Also Keep Running List of References</a:t>
            </a:r>
          </a:p>
        </p:txBody>
      </p:sp>
    </p:spTree>
    <p:extLst>
      <p:ext uri="{BB962C8B-B14F-4D97-AF65-F5344CB8AC3E}">
        <p14:creationId xmlns:p14="http://schemas.microsoft.com/office/powerpoint/2010/main" val="342387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8200" y="3124200"/>
            <a:ext cx="8168640" cy="3621102"/>
            <a:chOff x="3810000" y="0"/>
            <a:chExt cx="5105400" cy="226318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1" t="6715" r="15164" b="14460"/>
            <a:stretch/>
          </p:blipFill>
          <p:spPr>
            <a:xfrm>
              <a:off x="7322896" y="0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122" t="6713" r="17882" b="14460"/>
            <a:stretch/>
          </p:blipFill>
          <p:spPr>
            <a:xfrm>
              <a:off x="5562600" y="0"/>
              <a:ext cx="1592529" cy="2263189"/>
            </a:xfrm>
            <a:prstGeom prst="rect">
              <a:avLst/>
            </a:prstGeom>
            <a:noFill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5" r="15164" b="14460"/>
            <a:stretch/>
          </p:blipFill>
          <p:spPr bwMode="auto">
            <a:xfrm>
              <a:off x="3810000" y="0"/>
              <a:ext cx="1592504" cy="2263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9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197906" cy="3628339"/>
            <a:chOff x="3810000" y="2304288"/>
            <a:chExt cx="5123691" cy="2267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3810000" y="2304288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5562600" y="2308840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7341187" y="2308840"/>
              <a:ext cx="1592504" cy="226316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8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0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855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85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81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35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6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7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Analyze Sample of n=100</a:t>
            </a:r>
          </a:p>
          <a:p>
            <a:pPr marL="0" indent="0" eaLnBrk="1" hangingPunct="1">
              <a:buNone/>
            </a:pPr>
            <a:r>
              <a:rPr lang="en-US" dirty="0" smtClean="0"/>
              <a:t>Average?       Variation About Average???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Varying Levels of Expertise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Graduate Students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r>
              <a:rPr lang="en-US" dirty="0" smtClean="0"/>
              <a:t>Faculty Level Researchers</a:t>
            </a:r>
          </a:p>
          <a:p>
            <a:pPr eaLnBrk="1" hangingPunct="1"/>
            <a:r>
              <a:rPr lang="en-US" dirty="0" smtClean="0"/>
              <a:t>Various Backgrounds</a:t>
            </a:r>
          </a:p>
          <a:p>
            <a:pPr lvl="1" eaLnBrk="1" hangingPunct="1"/>
            <a:r>
              <a:rPr lang="en-US" dirty="0" smtClean="0"/>
              <a:t>Statistics / </a:t>
            </a:r>
            <a:r>
              <a:rPr lang="en-US" dirty="0" err="1" smtClean="0"/>
              <a:t>Biostat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Computer Science – Imaging</a:t>
            </a:r>
          </a:p>
          <a:p>
            <a:pPr lvl="1" eaLnBrk="1" hangingPunct="1"/>
            <a:r>
              <a:rPr lang="en-US" dirty="0" smtClean="0"/>
              <a:t>Bioinformatics</a:t>
            </a:r>
          </a:p>
          <a:p>
            <a:pPr lvl="1" eaLnBrk="1" hangingPunct="1"/>
            <a:r>
              <a:rPr lang="en-US" dirty="0" smtClean="0"/>
              <a:t>Pharmacy</a:t>
            </a:r>
          </a:p>
          <a:p>
            <a:pPr lvl="1" eaLnBrk="1" hangingPunct="1"/>
            <a:r>
              <a:rPr lang="en-US" dirty="0" smtClean="0"/>
              <a:t>Others…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Sonogram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90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Raw Data</a:t>
            </a:r>
          </a:p>
        </p:txBody>
      </p:sp>
      <p:pic>
        <p:nvPicPr>
          <p:cNvPr id="5" name="SampleR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5796" y="1709421"/>
            <a:ext cx="3583404" cy="45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Females</a:t>
            </a:r>
          </a:p>
        </p:txBody>
      </p:sp>
      <p:pic>
        <p:nvPicPr>
          <p:cNvPr id="5" name="DWD_R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24384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Start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5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Note:   many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broadly understandable)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 smtClean="0"/>
                  <a:t>General Definition </a:t>
                </a:r>
                <a:r>
                  <a:rPr lang="en-US" dirty="0" smtClean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 smtClean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u="sng" dirty="0" smtClean="0"/>
                  <a:t>closest</a:t>
                </a:r>
                <a:r>
                  <a:rPr lang="en-US" dirty="0" smtClean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1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1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2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3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Coordinates</a:t>
            </a:r>
          </a:p>
          <a:p>
            <a:r>
              <a:rPr lang="en-US" sz="2400" dirty="0" smtClean="0"/>
              <a:t>Are Projections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Coordinates Show</a:t>
            </a:r>
          </a:p>
          <a:p>
            <a:r>
              <a:rPr lang="en-US" sz="2400" dirty="0" smtClean="0"/>
              <a:t>Order in Data Set</a:t>
            </a:r>
          </a:p>
          <a:p>
            <a:r>
              <a:rPr lang="en-US" sz="2400" dirty="0" smtClean="0"/>
              <a:t>(or Random)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374904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So please </a:t>
            </a:r>
            <a:r>
              <a:rPr lang="en-US" smtClean="0">
                <a:solidFill>
                  <a:srgbClr val="FF0000"/>
                </a:solidFill>
              </a:rPr>
              <a:t>fire away </a:t>
            </a:r>
            <a:r>
              <a:rPr lang="en-US" smtClean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mtClean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Smooth histogram = </a:t>
            </a:r>
          </a:p>
          <a:p>
            <a:r>
              <a:rPr lang="en-US" sz="2400" dirty="0" smtClean="0"/>
              <a:t>Kernel Density Estimate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400" y="6015335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Study in Detail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XY-Proj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 smtClean="0"/>
              <a:t>Functional Data Analysis</a:t>
            </a:r>
            <a:r>
              <a:rPr lang="en-US" dirty="0" smtClean="0"/>
              <a:t>:    Curves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err="1" smtClean="0">
                <a:ea typeface="Gulim" pitchFamily="34" charset="-127"/>
              </a:rPr>
              <a:t>Illust</a:t>
            </a:r>
            <a:r>
              <a:rPr lang="en-US" altLang="ko-KR" sz="3200" dirty="0" err="1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dirty="0" err="1" smtClean="0">
                <a:ea typeface="Gulim" pitchFamily="34" charset="-127"/>
              </a:rPr>
              <a:t>n</a:t>
            </a:r>
            <a:r>
              <a:rPr lang="en-US" altLang="ko-KR" sz="3200" dirty="0" smtClean="0">
                <a:ea typeface="Gulim" pitchFamily="34" charset="-127"/>
              </a:rPr>
              <a:t> of </a:t>
            </a:r>
            <a:r>
              <a:rPr lang="en-US" altLang="ko-KR" sz="3200" dirty="0" err="1" smtClean="0">
                <a:ea typeface="Gulim" pitchFamily="34" charset="-127"/>
              </a:rPr>
              <a:t>Multivar</a:t>
            </a:r>
            <a:r>
              <a:rPr lang="en-US" altLang="ko-KR" sz="3200" dirty="0" smtClean="0">
                <a:ea typeface="Gulim" pitchFamily="34" charset="-127"/>
              </a:rPr>
              <a:t>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Side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Views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Diagonal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Correspondence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of Points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1981200"/>
            <a:ext cx="10668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980000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Correspondence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of Points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3581400"/>
            <a:ext cx="685800" cy="457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2819400"/>
            <a:ext cx="76200" cy="12954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Currently </a:t>
            </a:r>
            <a:r>
              <a:rPr lang="en-US" u="sng" dirty="0" smtClean="0"/>
              <a:t>hot</a:t>
            </a:r>
            <a:r>
              <a:rPr lang="en-US" dirty="0" smtClean="0"/>
              <a:t> field in statistics, see: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Ramsay &amp; Silverman (2005)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Ramsay &amp; Silverman (2002)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Ramsay, J. O. (2005)  {Website}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48200"/>
            <a:ext cx="1834551" cy="22098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2" r="25714" b="27143"/>
          <a:stretch/>
        </p:blipFill>
        <p:spPr bwMode="auto">
          <a:xfrm>
            <a:off x="2057400" y="45720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Pearson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(1901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(1933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Founder of UNC Statistics Dept.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66667"/>
          <a:stretch/>
        </p:blipFill>
        <p:spPr>
          <a:xfrm>
            <a:off x="6839730" y="4419600"/>
            <a:ext cx="1999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Gene by Gene Views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2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2098</Words>
  <Application>Microsoft Office PowerPoint</Application>
  <PresentationFormat>On-screen Show (4:3)</PresentationFormat>
  <Paragraphs>636</Paragraphs>
  <Slides>114</Slides>
  <Notes>114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2" baseType="lpstr">
      <vt:lpstr>Arial</vt:lpstr>
      <vt:lpstr>Cambria Math</vt:lpstr>
      <vt:lpstr>Gulim</vt:lpstr>
      <vt:lpstr>Tahoma</vt:lpstr>
      <vt:lpstr>Times New Roman</vt:lpstr>
      <vt:lpstr>Wingdings</vt:lpstr>
      <vt:lpstr>1_Default Design</vt:lpstr>
      <vt:lpstr>2_Default Design</vt:lpstr>
      <vt:lpstr>Statistics – O. R. 881 Object Oriented Data Analysis</vt:lpstr>
      <vt:lpstr>Administrative Info</vt:lpstr>
      <vt:lpstr>Administrative Info</vt:lpstr>
      <vt:lpstr>Who are we?</vt:lpstr>
      <vt:lpstr>Course Expectations</vt:lpstr>
      <vt:lpstr>Class Meeting Style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Visualization</vt:lpstr>
      <vt:lpstr>Notation</vt:lpstr>
      <vt:lpstr>Visualization</vt:lpstr>
      <vt:lpstr>Visualization</vt:lpstr>
      <vt:lpstr>Projection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Gene by Gene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Illust’n of PCA View: Typical View</vt:lpstr>
      <vt:lpstr>Comparison of Views</vt:lpstr>
      <vt:lpstr>Illust’n of PCA View: Gene by Gene View</vt:lpstr>
      <vt:lpstr>Illust’n of PCA View: PCA View</vt:lpstr>
      <vt:lpstr>Illust’n of PCA View: PCA View</vt:lpstr>
      <vt:lpstr>Another Comparison of Views</vt:lpstr>
      <vt:lpstr>Another Comparison: Gene by Gene View</vt:lpstr>
      <vt:lpstr>Another Comparison: Gene by Gene View</vt:lpstr>
      <vt:lpstr>Another Comparison of Views</vt:lpstr>
      <vt:lpstr>Another Comparison: PCA View</vt:lpstr>
      <vt:lpstr>Another Comparison of Views</vt:lpstr>
      <vt:lpstr>Data Object Conceptualization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166</cp:revision>
  <dcterms:created xsi:type="dcterms:W3CDTF">2001-06-08T01:38:43Z</dcterms:created>
  <dcterms:modified xsi:type="dcterms:W3CDTF">2017-08-22T01:46:08Z</dcterms:modified>
</cp:coreProperties>
</file>